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58" r:id="rId4"/>
    <p:sldId id="317" r:id="rId5"/>
    <p:sldId id="318" r:id="rId6"/>
    <p:sldId id="319" r:id="rId7"/>
    <p:sldId id="291" r:id="rId8"/>
    <p:sldId id="259" r:id="rId9"/>
    <p:sldId id="262" r:id="rId10"/>
    <p:sldId id="264" r:id="rId11"/>
    <p:sldId id="265" r:id="rId12"/>
    <p:sldId id="266" r:id="rId13"/>
    <p:sldId id="31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15" r:id="rId39"/>
    <p:sldId id="321" r:id="rId40"/>
    <p:sldId id="322" r:id="rId41"/>
    <p:sldId id="323" r:id="rId42"/>
    <p:sldId id="320" r:id="rId43"/>
    <p:sldId id="292" r:id="rId44"/>
    <p:sldId id="293" r:id="rId45"/>
    <p:sldId id="294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9" r:id="rId55"/>
    <p:sldId id="310" r:id="rId56"/>
    <p:sldId id="311" r:id="rId57"/>
    <p:sldId id="312" r:id="rId58"/>
    <p:sldId id="313" r:id="rId59"/>
    <p:sldId id="324" r:id="rId60"/>
    <p:sldId id="314" r:id="rId6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DC9535-0702-3F4E-8ABE-88D1201C9CF4}" type="doc">
      <dgm:prSet loTypeId="urn:microsoft.com/office/officeart/2005/8/layout/pList1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84B7062-7D12-5A43-A9C1-7AC33A0646F0}">
      <dgm:prSet phldrT="[Texte]"/>
      <dgm:spPr/>
      <dgm:t>
        <a:bodyPr/>
        <a:lstStyle/>
        <a:p>
          <a:r>
            <a:rPr lang="fr-FR" dirty="0" smtClean="0"/>
            <a:t>PS</a:t>
          </a:r>
          <a:endParaRPr lang="fr-FR" dirty="0"/>
        </a:p>
      </dgm:t>
    </dgm:pt>
    <dgm:pt modelId="{2325FC44-9D13-694D-9DF4-61B26AA5FE70}" type="parTrans" cxnId="{562108A3-5F46-C344-9737-7612E20053DB}">
      <dgm:prSet/>
      <dgm:spPr/>
      <dgm:t>
        <a:bodyPr/>
        <a:lstStyle/>
        <a:p>
          <a:endParaRPr lang="fr-FR"/>
        </a:p>
      </dgm:t>
    </dgm:pt>
    <dgm:pt modelId="{1FC7F3FD-AE61-A941-BE0D-EE47CB2B3C19}" type="sibTrans" cxnId="{562108A3-5F46-C344-9737-7612E20053DB}">
      <dgm:prSet/>
      <dgm:spPr/>
      <dgm:t>
        <a:bodyPr/>
        <a:lstStyle/>
        <a:p>
          <a:endParaRPr lang="fr-FR"/>
        </a:p>
      </dgm:t>
    </dgm:pt>
    <dgm:pt modelId="{141CF4BC-87BB-A245-A5BA-0CD84B73D0B0}">
      <dgm:prSet phldrT="[Texte]"/>
      <dgm:spPr/>
      <dgm:t>
        <a:bodyPr/>
        <a:lstStyle/>
        <a:p>
          <a:r>
            <a:rPr lang="fr-FR" dirty="0" err="1" smtClean="0"/>
            <a:t>SPa</a:t>
          </a:r>
          <a:endParaRPr lang="fr-FR" dirty="0"/>
        </a:p>
      </dgm:t>
    </dgm:pt>
    <dgm:pt modelId="{642D1F94-7879-4348-8B6D-6F588B26F417}" type="parTrans" cxnId="{2C06CB19-CC25-0D40-BB4A-5444899A65D0}">
      <dgm:prSet/>
      <dgm:spPr/>
      <dgm:t>
        <a:bodyPr/>
        <a:lstStyle/>
        <a:p>
          <a:endParaRPr lang="fr-FR"/>
        </a:p>
      </dgm:t>
    </dgm:pt>
    <dgm:pt modelId="{E0EDC499-2A82-A84F-ADC7-25E73F5A499E}" type="sibTrans" cxnId="{2C06CB19-CC25-0D40-BB4A-5444899A65D0}">
      <dgm:prSet/>
      <dgm:spPr/>
      <dgm:t>
        <a:bodyPr/>
        <a:lstStyle/>
        <a:p>
          <a:endParaRPr lang="fr-FR"/>
        </a:p>
      </dgm:t>
    </dgm:pt>
    <dgm:pt modelId="{447B81E0-25B4-C24D-A7CE-8DC835704104}">
      <dgm:prSet phldrT="[Texte]"/>
      <dgm:spPr/>
      <dgm:t>
        <a:bodyPr/>
        <a:lstStyle/>
        <a:p>
          <a:r>
            <a:rPr lang="fr-FR" dirty="0" smtClean="0"/>
            <a:t>MR</a:t>
          </a:r>
          <a:endParaRPr lang="fr-FR" dirty="0"/>
        </a:p>
      </dgm:t>
    </dgm:pt>
    <dgm:pt modelId="{D7CB4541-FB96-9F46-BE1B-F2EFC6DF50B2}" type="parTrans" cxnId="{73CEE6F8-96AB-654B-9CCC-A44AAF956D4B}">
      <dgm:prSet/>
      <dgm:spPr/>
      <dgm:t>
        <a:bodyPr/>
        <a:lstStyle/>
        <a:p>
          <a:endParaRPr lang="fr-FR"/>
        </a:p>
      </dgm:t>
    </dgm:pt>
    <dgm:pt modelId="{B0976A15-5171-BD4C-AE0F-463C26CE32AD}" type="sibTrans" cxnId="{73CEE6F8-96AB-654B-9CCC-A44AAF956D4B}">
      <dgm:prSet/>
      <dgm:spPr/>
      <dgm:t>
        <a:bodyPr/>
        <a:lstStyle/>
        <a:p>
          <a:endParaRPr lang="fr-FR"/>
        </a:p>
      </dgm:t>
    </dgm:pt>
    <dgm:pt modelId="{FCD4EE84-F9CA-FB46-BE21-9CFC9A5A7A4D}">
      <dgm:prSet phldrT="[Texte]"/>
      <dgm:spPr/>
      <dgm:t>
        <a:bodyPr/>
        <a:lstStyle/>
        <a:p>
          <a:r>
            <a:rPr lang="fr-FR" dirty="0" err="1" smtClean="0"/>
            <a:t>N-Va</a:t>
          </a:r>
          <a:endParaRPr lang="fr-FR" dirty="0"/>
        </a:p>
      </dgm:t>
    </dgm:pt>
    <dgm:pt modelId="{187C6019-79DE-9E44-BE7E-F66CD55FC1D8}" type="parTrans" cxnId="{2EECF50A-95EE-ED4B-822B-B89D94A56410}">
      <dgm:prSet/>
      <dgm:spPr/>
      <dgm:t>
        <a:bodyPr/>
        <a:lstStyle/>
        <a:p>
          <a:endParaRPr lang="fr-FR"/>
        </a:p>
      </dgm:t>
    </dgm:pt>
    <dgm:pt modelId="{8E059525-F35A-124B-ADD0-932FF6334D00}" type="sibTrans" cxnId="{2EECF50A-95EE-ED4B-822B-B89D94A56410}">
      <dgm:prSet/>
      <dgm:spPr/>
      <dgm:t>
        <a:bodyPr/>
        <a:lstStyle/>
        <a:p>
          <a:endParaRPr lang="fr-FR"/>
        </a:p>
      </dgm:t>
    </dgm:pt>
    <dgm:pt modelId="{C367325C-411F-DF46-81DB-2A9CE6304990}" type="pres">
      <dgm:prSet presAssocID="{66DC9535-0702-3F4E-8ABE-88D1201C9C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E06B2DB-622E-1B4D-99D8-82084D1342E3}" type="pres">
      <dgm:prSet presAssocID="{A84B7062-7D12-5A43-A9C1-7AC33A0646F0}" presName="compNode" presStyleCnt="0"/>
      <dgm:spPr/>
    </dgm:pt>
    <dgm:pt modelId="{0FA95A37-4361-A148-8F12-4E36233D3485}" type="pres">
      <dgm:prSet presAssocID="{A84B7062-7D12-5A43-A9C1-7AC33A0646F0}" presName="pictRect" presStyleLbl="node1" presStyleIdx="0" presStyleCnt="4" custFlipVert="1" custScaleX="64312" custScaleY="64318" custLinFactY="48612" custLinFactNeighborX="-18941" custLinFactNeighborY="100000"/>
      <dgm:spPr>
        <a:solidFill>
          <a:srgbClr val="FF0000"/>
        </a:solidFill>
        <a:ln>
          <a:solidFill>
            <a:srgbClr val="FF0000"/>
          </a:solidFill>
        </a:ln>
      </dgm:spPr>
    </dgm:pt>
    <dgm:pt modelId="{8DF5B468-6415-B74B-9363-0F71D029D009}" type="pres">
      <dgm:prSet presAssocID="{A84B7062-7D12-5A43-A9C1-7AC33A0646F0}" presName="textRect" presStyleLbl="revTx" presStyleIdx="0" presStyleCnt="4" custScaleX="30140" custScaleY="116199" custLinFactY="28949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7E71C7-5262-F84A-B949-38FECA028242}" type="pres">
      <dgm:prSet presAssocID="{1FC7F3FD-AE61-A941-BE0D-EE47CB2B3C19}" presName="sibTrans" presStyleLbl="sibTrans2D1" presStyleIdx="0" presStyleCnt="0"/>
      <dgm:spPr/>
      <dgm:t>
        <a:bodyPr/>
        <a:lstStyle/>
        <a:p>
          <a:endParaRPr lang="fr-FR"/>
        </a:p>
      </dgm:t>
    </dgm:pt>
    <dgm:pt modelId="{293EFA04-3F06-794E-80FA-D9BD520B74A6}" type="pres">
      <dgm:prSet presAssocID="{141CF4BC-87BB-A245-A5BA-0CD84B73D0B0}" presName="compNode" presStyleCnt="0"/>
      <dgm:spPr/>
    </dgm:pt>
    <dgm:pt modelId="{031A2FE8-00B8-734C-B350-39876DE0FB8B}" type="pres">
      <dgm:prSet presAssocID="{141CF4BC-87BB-A245-A5BA-0CD84B73D0B0}" presName="pictRect" presStyleLbl="node1" presStyleIdx="1" presStyleCnt="4" custScaleX="27074" custScaleY="34844" custLinFactNeighborX="77856" custLinFactNeighborY="-27728"/>
      <dgm:spPr>
        <a:solidFill>
          <a:srgbClr val="FF6600"/>
        </a:solidFill>
      </dgm:spPr>
      <dgm:t>
        <a:bodyPr/>
        <a:lstStyle/>
        <a:p>
          <a:endParaRPr lang="fr-FR"/>
        </a:p>
      </dgm:t>
    </dgm:pt>
    <dgm:pt modelId="{61B7D5F3-9318-4A4B-A862-3D462E2FCB9C}" type="pres">
      <dgm:prSet presAssocID="{141CF4BC-87BB-A245-A5BA-0CD84B73D0B0}" presName="textRect" presStyleLbl="revTx" presStyleIdx="1" presStyleCnt="4" custScaleX="51900" custScaleY="55435" custLinFactY="-100000" custLinFactNeighborX="51499" custLinFactNeighborY="-1611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FE18F5-39C2-4D41-BAD3-DAD0D5ADDC51}" type="pres">
      <dgm:prSet presAssocID="{E0EDC499-2A82-A84F-ADC7-25E73F5A499E}" presName="sibTrans" presStyleLbl="sibTrans2D1" presStyleIdx="0" presStyleCnt="0"/>
      <dgm:spPr/>
      <dgm:t>
        <a:bodyPr/>
        <a:lstStyle/>
        <a:p>
          <a:endParaRPr lang="fr-FR"/>
        </a:p>
      </dgm:t>
    </dgm:pt>
    <dgm:pt modelId="{CDE0C10D-2FFB-4F4C-A3F7-1D5AC45D5E65}" type="pres">
      <dgm:prSet presAssocID="{447B81E0-25B4-C24D-A7CE-8DC835704104}" presName="compNode" presStyleCnt="0"/>
      <dgm:spPr/>
    </dgm:pt>
    <dgm:pt modelId="{ECB58784-2A11-FD4E-A595-81991EA75D7A}" type="pres">
      <dgm:prSet presAssocID="{447B81E0-25B4-C24D-A7CE-8DC835704104}" presName="pictRect" presStyleLbl="node1" presStyleIdx="2" presStyleCnt="4" custScaleX="33132" custScaleY="57817" custLinFactX="-5334" custLinFactY="42368" custLinFactNeighborX="-100000" custLinFactNeighborY="100000"/>
      <dgm:spPr>
        <a:solidFill>
          <a:srgbClr val="008000"/>
        </a:solidFill>
        <a:ln>
          <a:solidFill>
            <a:srgbClr val="008000"/>
          </a:solidFill>
        </a:ln>
      </dgm:spPr>
      <dgm:t>
        <a:bodyPr/>
        <a:lstStyle/>
        <a:p>
          <a:endParaRPr lang="fr-FR"/>
        </a:p>
      </dgm:t>
    </dgm:pt>
    <dgm:pt modelId="{7AE74571-FB37-484D-A108-501D5084096C}" type="pres">
      <dgm:prSet presAssocID="{447B81E0-25B4-C24D-A7CE-8DC835704104}" presName="textRect" presStyleLbl="revTx" presStyleIdx="2" presStyleCnt="4" custLinFactNeighborX="-20980" custLinFactNeighborY="400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C479ED-CDE4-D546-B734-2F6C6ECA2449}" type="pres">
      <dgm:prSet presAssocID="{B0976A15-5171-BD4C-AE0F-463C26CE32AD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8BA2706-8581-F44B-B920-B5D3821D2A6F}" type="pres">
      <dgm:prSet presAssocID="{FCD4EE84-F9CA-FB46-BE21-9CFC9A5A7A4D}" presName="compNode" presStyleCnt="0"/>
      <dgm:spPr/>
    </dgm:pt>
    <dgm:pt modelId="{0334B133-2968-554F-9507-0F230391F67E}" type="pres">
      <dgm:prSet presAssocID="{FCD4EE84-F9CA-FB46-BE21-9CFC9A5A7A4D}" presName="pictRect" presStyleLbl="node1" presStyleIdx="3" presStyleCnt="4" custScaleX="68101" custScaleY="71560" custLinFactNeighborX="-19795" custLinFactNeighborY="-67913"/>
      <dgm:spPr>
        <a:solidFill>
          <a:srgbClr val="FFFF00"/>
        </a:solidFill>
      </dgm:spPr>
    </dgm:pt>
    <dgm:pt modelId="{2DB4BEB2-2415-3B43-B107-2D92940D4788}" type="pres">
      <dgm:prSet presAssocID="{FCD4EE84-F9CA-FB46-BE21-9CFC9A5A7A4D}" presName="textRect" presStyleLbl="revTx" presStyleIdx="3" presStyleCnt="4" custScaleX="56366" custScaleY="75147" custLinFactY="-100000" custLinFactNeighborX="-37369" custLinFactNeighborY="-1829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4AFDB8-C073-1344-927D-174A3669CF00}" type="presOf" srcId="{447B81E0-25B4-C24D-A7CE-8DC835704104}" destId="{7AE74571-FB37-484D-A108-501D5084096C}" srcOrd="0" destOrd="0" presId="urn:microsoft.com/office/officeart/2005/8/layout/pList1#1"/>
    <dgm:cxn modelId="{631F8957-ED5D-2949-909D-CB97FBC746AE}" type="presOf" srcId="{1FC7F3FD-AE61-A941-BE0D-EE47CB2B3C19}" destId="{D27E71C7-5262-F84A-B949-38FECA028242}" srcOrd="0" destOrd="0" presId="urn:microsoft.com/office/officeart/2005/8/layout/pList1#1"/>
    <dgm:cxn modelId="{3EFFB2B7-C10D-C54C-A767-CBF39C10CE92}" type="presOf" srcId="{E0EDC499-2A82-A84F-ADC7-25E73F5A499E}" destId="{CCFE18F5-39C2-4D41-BAD3-DAD0D5ADDC51}" srcOrd="0" destOrd="0" presId="urn:microsoft.com/office/officeart/2005/8/layout/pList1#1"/>
    <dgm:cxn modelId="{1C4BAF6F-26D7-AC4E-8EC6-B9CE150B25E9}" type="presOf" srcId="{A84B7062-7D12-5A43-A9C1-7AC33A0646F0}" destId="{8DF5B468-6415-B74B-9363-0F71D029D009}" srcOrd="0" destOrd="0" presId="urn:microsoft.com/office/officeart/2005/8/layout/pList1#1"/>
    <dgm:cxn modelId="{2EECF50A-95EE-ED4B-822B-B89D94A56410}" srcId="{66DC9535-0702-3F4E-8ABE-88D1201C9CF4}" destId="{FCD4EE84-F9CA-FB46-BE21-9CFC9A5A7A4D}" srcOrd="3" destOrd="0" parTransId="{187C6019-79DE-9E44-BE7E-F66CD55FC1D8}" sibTransId="{8E059525-F35A-124B-ADD0-932FF6334D00}"/>
    <dgm:cxn modelId="{D8CF0C4A-FFCC-3C48-BAF3-0CDDC7E91579}" type="presOf" srcId="{141CF4BC-87BB-A245-A5BA-0CD84B73D0B0}" destId="{61B7D5F3-9318-4A4B-A862-3D462E2FCB9C}" srcOrd="0" destOrd="0" presId="urn:microsoft.com/office/officeart/2005/8/layout/pList1#1"/>
    <dgm:cxn modelId="{D6A0405E-7847-4D4C-A4C9-650F99641F8D}" type="presOf" srcId="{66DC9535-0702-3F4E-8ABE-88D1201C9CF4}" destId="{C367325C-411F-DF46-81DB-2A9CE6304990}" srcOrd="0" destOrd="0" presId="urn:microsoft.com/office/officeart/2005/8/layout/pList1#1"/>
    <dgm:cxn modelId="{562108A3-5F46-C344-9737-7612E20053DB}" srcId="{66DC9535-0702-3F4E-8ABE-88D1201C9CF4}" destId="{A84B7062-7D12-5A43-A9C1-7AC33A0646F0}" srcOrd="0" destOrd="0" parTransId="{2325FC44-9D13-694D-9DF4-61B26AA5FE70}" sibTransId="{1FC7F3FD-AE61-A941-BE0D-EE47CB2B3C19}"/>
    <dgm:cxn modelId="{2C06CB19-CC25-0D40-BB4A-5444899A65D0}" srcId="{66DC9535-0702-3F4E-8ABE-88D1201C9CF4}" destId="{141CF4BC-87BB-A245-A5BA-0CD84B73D0B0}" srcOrd="1" destOrd="0" parTransId="{642D1F94-7879-4348-8B6D-6F588B26F417}" sibTransId="{E0EDC499-2A82-A84F-ADC7-25E73F5A499E}"/>
    <dgm:cxn modelId="{73CEE6F8-96AB-654B-9CCC-A44AAF956D4B}" srcId="{66DC9535-0702-3F4E-8ABE-88D1201C9CF4}" destId="{447B81E0-25B4-C24D-A7CE-8DC835704104}" srcOrd="2" destOrd="0" parTransId="{D7CB4541-FB96-9F46-BE1B-F2EFC6DF50B2}" sibTransId="{B0976A15-5171-BD4C-AE0F-463C26CE32AD}"/>
    <dgm:cxn modelId="{E6A47A59-CDEC-6142-934A-997241C80946}" type="presOf" srcId="{B0976A15-5171-BD4C-AE0F-463C26CE32AD}" destId="{A8C479ED-CDE4-D546-B734-2F6C6ECA2449}" srcOrd="0" destOrd="0" presId="urn:microsoft.com/office/officeart/2005/8/layout/pList1#1"/>
    <dgm:cxn modelId="{E7F539CC-BDD2-7946-9FCB-BA0A3F37D479}" type="presOf" srcId="{FCD4EE84-F9CA-FB46-BE21-9CFC9A5A7A4D}" destId="{2DB4BEB2-2415-3B43-B107-2D92940D4788}" srcOrd="0" destOrd="0" presId="urn:microsoft.com/office/officeart/2005/8/layout/pList1#1"/>
    <dgm:cxn modelId="{0AF2B144-D3CC-DB4D-8107-6A0EADA43A04}" type="presParOf" srcId="{C367325C-411F-DF46-81DB-2A9CE6304990}" destId="{2E06B2DB-622E-1B4D-99D8-82084D1342E3}" srcOrd="0" destOrd="0" presId="urn:microsoft.com/office/officeart/2005/8/layout/pList1#1"/>
    <dgm:cxn modelId="{996F226B-D643-E04A-A033-62A3DEE90E0D}" type="presParOf" srcId="{2E06B2DB-622E-1B4D-99D8-82084D1342E3}" destId="{0FA95A37-4361-A148-8F12-4E36233D3485}" srcOrd="0" destOrd="0" presId="urn:microsoft.com/office/officeart/2005/8/layout/pList1#1"/>
    <dgm:cxn modelId="{86DCE446-97F5-8F4E-8C17-12C33B430E0D}" type="presParOf" srcId="{2E06B2DB-622E-1B4D-99D8-82084D1342E3}" destId="{8DF5B468-6415-B74B-9363-0F71D029D009}" srcOrd="1" destOrd="0" presId="urn:microsoft.com/office/officeart/2005/8/layout/pList1#1"/>
    <dgm:cxn modelId="{80AB793D-68F2-C14F-A9A7-013DE1070A98}" type="presParOf" srcId="{C367325C-411F-DF46-81DB-2A9CE6304990}" destId="{D27E71C7-5262-F84A-B949-38FECA028242}" srcOrd="1" destOrd="0" presId="urn:microsoft.com/office/officeart/2005/8/layout/pList1#1"/>
    <dgm:cxn modelId="{FDA90A72-2114-1343-99BE-9C1B146062C7}" type="presParOf" srcId="{C367325C-411F-DF46-81DB-2A9CE6304990}" destId="{293EFA04-3F06-794E-80FA-D9BD520B74A6}" srcOrd="2" destOrd="0" presId="urn:microsoft.com/office/officeart/2005/8/layout/pList1#1"/>
    <dgm:cxn modelId="{EAF1D439-2EFF-A14C-8F38-0E89D3D9F842}" type="presParOf" srcId="{293EFA04-3F06-794E-80FA-D9BD520B74A6}" destId="{031A2FE8-00B8-734C-B350-39876DE0FB8B}" srcOrd="0" destOrd="0" presId="urn:microsoft.com/office/officeart/2005/8/layout/pList1#1"/>
    <dgm:cxn modelId="{3584C351-12E4-444E-A7CD-320BFB5ED47C}" type="presParOf" srcId="{293EFA04-3F06-794E-80FA-D9BD520B74A6}" destId="{61B7D5F3-9318-4A4B-A862-3D462E2FCB9C}" srcOrd="1" destOrd="0" presId="urn:microsoft.com/office/officeart/2005/8/layout/pList1#1"/>
    <dgm:cxn modelId="{6E161F63-D85F-E24E-A2DF-BB4032D83FC1}" type="presParOf" srcId="{C367325C-411F-DF46-81DB-2A9CE6304990}" destId="{CCFE18F5-39C2-4D41-BAD3-DAD0D5ADDC51}" srcOrd="3" destOrd="0" presId="urn:microsoft.com/office/officeart/2005/8/layout/pList1#1"/>
    <dgm:cxn modelId="{A60738DE-0924-584D-A3C4-9D5086512901}" type="presParOf" srcId="{C367325C-411F-DF46-81DB-2A9CE6304990}" destId="{CDE0C10D-2FFB-4F4C-A3F7-1D5AC45D5E65}" srcOrd="4" destOrd="0" presId="urn:microsoft.com/office/officeart/2005/8/layout/pList1#1"/>
    <dgm:cxn modelId="{32D71F2F-949D-844F-8A51-3265155507FE}" type="presParOf" srcId="{CDE0C10D-2FFB-4F4C-A3F7-1D5AC45D5E65}" destId="{ECB58784-2A11-FD4E-A595-81991EA75D7A}" srcOrd="0" destOrd="0" presId="urn:microsoft.com/office/officeart/2005/8/layout/pList1#1"/>
    <dgm:cxn modelId="{BD169BE6-7096-6945-9749-E9BF14E2619E}" type="presParOf" srcId="{CDE0C10D-2FFB-4F4C-A3F7-1D5AC45D5E65}" destId="{7AE74571-FB37-484D-A108-501D5084096C}" srcOrd="1" destOrd="0" presId="urn:microsoft.com/office/officeart/2005/8/layout/pList1#1"/>
    <dgm:cxn modelId="{1E1A5B32-EF45-D24A-9166-F8121A88DD33}" type="presParOf" srcId="{C367325C-411F-DF46-81DB-2A9CE6304990}" destId="{A8C479ED-CDE4-D546-B734-2F6C6ECA2449}" srcOrd="5" destOrd="0" presId="urn:microsoft.com/office/officeart/2005/8/layout/pList1#1"/>
    <dgm:cxn modelId="{9358F046-4B9B-8843-8BA4-80B9A38E0476}" type="presParOf" srcId="{C367325C-411F-DF46-81DB-2A9CE6304990}" destId="{68BA2706-8581-F44B-B920-B5D3821D2A6F}" srcOrd="6" destOrd="0" presId="urn:microsoft.com/office/officeart/2005/8/layout/pList1#1"/>
    <dgm:cxn modelId="{F6416621-8E26-9740-ADE5-D7E4D9436E39}" type="presParOf" srcId="{68BA2706-8581-F44B-B920-B5D3821D2A6F}" destId="{0334B133-2968-554F-9507-0F230391F67E}" srcOrd="0" destOrd="0" presId="urn:microsoft.com/office/officeart/2005/8/layout/pList1#1"/>
    <dgm:cxn modelId="{A9A4BC15-AEA7-F74E-AA60-FA3B3A24E9C1}" type="presParOf" srcId="{68BA2706-8581-F44B-B920-B5D3821D2A6F}" destId="{2DB4BEB2-2415-3B43-B107-2D92940D4788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95A37-4361-A148-8F12-4E36233D3485}">
      <dsp:nvSpPr>
        <dsp:cNvPr id="0" name=""/>
        <dsp:cNvSpPr/>
      </dsp:nvSpPr>
      <dsp:spPr>
        <a:xfrm flipV="1">
          <a:off x="0" y="3035532"/>
          <a:ext cx="1672256" cy="1152292"/>
        </a:xfrm>
        <a:prstGeom prst="roundRect">
          <a:avLst/>
        </a:prstGeom>
        <a:solidFill>
          <a:srgbClr val="FF0000"/>
        </a:solidFill>
        <a:ln>
          <a:solidFill>
            <a:srgbClr val="FF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F5B468-6415-B74B-9363-0F71D029D009}">
      <dsp:nvSpPr>
        <dsp:cNvPr id="0" name=""/>
        <dsp:cNvSpPr/>
      </dsp:nvSpPr>
      <dsp:spPr>
        <a:xfrm>
          <a:off x="449468" y="3066872"/>
          <a:ext cx="783707" cy="1120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PS</a:t>
          </a:r>
          <a:endParaRPr lang="fr-FR" sz="2500" kern="1200" dirty="0"/>
        </a:p>
      </dsp:txBody>
      <dsp:txXfrm>
        <a:off x="449468" y="3066872"/>
        <a:ext cx="783707" cy="1120952"/>
      </dsp:txXfrm>
    </dsp:sp>
    <dsp:sp modelId="{031A2FE8-00B8-734C-B350-39876DE0FB8B}">
      <dsp:nvSpPr>
        <dsp:cNvPr id="0" name=""/>
        <dsp:cNvSpPr/>
      </dsp:nvSpPr>
      <dsp:spPr>
        <a:xfrm>
          <a:off x="4284780" y="618334"/>
          <a:ext cx="703984" cy="624249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B7D5F3-9318-4A4B-A862-3D462E2FCB9C}">
      <dsp:nvSpPr>
        <dsp:cNvPr id="0" name=""/>
        <dsp:cNvSpPr/>
      </dsp:nvSpPr>
      <dsp:spPr>
        <a:xfrm>
          <a:off x="3276672" y="18452"/>
          <a:ext cx="1349516" cy="534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err="1" smtClean="0"/>
            <a:t>SPa</a:t>
          </a:r>
          <a:endParaRPr lang="fr-FR" sz="2500" kern="1200" dirty="0"/>
        </a:p>
      </dsp:txBody>
      <dsp:txXfrm>
        <a:off x="3276672" y="18452"/>
        <a:ext cx="1349516" cy="534772"/>
      </dsp:txXfrm>
    </dsp:sp>
    <dsp:sp modelId="{ECB58784-2A11-FD4E-A595-81991EA75D7A}">
      <dsp:nvSpPr>
        <dsp:cNvPr id="0" name=""/>
        <dsp:cNvSpPr/>
      </dsp:nvSpPr>
      <dsp:spPr>
        <a:xfrm>
          <a:off x="1677669" y="3152001"/>
          <a:ext cx="861506" cy="1035823"/>
        </a:xfrm>
        <a:prstGeom prst="roundRect">
          <a:avLst/>
        </a:prstGeom>
        <a:solidFill>
          <a:srgbClr val="008000"/>
        </a:solidFill>
        <a:ln>
          <a:solidFill>
            <a:srgbClr val="008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E74571-FB37-484D-A108-501D5084096C}">
      <dsp:nvSpPr>
        <dsp:cNvPr id="0" name=""/>
        <dsp:cNvSpPr/>
      </dsp:nvSpPr>
      <dsp:spPr>
        <a:xfrm>
          <a:off x="3001704" y="2704549"/>
          <a:ext cx="2600225" cy="964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MR</a:t>
          </a:r>
          <a:endParaRPr lang="fr-FR" sz="2500" kern="1200" dirty="0"/>
        </a:p>
      </dsp:txBody>
      <dsp:txXfrm>
        <a:off x="3001704" y="2704549"/>
        <a:ext cx="2600225" cy="964683"/>
      </dsp:txXfrm>
    </dsp:sp>
    <dsp:sp modelId="{0334B133-2968-554F-9507-0F230391F67E}">
      <dsp:nvSpPr>
        <dsp:cNvPr id="0" name=""/>
        <dsp:cNvSpPr/>
      </dsp:nvSpPr>
      <dsp:spPr>
        <a:xfrm>
          <a:off x="5892873" y="0"/>
          <a:ext cx="1770779" cy="1282036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B4BEB2-2415-3B43-B107-2D92940D4788}">
      <dsp:nvSpPr>
        <dsp:cNvPr id="0" name=""/>
        <dsp:cNvSpPr/>
      </dsp:nvSpPr>
      <dsp:spPr>
        <a:xfrm>
          <a:off x="5588478" y="0"/>
          <a:ext cx="1465642" cy="724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err="1" smtClean="0"/>
            <a:t>N-Va</a:t>
          </a:r>
          <a:endParaRPr lang="fr-FR" sz="2500" kern="1200" dirty="0"/>
        </a:p>
      </dsp:txBody>
      <dsp:txXfrm>
        <a:off x="5588478" y="0"/>
        <a:ext cx="1465642" cy="724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172C-A4AD-6549-A3DA-A40C75740697}" type="datetimeFigureOut">
              <a:rPr lang="fr-FR" smtClean="0"/>
              <a:t>24/05/13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08945-5972-C04E-A82E-6412DAE7BB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623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9F14A-BE3A-234E-917C-A57E41BA5E27}" type="datetimeFigureOut">
              <a:rPr lang="fr-FR" smtClean="0"/>
              <a:t>24/05/13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0367A-FD38-BA44-8812-E5C8F87BDA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503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6E6A45-D0B9-E246-96B2-E1CDD053C9E2}" type="slidenum">
              <a:rPr lang="fr-FR" sz="1200"/>
              <a:pPr eaLnBrk="1" hangingPunct="1"/>
              <a:t>44</a:t>
            </a:fld>
            <a:endParaRPr 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309FC0-A8CA-F748-B6F1-7F1101B6F51A}" type="slidenum">
              <a:rPr lang="fr-FR" sz="1200"/>
              <a:pPr eaLnBrk="1" hangingPunct="1"/>
              <a:t>45</a:t>
            </a:fld>
            <a:endParaRPr lang="fr-F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96E728-6264-624C-8BC0-FE349E0165A5}" type="slidenum">
              <a:rPr lang="fr-FR" sz="1200"/>
              <a:pPr eaLnBrk="1" hangingPunct="1"/>
              <a:t>49</a:t>
            </a:fld>
            <a:endParaRPr lang="fr-F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446D32-1C75-9845-943E-4A7C0A294058}" type="slidenum">
              <a:rPr lang="fr-FR" sz="1200"/>
              <a:pPr eaLnBrk="1" hangingPunct="1"/>
              <a:t>50</a:t>
            </a:fld>
            <a:endParaRPr 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BE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38D7-EAF6-4340-BCF6-F99D39EFC295}" type="datetime1">
              <a:rPr lang="fr-BE" smtClean="0"/>
              <a:t>24/05/13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F1B368-F73C-FD43-8D99-FCAC87199712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3E69-74B2-DA45-97A5-81E6028538D8}" type="datetime1">
              <a:rPr lang="fr-BE" smtClean="0"/>
              <a:t>24/05/13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B368-F73C-FD43-8D99-FCAC87199712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AF1B368-F73C-FD43-8D99-FCAC87199712}" type="slidenum">
              <a:rPr lang="fr-FR" smtClean="0"/>
              <a:t>‹#›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740E-27DB-5942-8079-63E363B97DAD}" type="datetime1">
              <a:rPr lang="fr-BE" smtClean="0"/>
              <a:t>24/05/13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08CC-7242-BC42-B513-EE7273212248}" type="datetime1">
              <a:rPr lang="fr-BE" smtClean="0"/>
              <a:t>24/05/13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AF1B368-F73C-FD43-8D99-FCAC87199712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2E38-7BBF-B948-9E34-C25C4FC39473}" type="datetime1">
              <a:rPr lang="fr-BE" smtClean="0"/>
              <a:t>24/05/13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F1B368-F73C-FD43-8D99-FCAC87199712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B88C4D8-4300-274D-B32D-9DCA7F017F12}" type="datetime1">
              <a:rPr lang="fr-BE" smtClean="0"/>
              <a:t>24/05/13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B368-F73C-FD43-8D99-FCAC87199712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D26-7002-8449-A617-38110BDDE321}" type="datetime1">
              <a:rPr lang="fr-BE" smtClean="0"/>
              <a:t>24/05/13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AF1B368-F73C-FD43-8D99-FCAC87199712}" type="slidenum">
              <a:rPr lang="fr-FR" smtClean="0"/>
              <a:t>‹#›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2721-BD0E-8044-B6B1-5F4D4FBBB319}" type="datetime1">
              <a:rPr lang="fr-BE" smtClean="0"/>
              <a:t>24/05/13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AF1B368-F73C-FD43-8D99-FCAC871997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49E3-D495-034B-8240-94D5FCFE423E}" type="datetime1">
              <a:rPr lang="fr-BE" smtClean="0"/>
              <a:t>24/05/13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F1B368-F73C-FD43-8D99-FCAC871997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F1B368-F73C-FD43-8D99-FCAC87199712}" type="slidenum">
              <a:rPr lang="fr-FR" smtClean="0"/>
              <a:t>‹#›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C699-4940-4542-8030-3723CC7A72FE}" type="datetime1">
              <a:rPr lang="fr-BE" smtClean="0"/>
              <a:t>24/05/13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AF1B368-F73C-FD43-8D99-FCAC87199712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BE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1C3C2CC-FDC9-A843-9216-9BB5897397B8}" type="datetime1">
              <a:rPr lang="fr-BE" smtClean="0"/>
              <a:t>24/05/13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FB99D59-9572-7746-9390-8D50049E3EFA}" type="datetime1">
              <a:rPr lang="fr-BE" smtClean="0"/>
              <a:t>24/05/13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o-RO" smtClean="0"/>
              <a:t>SQSP 27 mai 2013</a:t>
            </a: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F1B368-F73C-FD43-8D99-FCAC87199712}" type="slidenum">
              <a:rPr lang="fr-FR" smtClean="0"/>
              <a:t>‹#›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  <a:p>
            <a:pPr lvl="1" eaLnBrk="1" latinLnBrk="0" hangingPunct="1"/>
            <a:r>
              <a:rPr kumimoji="0" lang="nl-BE" smtClean="0"/>
              <a:t>Deuxième niveau</a:t>
            </a:r>
          </a:p>
          <a:p>
            <a:pPr lvl="2" eaLnBrk="1" latinLnBrk="0" hangingPunct="1"/>
            <a:r>
              <a:rPr kumimoji="0" lang="nl-BE" smtClean="0"/>
              <a:t>Troisième niveau</a:t>
            </a:r>
          </a:p>
          <a:p>
            <a:pPr lvl="3" eaLnBrk="1" latinLnBrk="0" hangingPunct="1"/>
            <a:r>
              <a:rPr kumimoji="0" lang="nl-BE" smtClean="0"/>
              <a:t>Quatrième niveau</a:t>
            </a:r>
          </a:p>
          <a:p>
            <a:pPr lvl="4" eaLnBrk="1" latinLnBrk="0" hangingPunct="1"/>
            <a:r>
              <a:rPr kumimoji="0" lang="nl-BE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Word_97_-_20041.doc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emier.fgov.be/fr/accord-de-gouvernement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Résilience/résistance à la globalisation d’un néo-corporatisme </a:t>
            </a:r>
            <a:r>
              <a:rPr lang="fr-FR" dirty="0" err="1" smtClean="0"/>
              <a:t>consociatif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Pierre </a:t>
            </a:r>
            <a:r>
              <a:rPr lang="fr-FR" dirty="0" err="1" smtClean="0"/>
              <a:t>verjans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système social belge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641" y="4738529"/>
            <a:ext cx="2195640" cy="1600916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414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SBPS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Petite économie ouverte: vulnérabilité</a:t>
            </a:r>
          </a:p>
          <a:p>
            <a:r>
              <a:rPr lang="fr-FR" dirty="0" smtClean="0"/>
              <a:t>Faible capacité à s’ajuster aux pressions</a:t>
            </a:r>
          </a:p>
          <a:p>
            <a:r>
              <a:rPr lang="fr-FR" dirty="0" smtClean="0"/>
              <a:t>Absence d’accord entre acteurs </a:t>
            </a:r>
            <a:r>
              <a:rPr lang="fr-FR" i="1" dirty="0" smtClean="0"/>
              <a:t>veto</a:t>
            </a:r>
          </a:p>
          <a:p>
            <a:r>
              <a:rPr lang="fr-FR" dirty="0" smtClean="0"/>
              <a:t>Soutien populaire SPS</a:t>
            </a:r>
          </a:p>
          <a:p>
            <a:r>
              <a:rPr lang="fr-FR" dirty="0" smtClean="0"/>
              <a:t>« </a:t>
            </a:r>
            <a:r>
              <a:rPr lang="fr-FR" dirty="0" err="1" smtClean="0"/>
              <a:t>consociation</a:t>
            </a:r>
            <a:r>
              <a:rPr lang="fr-FR" dirty="0" smtClean="0"/>
              <a:t> », « pilarisation », « économie coordonnée » (</a:t>
            </a:r>
            <a:r>
              <a:rPr lang="fr-FR" dirty="0" err="1" smtClean="0"/>
              <a:t>Hall&amp;Soskice</a:t>
            </a:r>
            <a:r>
              <a:rPr lang="fr-FR" dirty="0" smtClean="0"/>
              <a:t>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32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Belgique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fr-FR" dirty="0"/>
              <a:t>Partis: </a:t>
            </a:r>
            <a:r>
              <a:rPr lang="fr-FR" dirty="0" smtClean="0"/>
              <a:t>Eglise/Etat</a:t>
            </a:r>
            <a:r>
              <a:rPr lang="fr-FR" dirty="0"/>
              <a:t>; </a:t>
            </a:r>
            <a:r>
              <a:rPr lang="fr-FR" dirty="0" smtClean="0"/>
              <a:t>Capital/Travail </a:t>
            </a:r>
            <a:endParaRPr lang="fr-FR" dirty="0" smtClean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dirty="0" smtClean="0"/>
              <a:t>+ </a:t>
            </a:r>
            <a:r>
              <a:rPr lang="fr-FR" dirty="0" smtClean="0"/>
              <a:t>Centre/Périphérie</a:t>
            </a:r>
            <a:endParaRPr lang="fr-FR" dirty="0"/>
          </a:p>
          <a:p>
            <a:pPr marL="82296" indent="0">
              <a:buNone/>
            </a:pPr>
            <a:r>
              <a:rPr lang="fr-FR" dirty="0" smtClean="0"/>
              <a:t>Scission partis 1968-1978</a:t>
            </a:r>
          </a:p>
          <a:p>
            <a:pPr marL="82296" indent="0">
              <a:buNone/>
            </a:pPr>
            <a:r>
              <a:rPr lang="fr-FR" dirty="0" smtClean="0"/>
              <a:t>Asymétrie paysages politiques N/S: D/G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dirty="0" smtClean="0"/>
              <a:t>Mode de scrutin proportionnel: gouvernements de coalition; asymétrie régionale depuis 2004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9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Syndicats travailleurs/employeurs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Instances unitaires mais tensions </a:t>
            </a:r>
            <a:r>
              <a:rPr lang="fr-FR" dirty="0" err="1" smtClean="0"/>
              <a:t>rég</a:t>
            </a:r>
            <a:r>
              <a:rPr lang="fr-FR" dirty="0" smtClean="0"/>
              <a:t>°</a:t>
            </a:r>
          </a:p>
          <a:p>
            <a:r>
              <a:rPr lang="fr-FR" dirty="0" smtClean="0"/>
              <a:t>CSC (</a:t>
            </a:r>
            <a:r>
              <a:rPr lang="fr-FR" dirty="0" smtClean="0"/>
              <a:t>FL/W)</a:t>
            </a:r>
            <a:r>
              <a:rPr lang="fr-FR" dirty="0" smtClean="0"/>
              <a:t>, FGTB (</a:t>
            </a:r>
            <a:r>
              <a:rPr lang="fr-FR" dirty="0" smtClean="0"/>
              <a:t>W/</a:t>
            </a:r>
            <a:r>
              <a:rPr lang="fr-FR" dirty="0" err="1" smtClean="0"/>
              <a:t>Fl</a:t>
            </a:r>
            <a:r>
              <a:rPr lang="fr-FR" dirty="0" smtClean="0"/>
              <a:t>)</a:t>
            </a:r>
            <a:r>
              <a:rPr lang="fr-FR" dirty="0" smtClean="0"/>
              <a:t>, CGSLB</a:t>
            </a:r>
          </a:p>
          <a:p>
            <a:r>
              <a:rPr lang="fr-FR" dirty="0" smtClean="0"/>
              <a:t>FEB </a:t>
            </a:r>
            <a:r>
              <a:rPr lang="fr-FR" dirty="0" smtClean="0"/>
              <a:t>; VOKA, UWE, BECI</a:t>
            </a:r>
            <a:endParaRPr lang="fr-FR" dirty="0" smtClean="0"/>
          </a:p>
          <a:p>
            <a:r>
              <a:rPr lang="fr-FR" dirty="0" smtClean="0"/>
              <a:t>Compromis: </a:t>
            </a:r>
            <a:r>
              <a:rPr lang="fr-FR" dirty="0" smtClean="0"/>
              <a:t>concertation sociale (AIP)</a:t>
            </a:r>
          </a:p>
          <a:p>
            <a:r>
              <a:rPr lang="fr-FR" dirty="0" smtClean="0"/>
              <a:t>CCE, CNT</a:t>
            </a:r>
          </a:p>
          <a:p>
            <a:pPr lvl="1"/>
            <a:r>
              <a:rPr lang="fr-FR" dirty="0" smtClean="0"/>
              <a:t>Taux syndicalisation élevé, </a:t>
            </a:r>
          </a:p>
          <a:p>
            <a:pPr lvl="1"/>
            <a:r>
              <a:rPr lang="fr-FR" dirty="0" smtClean="0"/>
              <a:t>concurrence syndicale</a:t>
            </a:r>
          </a:p>
          <a:p>
            <a:pPr lvl="1"/>
            <a:r>
              <a:rPr lang="fr-FR" dirty="0" smtClean="0"/>
              <a:t>Institutions SPS</a:t>
            </a:r>
          </a:p>
          <a:p>
            <a:pPr lvl="1"/>
            <a:r>
              <a:rPr lang="fr-FR" dirty="0" smtClean="0"/>
              <a:t>Rôle interprofessionnel et entreprises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27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Gestion paritaire de la sécurité sociale (ONSS, </a:t>
            </a:r>
            <a:r>
              <a:rPr lang="fr-FR" dirty="0" err="1" smtClean="0"/>
              <a:t>ONEm</a:t>
            </a:r>
            <a:r>
              <a:rPr lang="fr-FR" dirty="0" smtClean="0"/>
              <a:t>, ONP, …), ex. ONAFTS</a:t>
            </a:r>
            <a:endParaRPr lang="fr-FR" dirty="0"/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952125"/>
              </p:ext>
            </p:extLst>
          </p:nvPr>
        </p:nvGraphicFramePr>
        <p:xfrm>
          <a:off x="2128838" y="1562100"/>
          <a:ext cx="4946650" cy="481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6527800" imgH="6350000" progId="Word.Document.8">
                  <p:embed/>
                </p:oleObj>
              </mc:Choice>
              <mc:Fallback>
                <p:oleObj name="Document" r:id="rId3" imgW="6527800" imgH="6350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1562100"/>
                        <a:ext cx="4946650" cy="481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970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Indicateurs de </a:t>
            </a:r>
            <a:r>
              <a:rPr lang="fr-FR" dirty="0" smtClean="0"/>
              <a:t>changements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Peter Hall: 3 variables:</a:t>
            </a:r>
          </a:p>
          <a:p>
            <a:r>
              <a:rPr lang="fr-FR" dirty="0" smtClean="0"/>
              <a:t>Objectifs prioritaires</a:t>
            </a:r>
          </a:p>
          <a:p>
            <a:r>
              <a:rPr lang="fr-FR" dirty="0" smtClean="0"/>
              <a:t>Techniques et instruments utilisés</a:t>
            </a:r>
          </a:p>
          <a:p>
            <a:r>
              <a:rPr lang="fr-FR" dirty="0" smtClean="0"/>
              <a:t>Réglage précis des instruments</a:t>
            </a:r>
          </a:p>
          <a:p>
            <a:endParaRPr lang="fr-FR" dirty="0"/>
          </a:p>
          <a:p>
            <a:r>
              <a:rPr lang="fr-FR" dirty="0" smtClean="0"/>
              <a:t>3 ordres de changement</a:t>
            </a:r>
          </a:p>
          <a:p>
            <a:pPr lvl="1"/>
            <a:r>
              <a:rPr lang="fr-FR" dirty="0" smtClean="0"/>
              <a:t>1. niveau utilisation des instruments</a:t>
            </a:r>
          </a:p>
          <a:p>
            <a:pPr lvl="1"/>
            <a:r>
              <a:rPr lang="fr-FR" dirty="0" smtClean="0"/>
              <a:t>2. nouveaux instruments sans modification buts</a:t>
            </a:r>
          </a:p>
          <a:p>
            <a:pPr lvl="1"/>
            <a:r>
              <a:rPr lang="fr-FR" dirty="0" smtClean="0"/>
              <a:t>3.niv. </a:t>
            </a:r>
            <a:r>
              <a:rPr lang="fr-FR" dirty="0" err="1"/>
              <a:t>u</a:t>
            </a:r>
            <a:r>
              <a:rPr lang="fr-FR" dirty="0" err="1" smtClean="0"/>
              <a:t>tilis</a:t>
            </a:r>
            <a:r>
              <a:rPr lang="fr-FR" dirty="0" smtClean="0"/>
              <a:t>°, instruments, et objectifs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0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Facteurs exogènes/endogènes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« conjoncture critique »</a:t>
            </a:r>
          </a:p>
          <a:p>
            <a:r>
              <a:rPr lang="fr-FR" dirty="0" smtClean="0"/>
              <a:t>« changements incrémentaux réellement transformateurs »</a:t>
            </a:r>
          </a:p>
          <a:p>
            <a:endParaRPr lang="fr-FR" dirty="0"/>
          </a:p>
          <a:p>
            <a:r>
              <a:rPr lang="fr-FR" dirty="0" smtClean="0"/>
              <a:t>Idées, intérêts, institutions</a:t>
            </a:r>
          </a:p>
          <a:p>
            <a:r>
              <a:rPr lang="fr-FR" dirty="0" smtClean="0"/>
              <a:t>Introduction marginale nouvelles recettes</a:t>
            </a:r>
          </a:p>
          <a:p>
            <a:r>
              <a:rPr lang="fr-FR" dirty="0" smtClean="0"/>
              <a:t>Sur base de consensus ambigu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28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 branches SBPS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50" y="1973532"/>
            <a:ext cx="8478030" cy="245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0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Système hybride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Objectif: maintien revenu travailleurs</a:t>
            </a:r>
          </a:p>
          <a:p>
            <a:pPr marL="82296" indent="0">
              <a:buNone/>
            </a:pPr>
            <a:r>
              <a:rPr lang="fr-FR" dirty="0"/>
              <a:t>e</a:t>
            </a:r>
            <a:r>
              <a:rPr lang="fr-FR" dirty="0" smtClean="0"/>
              <a:t>t une certaine redistribution des revenus</a:t>
            </a:r>
          </a:p>
          <a:p>
            <a:r>
              <a:rPr lang="fr-FR" dirty="0" smtClean="0"/>
              <a:t>Fonctionnement: </a:t>
            </a:r>
            <a:r>
              <a:rPr lang="fr-FR" dirty="0" err="1" smtClean="0"/>
              <a:t>contributivité</a:t>
            </a:r>
            <a:r>
              <a:rPr lang="fr-FR" dirty="0" smtClean="0"/>
              <a:t> mais droits dérivés à famille du travailleur</a:t>
            </a:r>
          </a:p>
          <a:p>
            <a:r>
              <a:rPr lang="fr-FR" dirty="0" smtClean="0"/>
              <a:t>Technique assurance sociale mais aussi techniques </a:t>
            </a:r>
            <a:r>
              <a:rPr lang="fr-FR" dirty="0" err="1" smtClean="0"/>
              <a:t>redistributives</a:t>
            </a:r>
            <a:r>
              <a:rPr lang="fr-FR" dirty="0" smtClean="0"/>
              <a:t> d’assistance sociale</a:t>
            </a:r>
          </a:p>
          <a:p>
            <a:r>
              <a:rPr lang="fr-FR" dirty="0" smtClean="0"/>
              <a:t>Critère principal: emploi mais aussi besoin (revenu intégration)</a:t>
            </a:r>
          </a:p>
          <a:p>
            <a:r>
              <a:rPr lang="fr-FR" dirty="0" smtClean="0"/>
              <a:t>Nature prestation: contribution et proportion mais plafonds et forfaits</a:t>
            </a:r>
          </a:p>
          <a:p>
            <a:r>
              <a:rPr lang="fr-FR" dirty="0" smtClean="0"/>
              <a:t>Financement: cotisations sociales mais aussi autres prélèvements</a:t>
            </a:r>
          </a:p>
          <a:p>
            <a:r>
              <a:rPr lang="fr-FR" dirty="0" smtClean="0"/>
              <a:t>Structures de gestion: partenaires sociaux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84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Articulation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Assurance et solidarité</a:t>
            </a:r>
          </a:p>
          <a:p>
            <a:r>
              <a:rPr lang="fr-FR" dirty="0" smtClean="0"/>
              <a:t>Redistribution horizontale et verticale</a:t>
            </a:r>
          </a:p>
          <a:p>
            <a:endParaRPr lang="fr-FR" dirty="0"/>
          </a:p>
          <a:p>
            <a:r>
              <a:rPr lang="fr-FR" dirty="0" smtClean="0"/>
              <a:t>=&gt;</a:t>
            </a:r>
          </a:p>
          <a:p>
            <a:endParaRPr lang="fr-FR" dirty="0"/>
          </a:p>
          <a:p>
            <a:r>
              <a:rPr lang="fr-FR" dirty="0" smtClean="0"/>
              <a:t>Indexation automatique des prestations sociales</a:t>
            </a:r>
          </a:p>
          <a:p>
            <a:r>
              <a:rPr lang="fr-FR" dirty="0" smtClean="0"/>
              <a:t>De 1952 à 1974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83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Echec recettes keynésiennes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Absence de consensus: crise conjoncturelle ou structurelle?</a:t>
            </a:r>
          </a:p>
          <a:p>
            <a:endParaRPr lang="fr-FR" dirty="0"/>
          </a:p>
          <a:p>
            <a:r>
              <a:rPr lang="fr-FR" dirty="0" smtClean="0"/>
              <a:t>Stratégies diverses emplois: </a:t>
            </a:r>
          </a:p>
          <a:p>
            <a:pPr lvl="1"/>
            <a:r>
              <a:rPr lang="fr-FR" dirty="0" smtClean="0"/>
              <a:t>retrait précoce marché travail, allongement des études</a:t>
            </a:r>
          </a:p>
          <a:p>
            <a:pPr lvl="1"/>
            <a:r>
              <a:rPr lang="fr-FR" dirty="0" smtClean="0"/>
              <a:t>Subsides entreprises en difficulté</a:t>
            </a:r>
          </a:p>
          <a:p>
            <a:pPr lvl="1"/>
            <a:r>
              <a:rPr lang="fr-FR" dirty="0" smtClean="0"/>
              <a:t>Emploi secteur public et non-marchand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66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Partition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Genèse du système</a:t>
            </a:r>
          </a:p>
          <a:p>
            <a:r>
              <a:rPr lang="fr-FR" dirty="0" smtClean="0"/>
              <a:t>Evolution et adaptation à la globalisation: entre le souci de compétitivité et celui de cohésion sociale</a:t>
            </a:r>
          </a:p>
          <a:p>
            <a:r>
              <a:rPr lang="fr-FR" dirty="0" smtClean="0"/>
              <a:t>Divergences </a:t>
            </a:r>
            <a:r>
              <a:rPr lang="fr-FR" dirty="0"/>
              <a:t>N</a:t>
            </a:r>
            <a:r>
              <a:rPr lang="fr-FR" dirty="0" smtClean="0"/>
              <a:t>ord-Sud</a:t>
            </a:r>
          </a:p>
          <a:p>
            <a:r>
              <a:rPr lang="fr-FR" dirty="0" smtClean="0"/>
              <a:t>La 6</a:t>
            </a:r>
            <a:r>
              <a:rPr lang="fr-FR" baseline="30000" dirty="0" smtClean="0"/>
              <a:t>e</a:t>
            </a:r>
            <a:r>
              <a:rPr lang="fr-FR" dirty="0" smtClean="0"/>
              <a:t> réforme de l’Etat</a:t>
            </a:r>
          </a:p>
          <a:p>
            <a:r>
              <a:rPr lang="fr-FR" dirty="0" smtClean="0"/>
              <a:t>Quel </a:t>
            </a:r>
            <a:r>
              <a:rPr lang="fr-FR" dirty="0"/>
              <a:t>E</a:t>
            </a:r>
            <a:r>
              <a:rPr lang="fr-FR" dirty="0" smtClean="0"/>
              <a:t>tat social actif?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607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Réduction des coûts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Adaptation au bien-être supprimée</a:t>
            </a:r>
          </a:p>
          <a:p>
            <a:r>
              <a:rPr lang="fr-FR" dirty="0" smtClean="0"/>
              <a:t>Taux remplacement allocations/revenus précédents sont diminués</a:t>
            </a:r>
          </a:p>
          <a:p>
            <a:r>
              <a:rPr lang="fr-FR" dirty="0" smtClean="0"/>
              <a:t>Allongement durée cotisation</a:t>
            </a:r>
          </a:p>
          <a:p>
            <a:r>
              <a:rPr lang="fr-FR" dirty="0" smtClean="0"/>
              <a:t>Allongement période d’attente étudiants</a:t>
            </a:r>
          </a:p>
          <a:p>
            <a:endParaRPr lang="fr-FR" dirty="0"/>
          </a:p>
          <a:p>
            <a:r>
              <a:rPr lang="fr-FR" dirty="0" smtClean="0"/>
              <a:t>Recalibrage: modulation allocations sur base situation familiale (isolé, cohabitant, chef)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10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Constat échec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Eloignement de la nature </a:t>
            </a:r>
            <a:r>
              <a:rPr lang="fr-FR" dirty="0" smtClean="0"/>
              <a:t>proportionnelle du système</a:t>
            </a:r>
          </a:p>
          <a:p>
            <a:r>
              <a:rPr lang="fr-FR" dirty="0" smtClean="0"/>
              <a:t>Coût énorme</a:t>
            </a:r>
          </a:p>
          <a:p>
            <a:r>
              <a:rPr lang="fr-FR" dirty="0" smtClean="0"/>
              <a:t>Danger compétitivité entreprises</a:t>
            </a:r>
          </a:p>
          <a:p>
            <a:r>
              <a:rPr lang="fr-FR" dirty="0" smtClean="0"/>
              <a:t>Ensuite, maintien stratégies réductions des coûts et recherche de solutions nouvelles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88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« </a:t>
            </a:r>
            <a:r>
              <a:rPr lang="fr-FR" dirty="0" err="1" smtClean="0"/>
              <a:t>Maribel</a:t>
            </a:r>
            <a:r>
              <a:rPr lang="fr-FR" dirty="0" smtClean="0"/>
              <a:t> » 1981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Maribel</a:t>
            </a:r>
            <a:r>
              <a:rPr lang="fr-FR" dirty="0" smtClean="0"/>
              <a:t> social secteur santé et action sociale: réductions structurelle des charges</a:t>
            </a:r>
          </a:p>
          <a:p>
            <a:r>
              <a:rPr lang="fr-FR" dirty="0" smtClean="0"/>
              <a:t>Politique de diminution des cotisations sociales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43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Recalibrage et réduction coûts (1981-1988)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Dévaluation février 1982: 8,5% et mesures austérité accompagnement pouvoirs spéciaux</a:t>
            </a:r>
          </a:p>
          <a:p>
            <a:r>
              <a:rPr lang="fr-FR" dirty="0" smtClean="0"/>
              <a:t>Encouragement accords modération salariale et partage temps travail: </a:t>
            </a:r>
          </a:p>
          <a:p>
            <a:r>
              <a:rPr lang="fr-FR" dirty="0" smtClean="0"/>
              <a:t>participation du gouvernement aux négociations sociales (tripartisme&gt;bipartisme)</a:t>
            </a:r>
          </a:p>
          <a:p>
            <a:r>
              <a:rPr lang="fr-FR" dirty="0" smtClean="0"/>
              <a:t>« sauts d’index »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87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Adaptation des dépenses aux recettes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Contrainte compétitivité</a:t>
            </a:r>
          </a:p>
          <a:p>
            <a:r>
              <a:rPr lang="fr-FR" dirty="0" smtClean="0"/>
              <a:t>Promotion emploi</a:t>
            </a:r>
          </a:p>
          <a:p>
            <a:r>
              <a:rPr lang="fr-FR" dirty="0" smtClean="0"/>
              <a:t>Assainissement finances publiques =&gt; diminutions subventions Etat</a:t>
            </a:r>
          </a:p>
          <a:p>
            <a:r>
              <a:rPr lang="fr-FR" dirty="0" smtClean="0"/>
              <a:t>Diminution des « charges » sociales</a:t>
            </a:r>
          </a:p>
          <a:p>
            <a:endParaRPr lang="fr-FR" dirty="0"/>
          </a:p>
          <a:p>
            <a:r>
              <a:rPr lang="fr-FR" dirty="0" smtClean="0"/>
              <a:t>3</a:t>
            </a:r>
            <a:r>
              <a:rPr lang="fr-FR" baseline="30000" dirty="0" smtClean="0"/>
              <a:t>e</a:t>
            </a:r>
            <a:r>
              <a:rPr lang="fr-FR" dirty="0" smtClean="0"/>
              <a:t> ordre politique économique, pas politique sociale: sauvetage SPS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90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Paradigme dominant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Modifier de proche en proche les sous-systèmes</a:t>
            </a:r>
          </a:p>
          <a:p>
            <a:r>
              <a:rPr lang="fr-FR" dirty="0" smtClean="0"/>
              <a:t>Sélectivité en fonction des situations familiales et dégressivité des allocations dans le temps</a:t>
            </a:r>
          </a:p>
          <a:p>
            <a:r>
              <a:rPr lang="fr-FR" dirty="0" smtClean="0"/>
              <a:t>1987 (renforcement 1996): suspension du droit aux allocations chômeurs longue durée:</a:t>
            </a:r>
          </a:p>
          <a:p>
            <a:pPr lvl="1"/>
            <a:r>
              <a:rPr lang="fr-FR" dirty="0" err="1" smtClean="0"/>
              <a:t>Cohabitants</a:t>
            </a:r>
            <a:r>
              <a:rPr lang="fr-FR" dirty="0" smtClean="0"/>
              <a:t>, &gt;moyenne régionale (âge, sexe)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24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Diminution offre main d’</a:t>
            </a:r>
            <a:r>
              <a:rPr lang="fr-FR" dirty="0" err="1" smtClean="0"/>
              <a:t>oeuvre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Prépensions (80…)</a:t>
            </a:r>
          </a:p>
          <a:p>
            <a:r>
              <a:rPr lang="fr-FR" dirty="0" smtClean="0"/>
              <a:t>Interruption de carrière (80…)</a:t>
            </a:r>
          </a:p>
          <a:p>
            <a:endParaRPr lang="fr-FR" dirty="0"/>
          </a:p>
          <a:p>
            <a:r>
              <a:rPr lang="fr-FR" dirty="0" smtClean="0"/>
              <a:t>Augmentation du coût système!</a:t>
            </a:r>
          </a:p>
          <a:p>
            <a:r>
              <a:rPr lang="fr-FR" dirty="0" smtClean="0"/>
              <a:t>Peu de réformes d’activation</a:t>
            </a:r>
          </a:p>
          <a:p>
            <a:r>
              <a:rPr lang="fr-FR" dirty="0" smtClean="0"/>
              <a:t>Pas de rupture radicale</a:t>
            </a:r>
          </a:p>
          <a:p>
            <a:r>
              <a:rPr lang="fr-FR" dirty="0" smtClean="0"/>
              <a:t>Mais « lutte contre la pauvreté » remplace maintien revenus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34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Compétitivité et équilibre financier (1988-1999)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CVP-PS, stabilité, intégration monétaire</a:t>
            </a:r>
          </a:p>
          <a:p>
            <a:r>
              <a:rPr lang="fr-FR" dirty="0" smtClean="0"/>
              <a:t>Soutien compétitivité entreprises</a:t>
            </a:r>
          </a:p>
          <a:p>
            <a:r>
              <a:rPr lang="fr-FR" dirty="0" smtClean="0"/>
              <a:t>Équilibre financier SPS</a:t>
            </a:r>
          </a:p>
          <a:p>
            <a:r>
              <a:rPr lang="fr-FR" dirty="0" smtClean="0"/>
              <a:t>Lois limitant augmentations salaires pour compétitivité (1987,1993 puis 1996): norme salariale (CCE: 3 voisins)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55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global 1993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Compétitivité</a:t>
            </a:r>
          </a:p>
          <a:p>
            <a:pPr lvl="1"/>
            <a:r>
              <a:rPr lang="fr-FR" dirty="0" smtClean="0"/>
              <a:t>Blocage salaires</a:t>
            </a:r>
          </a:p>
          <a:p>
            <a:pPr lvl="1"/>
            <a:r>
              <a:rPr lang="fr-FR" dirty="0" smtClean="0"/>
              <a:t>Indice-santé</a:t>
            </a:r>
          </a:p>
          <a:p>
            <a:r>
              <a:rPr lang="fr-FR" dirty="0" smtClean="0"/>
              <a:t>Emploi</a:t>
            </a:r>
          </a:p>
          <a:p>
            <a:pPr lvl="1"/>
            <a:r>
              <a:rPr lang="fr-FR" dirty="0" smtClean="0"/>
              <a:t>Diminution cotisations patronales bas salaires</a:t>
            </a:r>
          </a:p>
          <a:p>
            <a:pPr lvl="1"/>
            <a:r>
              <a:rPr lang="fr-FR" dirty="0" smtClean="0"/>
              <a:t>Plus grande flexibilité travail</a:t>
            </a:r>
          </a:p>
          <a:p>
            <a:r>
              <a:rPr lang="fr-FR" dirty="0" smtClean="0"/>
              <a:t>Sécurité sociale</a:t>
            </a:r>
          </a:p>
          <a:p>
            <a:pPr lvl="1"/>
            <a:r>
              <a:rPr lang="fr-FR" dirty="0" smtClean="0"/>
              <a:t>Fiscalité indirecte financement alternatif Sécu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17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Mesures activation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(90…)</a:t>
            </a:r>
          </a:p>
          <a:p>
            <a:r>
              <a:rPr lang="fr-FR" dirty="0" smtClean="0"/>
              <a:t>Emplois subsidiés pour demandeurs emploi (ACS,  ALE, </a:t>
            </a:r>
            <a:r>
              <a:rPr lang="fr-FR" dirty="0" err="1" smtClean="0"/>
              <a:t>conv</a:t>
            </a:r>
            <a:r>
              <a:rPr lang="fr-FR" dirty="0" smtClean="0"/>
              <a:t>° 1</a:t>
            </a:r>
            <a:r>
              <a:rPr lang="fr-FR" baseline="30000" dirty="0" smtClean="0"/>
              <a:t>er</a:t>
            </a:r>
            <a:r>
              <a:rPr lang="fr-FR" dirty="0" smtClean="0"/>
              <a:t> emploi)</a:t>
            </a:r>
          </a:p>
          <a:p>
            <a:r>
              <a:rPr lang="fr-FR" dirty="0" smtClean="0"/>
              <a:t>Sanctions plus sévères </a:t>
            </a:r>
            <a:r>
              <a:rPr lang="fr-FR" smtClean="0"/>
              <a:t>en cas </a:t>
            </a:r>
            <a:r>
              <a:rPr lang="fr-FR" dirty="0" smtClean="0"/>
              <a:t>de refus d’emploi mais peu mises en œuvre</a:t>
            </a:r>
          </a:p>
          <a:p>
            <a:r>
              <a:rPr lang="fr-FR" dirty="0" smtClean="0"/>
              <a:t>Contrat d’insertion (jeunes &lt;25 ans)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17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Genèse du système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Etat libéral qui se fissure à la fin du XIXe siècle</a:t>
            </a:r>
          </a:p>
          <a:p>
            <a:pPr lvl="1"/>
            <a:r>
              <a:rPr lang="fr-FR" dirty="0" smtClean="0"/>
              <a:t>C</a:t>
            </a:r>
            <a:r>
              <a:rPr lang="fr-FR" dirty="0" smtClean="0"/>
              <a:t>ôté libéral (1846: anticlérical): 1885: POB</a:t>
            </a:r>
          </a:p>
          <a:p>
            <a:pPr lvl="1"/>
            <a:r>
              <a:rPr lang="fr-FR" dirty="0" smtClean="0"/>
              <a:t>Côté clérical: 1891: Rerum Novarum</a:t>
            </a:r>
          </a:p>
          <a:p>
            <a:pPr lvl="1"/>
            <a:r>
              <a:rPr lang="fr-FR" dirty="0" smtClean="0"/>
              <a:t>1893: Révision de la constitution de 1831: suffrage universel pour les hommes (&gt;25) tempéré par le suffrage plural (capacitaire, familial, censitaire)</a:t>
            </a:r>
          </a:p>
          <a:p>
            <a:pPr lvl="1"/>
            <a:r>
              <a:rPr lang="fr-FR" dirty="0" smtClean="0"/>
              <a:t>Passage du corps électoral de 2% à 22% de la population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88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Consensus ambigu: activation et responsabilité (1999-2007)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Arc-en-ciel puis violet: Etat social actif</a:t>
            </a:r>
          </a:p>
          <a:p>
            <a:r>
              <a:rPr lang="fr-FR" dirty="0" smtClean="0"/>
              <a:t>Ambiguïté fonctionnelle</a:t>
            </a:r>
          </a:p>
          <a:p>
            <a:r>
              <a:rPr lang="fr-FR" dirty="0" smtClean="0"/>
              <a:t>« Accroître nombre de personnes actives dans la société »</a:t>
            </a:r>
          </a:p>
          <a:p>
            <a:r>
              <a:rPr lang="fr-FR" dirty="0" smtClean="0"/>
              <a:t>Éviter « pièges à l’emploi »</a:t>
            </a:r>
          </a:p>
          <a:p>
            <a:r>
              <a:rPr lang="fr-FR" dirty="0" smtClean="0"/>
              <a:t>Contractualisation des prestations</a:t>
            </a:r>
          </a:p>
          <a:p>
            <a:r>
              <a:rPr lang="fr-FR" dirty="0" smtClean="0"/>
              <a:t>Nouvelles cohérences mesures précédentes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29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Réformes Etat social actif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2002: loi revenu intégration (minimex), caractère contractuel, vers retour à l’emploi</a:t>
            </a:r>
          </a:p>
          <a:p>
            <a:r>
              <a:rPr lang="fr-FR" dirty="0" smtClean="0"/>
              <a:t>2001: Titres-services: emplois déclarés tâches domestiques</a:t>
            </a:r>
          </a:p>
          <a:p>
            <a:r>
              <a:rPr lang="fr-FR" dirty="0" smtClean="0"/>
              <a:t>2004: plan accompagnement et suivi des chômeurs (après 15 mois): sanction: suspension puis retrait allocations chômage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20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Fins de carrière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Prépensions, droit acquis?</a:t>
            </a:r>
          </a:p>
          <a:p>
            <a:endParaRPr lang="fr-FR" dirty="0"/>
          </a:p>
          <a:p>
            <a:r>
              <a:rPr lang="fr-FR" dirty="0" smtClean="0"/>
              <a:t>« Pacte de solidarité entre les générations »: limitation prépensions: incitation plutôt que contrainte</a:t>
            </a:r>
          </a:p>
          <a:p>
            <a:endParaRPr lang="fr-FR" dirty="0"/>
          </a:p>
          <a:p>
            <a:r>
              <a:rPr lang="fr-FR" dirty="0" smtClean="0"/>
              <a:t>Prépensions perçues comme problème et non plus comme solution: modification idées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89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Changement 3</a:t>
            </a:r>
            <a:r>
              <a:rPr lang="fr-FR" baseline="30000" dirty="0" smtClean="0"/>
              <a:t>e</a:t>
            </a:r>
            <a:r>
              <a:rPr lang="fr-FR" dirty="0" smtClean="0"/>
              <a:t> ordre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Redistribution -&gt; lutte contre pauvreté</a:t>
            </a:r>
          </a:p>
          <a:p>
            <a:r>
              <a:rPr lang="fr-FR" dirty="0" smtClean="0"/>
              <a:t>Prestation universelle de base?</a:t>
            </a:r>
          </a:p>
          <a:p>
            <a:endParaRPr lang="fr-FR" dirty="0"/>
          </a:p>
          <a:p>
            <a:r>
              <a:rPr lang="fr-FR" dirty="0" smtClean="0"/>
              <a:t>Nouvel objectif: participation et réintégration par emploi</a:t>
            </a:r>
          </a:p>
          <a:p>
            <a:r>
              <a:rPr lang="fr-FR" dirty="0" smtClean="0"/>
              <a:t>Offre (qualité et disponibilité de main d’œuvre) et demande (diminution cotisations sociales)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95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Résistances institutionnelles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Syndicats freinent réformes</a:t>
            </a:r>
          </a:p>
          <a:p>
            <a:r>
              <a:rPr lang="fr-FR" dirty="0" smtClean="0"/>
              <a:t>Diagnostics imposés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30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Mobilité SBPS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Graduellement:</a:t>
            </a:r>
          </a:p>
          <a:p>
            <a:pPr lvl="1"/>
            <a:r>
              <a:rPr lang="fr-FR" dirty="0" smtClean="0"/>
              <a:t>Réduction coûts</a:t>
            </a:r>
          </a:p>
          <a:p>
            <a:pPr lvl="1"/>
            <a:r>
              <a:rPr lang="fr-FR" dirty="0" smtClean="0"/>
              <a:t>Puis recalibrage </a:t>
            </a:r>
          </a:p>
          <a:p>
            <a:pPr lvl="1"/>
            <a:r>
              <a:rPr lang="fr-FR" dirty="0" smtClean="0"/>
              <a:t>Puis activation</a:t>
            </a:r>
          </a:p>
          <a:p>
            <a:r>
              <a:rPr lang="fr-FR" dirty="0" smtClean="0"/>
              <a:t>Changement 3</a:t>
            </a:r>
            <a:r>
              <a:rPr lang="fr-FR" baseline="30000" dirty="0" smtClean="0"/>
              <a:t>e</a:t>
            </a:r>
            <a:r>
              <a:rPr lang="fr-FR" dirty="0" smtClean="0"/>
              <a:t> ordre graduel: à la marge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49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Intérêts: inertie</a:t>
            </a:r>
          </a:p>
          <a:p>
            <a:r>
              <a:rPr lang="fr-FR" dirty="0"/>
              <a:t>Idées: apprentissage, </a:t>
            </a:r>
          </a:p>
          <a:p>
            <a:pPr lvl="1"/>
            <a:r>
              <a:rPr lang="fr-FR" dirty="0"/>
              <a:t>Forums</a:t>
            </a:r>
          </a:p>
          <a:p>
            <a:pPr lvl="2"/>
            <a:r>
              <a:rPr lang="fr-FR" dirty="0"/>
              <a:t>Scientifique</a:t>
            </a:r>
          </a:p>
          <a:p>
            <a:pPr lvl="2"/>
            <a:r>
              <a:rPr lang="fr-FR" dirty="0"/>
              <a:t>Politique publique</a:t>
            </a:r>
          </a:p>
          <a:p>
            <a:pPr lvl="2"/>
            <a:r>
              <a:rPr lang="fr-FR" dirty="0"/>
              <a:t>Rhétorique politique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24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Etat social actif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Objectif: compétitivité économie nationale</a:t>
            </a:r>
          </a:p>
          <a:p>
            <a:endParaRPr lang="fr-FR" dirty="0"/>
          </a:p>
          <a:p>
            <a:r>
              <a:rPr lang="fr-FR" dirty="0" smtClean="0"/>
              <a:t>SPS: instrument au service de la croissance économique et emploi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04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Vers la sixième réforme de l’Etat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Rappel du système politique belge</a:t>
            </a:r>
          </a:p>
          <a:p>
            <a:r>
              <a:rPr lang="fr-FR" dirty="0" smtClean="0"/>
              <a:t>Blocage de 2007 à 2010</a:t>
            </a:r>
          </a:p>
          <a:p>
            <a:pPr lvl="1"/>
            <a:r>
              <a:rPr lang="fr-FR" dirty="0" smtClean="0"/>
              <a:t>« cinq minutes de courage politique »</a:t>
            </a:r>
          </a:p>
          <a:p>
            <a:pPr lvl="1"/>
            <a:r>
              <a:rPr lang="fr-FR" dirty="0" smtClean="0"/>
              <a:t>« demandeurs de rien »</a:t>
            </a:r>
          </a:p>
          <a:p>
            <a:r>
              <a:rPr lang="fr-FR" dirty="0" smtClean="0"/>
              <a:t>Elections de juin 2010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333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200">
                <a:solidFill>
                  <a:srgbClr val="B5A788"/>
                </a:solidFill>
                <a:latin typeface="Gill Sans MT" charset="0"/>
              </a:rPr>
              <a:t>HPB 29 avril 2013</a:t>
            </a:r>
            <a:endParaRPr lang="fr-FR" sz="1200">
              <a:solidFill>
                <a:srgbClr val="B5A788"/>
              </a:solidFill>
              <a:latin typeface="Gill Sans MT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03238" y="4983163"/>
            <a:ext cx="8183562" cy="10525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-65" charset="-18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r>
              <a:rPr lang="fr-F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Parallélogramme des positions</a:t>
            </a:r>
            <a:endParaRPr lang="fr-FR" sz="4000" dirty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781208"/>
              </p:ext>
            </p:extLst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2746003" y="3713163"/>
            <a:ext cx="1177925" cy="836612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angle à coins arrondis 7"/>
          <p:cNvSpPr/>
          <p:nvPr/>
        </p:nvSpPr>
        <p:spPr>
          <a:xfrm>
            <a:off x="3946574" y="3717032"/>
            <a:ext cx="1273498" cy="832743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à coins arrondis 8"/>
          <p:cNvSpPr/>
          <p:nvPr/>
        </p:nvSpPr>
        <p:spPr>
          <a:xfrm>
            <a:off x="5427736" y="1208088"/>
            <a:ext cx="944464" cy="638175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à coins arrondis 9"/>
          <p:cNvSpPr/>
          <p:nvPr/>
        </p:nvSpPr>
        <p:spPr>
          <a:xfrm>
            <a:off x="3991223" y="1111250"/>
            <a:ext cx="796801" cy="73501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à coins arrondis 10"/>
          <p:cNvSpPr/>
          <p:nvPr/>
        </p:nvSpPr>
        <p:spPr>
          <a:xfrm>
            <a:off x="7554913" y="446088"/>
            <a:ext cx="1131887" cy="795337"/>
          </a:xfrm>
          <a:prstGeom prst="roundRect">
            <a:avLst/>
          </a:prstGeom>
          <a:solidFill>
            <a:srgbClr val="80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ectangle à coins arrondis 11"/>
          <p:cNvSpPr/>
          <p:nvPr/>
        </p:nvSpPr>
        <p:spPr>
          <a:xfrm>
            <a:off x="3448819" y="1284288"/>
            <a:ext cx="619125" cy="561975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ctangle à coins arrondis 13"/>
          <p:cNvSpPr/>
          <p:nvPr/>
        </p:nvSpPr>
        <p:spPr>
          <a:xfrm>
            <a:off x="5692775" y="4419600"/>
            <a:ext cx="319385" cy="298450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882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44021"/>
          </a:xfrm>
        </p:spPr>
        <p:txBody>
          <a:bodyPr>
            <a:noAutofit/>
          </a:bodyPr>
          <a:lstStyle/>
          <a:p>
            <a:pPr marL="866775" indent="-866775" eaLnBrk="1" hangingPunct="1">
              <a:lnSpc>
                <a:spcPct val="80000"/>
              </a:lnSpc>
              <a:buFont typeface="Wingdings" pitchFamily="2" charset="2"/>
              <a:buNone/>
              <a:tabLst>
                <a:tab pos="823913" algn="l"/>
              </a:tabLst>
            </a:pPr>
            <a:r>
              <a:rPr lang="nl-BE" sz="2600" dirty="0" smtClean="0"/>
              <a:t>1887:	</a:t>
            </a:r>
            <a:r>
              <a:rPr lang="nl-BE" sz="2600" dirty="0" smtClean="0"/>
              <a:t>obligation de paiement du salaire en espèces</a:t>
            </a:r>
          </a:p>
          <a:p>
            <a:pPr marL="866775" indent="-866775" eaLnBrk="1" hangingPunct="1">
              <a:lnSpc>
                <a:spcPct val="80000"/>
              </a:lnSpc>
              <a:buFont typeface="Wingdings" pitchFamily="2" charset="2"/>
              <a:buNone/>
              <a:tabLst>
                <a:tab pos="823913" algn="l"/>
              </a:tabLst>
            </a:pPr>
            <a:endParaRPr lang="nl-BE" sz="2600" dirty="0"/>
          </a:p>
          <a:p>
            <a:pPr marL="866775" indent="-866775">
              <a:lnSpc>
                <a:spcPct val="80000"/>
              </a:lnSpc>
              <a:buNone/>
              <a:tabLst>
                <a:tab pos="823913" algn="l"/>
              </a:tabLst>
            </a:pPr>
            <a:r>
              <a:rPr lang="fr-FR" sz="2600" dirty="0" smtClean="0"/>
              <a:t>1887:	Conseil </a:t>
            </a:r>
            <a:r>
              <a:rPr lang="fr-FR" sz="2600" dirty="0"/>
              <a:t>de l'industrie et du </a:t>
            </a:r>
            <a:r>
              <a:rPr lang="fr-FR" sz="2600" dirty="0" smtClean="0"/>
              <a:t>travail: information</a:t>
            </a:r>
            <a:r>
              <a:rPr lang="fr-FR" sz="2600" dirty="0"/>
              <a:t>, </a:t>
            </a:r>
            <a:r>
              <a:rPr lang="fr-FR" sz="2600" dirty="0" smtClean="0"/>
              <a:t>consultation </a:t>
            </a:r>
            <a:r>
              <a:rPr lang="fr-FR" sz="2600" dirty="0"/>
              <a:t>et </a:t>
            </a:r>
            <a:r>
              <a:rPr lang="fr-FR" sz="2600" dirty="0" smtClean="0"/>
              <a:t>conciliation </a:t>
            </a:r>
            <a:r>
              <a:rPr lang="fr-FR" sz="2600" dirty="0"/>
              <a:t>des conflits </a:t>
            </a:r>
            <a:r>
              <a:rPr lang="fr-FR" sz="2600" dirty="0" smtClean="0"/>
              <a:t>collectifs</a:t>
            </a:r>
            <a:endParaRPr lang="nl-BE" sz="2600" dirty="0" smtClean="0"/>
          </a:p>
          <a:p>
            <a:pPr marL="866775" indent="-866775" eaLnBrk="1" hangingPunct="1">
              <a:lnSpc>
                <a:spcPct val="80000"/>
              </a:lnSpc>
              <a:buFont typeface="Wingdings" pitchFamily="2" charset="2"/>
              <a:buNone/>
              <a:tabLst>
                <a:tab pos="823913" algn="l"/>
              </a:tabLst>
            </a:pPr>
            <a:r>
              <a:rPr lang="nl-BE" sz="2600" dirty="0" smtClean="0"/>
              <a:t>1889:	</a:t>
            </a:r>
            <a:r>
              <a:rPr lang="nl-BE" sz="2600" dirty="0" smtClean="0"/>
              <a:t>interdiction du travail des enfants de moins de 12 ans et règlementation du travail des femmes</a:t>
            </a:r>
            <a:endParaRPr lang="nl-BE" sz="2600" dirty="0" smtClean="0"/>
          </a:p>
          <a:p>
            <a:pPr marL="866775" indent="-866775" eaLnBrk="1" hangingPunct="1">
              <a:lnSpc>
                <a:spcPct val="80000"/>
              </a:lnSpc>
              <a:buFont typeface="Wingdings" pitchFamily="2" charset="2"/>
              <a:buNone/>
              <a:tabLst>
                <a:tab pos="823913" algn="l"/>
              </a:tabLst>
            </a:pPr>
            <a:r>
              <a:rPr lang="nl-BE" sz="2600" dirty="0" smtClean="0"/>
              <a:t>1900:	</a:t>
            </a:r>
            <a:r>
              <a:rPr lang="nl-BE" sz="2600" dirty="0" smtClean="0"/>
              <a:t>loi sur les contrats de travail des travailleurs salariés</a:t>
            </a:r>
            <a:endParaRPr lang="nl-BE" sz="2600" dirty="0" smtClean="0"/>
          </a:p>
          <a:p>
            <a:pPr marL="866775" indent="-866775" eaLnBrk="1" hangingPunct="1">
              <a:lnSpc>
                <a:spcPct val="80000"/>
              </a:lnSpc>
              <a:buFont typeface="Wingdings" pitchFamily="2" charset="2"/>
              <a:buNone/>
              <a:tabLst>
                <a:tab pos="823913" algn="l"/>
              </a:tabLst>
            </a:pPr>
            <a:r>
              <a:rPr lang="nl-BE" sz="2600" dirty="0" smtClean="0"/>
              <a:t>1903: </a:t>
            </a:r>
            <a:r>
              <a:rPr lang="nl-BE" sz="2600" dirty="0" smtClean="0"/>
              <a:t>assurance sociale obligatoire sur les accidents de travail</a:t>
            </a:r>
            <a:endParaRPr lang="nl-BE" sz="2600" dirty="0" smtClean="0"/>
          </a:p>
          <a:p>
            <a:pPr marL="866775" indent="-866775" eaLnBrk="1" hangingPunct="1">
              <a:lnSpc>
                <a:spcPct val="80000"/>
              </a:lnSpc>
              <a:buFont typeface="Wingdings" pitchFamily="2" charset="2"/>
              <a:buNone/>
              <a:tabLst>
                <a:tab pos="823913" algn="l"/>
              </a:tabLst>
            </a:pPr>
            <a:r>
              <a:rPr lang="nl-BE" sz="2600" dirty="0" smtClean="0"/>
              <a:t>1905:	</a:t>
            </a:r>
            <a:r>
              <a:rPr lang="nl-BE" sz="2600" dirty="0" smtClean="0"/>
              <a:t>loi sur le repos dominical</a:t>
            </a:r>
            <a:endParaRPr lang="nl-BE" sz="2600" dirty="0" smtClean="0"/>
          </a:p>
          <a:p>
            <a:pPr marL="866775" indent="-866775" eaLnBrk="1" hangingPunct="1">
              <a:lnSpc>
                <a:spcPct val="80000"/>
              </a:lnSpc>
              <a:buFont typeface="Wingdings" pitchFamily="2" charset="2"/>
              <a:buNone/>
              <a:tabLst>
                <a:tab pos="823913" algn="l"/>
              </a:tabLst>
            </a:pPr>
            <a:r>
              <a:rPr lang="nl-BE" sz="2600" dirty="0" smtClean="0"/>
              <a:t>1906:	</a:t>
            </a:r>
            <a:r>
              <a:rPr lang="nl-BE" sz="2600" dirty="0" smtClean="0"/>
              <a:t>interdiction du travail de nuit pour les femmes</a:t>
            </a:r>
            <a:endParaRPr lang="nl-BE" sz="2600" dirty="0" smtClean="0"/>
          </a:p>
          <a:p>
            <a:pPr marL="866775" indent="-866775">
              <a:lnSpc>
                <a:spcPct val="80000"/>
              </a:lnSpc>
              <a:buNone/>
              <a:tabLst>
                <a:tab pos="823913" algn="l"/>
              </a:tabLst>
            </a:pPr>
            <a:r>
              <a:rPr lang="nl-BE" sz="2600" dirty="0" smtClean="0"/>
              <a:t>1911:	</a:t>
            </a:r>
            <a:r>
              <a:rPr lang="fr-FR" sz="2600" dirty="0" smtClean="0"/>
              <a:t>assurance </a:t>
            </a:r>
            <a:r>
              <a:rPr lang="fr-FR" sz="2600" dirty="0"/>
              <a:t>obligatoire contre la vieillesse et le décès en faveur des ouvriers </a:t>
            </a:r>
            <a:r>
              <a:rPr lang="fr-FR" sz="2600" dirty="0" smtClean="0"/>
              <a:t>mineurs</a:t>
            </a:r>
            <a:endParaRPr lang="nl-BE" sz="2600" dirty="0" smtClean="0"/>
          </a:p>
          <a:p>
            <a:pPr marL="866775" indent="-866775" eaLnBrk="1" hangingPunct="1">
              <a:lnSpc>
                <a:spcPct val="80000"/>
              </a:lnSpc>
              <a:buFont typeface="Wingdings" pitchFamily="2" charset="2"/>
              <a:buNone/>
              <a:tabLst>
                <a:tab pos="823913" algn="l"/>
              </a:tabLst>
            </a:pPr>
            <a:r>
              <a:rPr lang="nl-BE" sz="2600" dirty="0" smtClean="0"/>
              <a:t>1914:	</a:t>
            </a:r>
            <a:r>
              <a:rPr lang="nl-BE" sz="2600" dirty="0" smtClean="0"/>
              <a:t>obligation scolaire jusqu’à 14 ans</a:t>
            </a:r>
            <a:endParaRPr lang="nl-NL" sz="2600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707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46088"/>
            <a:ext cx="9007475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200">
                <a:solidFill>
                  <a:srgbClr val="B5A788"/>
                </a:solidFill>
                <a:latin typeface="Gill Sans MT" charset="0"/>
              </a:rPr>
              <a:t>HPB 29 avril 2013</a:t>
            </a:r>
            <a:endParaRPr lang="fr-FR" sz="1200">
              <a:solidFill>
                <a:srgbClr val="B5A788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1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4"/>
          <p:cNvSpPr>
            <a:spLocks noChangeArrowheads="1"/>
          </p:cNvSpPr>
          <p:nvPr/>
        </p:nvSpPr>
        <p:spPr bwMode="auto">
          <a:xfrm>
            <a:off x="793750" y="247650"/>
            <a:ext cx="76025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400" b="1" dirty="0">
                <a:latin typeface="Verdana" charset="0"/>
              </a:rPr>
              <a:t>	Liste					Sièges			Différence</a:t>
            </a:r>
          </a:p>
          <a:p>
            <a:r>
              <a:rPr lang="fr-FR" sz="2400" b="1" dirty="0">
                <a:latin typeface="Verdana" charset="0"/>
              </a:rPr>
              <a:t> 	N-VA	 					27					 </a:t>
            </a:r>
            <a:r>
              <a:rPr lang="fr-FR" sz="2400" b="1" dirty="0" smtClean="0">
                <a:latin typeface="Verdana" charset="0"/>
              </a:rPr>
              <a:t>+27</a:t>
            </a:r>
            <a:r>
              <a:rPr lang="fr-FR" sz="2400" b="1" dirty="0">
                <a:latin typeface="Verdana" charset="0"/>
              </a:rPr>
              <a:t>	 </a:t>
            </a:r>
          </a:p>
          <a:p>
            <a:r>
              <a:rPr lang="fr-FR" sz="2400" b="1" dirty="0">
                <a:latin typeface="Verdana" charset="0"/>
              </a:rPr>
              <a:t> 	PS	 						26					 +6	 </a:t>
            </a:r>
          </a:p>
          <a:p>
            <a:r>
              <a:rPr lang="fr-FR" sz="2400" b="1" dirty="0">
                <a:latin typeface="Verdana" charset="0"/>
              </a:rPr>
              <a:t> 	MR	 					18					 -5	 </a:t>
            </a:r>
          </a:p>
          <a:p>
            <a:r>
              <a:rPr lang="fr-FR" sz="2400" b="1" dirty="0">
                <a:latin typeface="Verdana" charset="0"/>
              </a:rPr>
              <a:t> 	CD&amp;V	 				17					 </a:t>
            </a:r>
            <a:r>
              <a:rPr lang="fr-FR" sz="2400" b="1" dirty="0" smtClean="0">
                <a:latin typeface="Verdana" charset="0"/>
              </a:rPr>
              <a:t>-13 (?) </a:t>
            </a:r>
            <a:endParaRPr lang="fr-FR" sz="2400" b="1" dirty="0">
              <a:latin typeface="Verdana" charset="0"/>
            </a:endParaRPr>
          </a:p>
          <a:p>
            <a:r>
              <a:rPr lang="fr-FR" sz="2400" b="1" dirty="0">
                <a:latin typeface="Verdana" charset="0"/>
              </a:rPr>
              <a:t> 	Open </a:t>
            </a:r>
            <a:r>
              <a:rPr lang="fr-FR" sz="2400" b="1" dirty="0" err="1">
                <a:latin typeface="Verdana" charset="0"/>
              </a:rPr>
              <a:t>Vld</a:t>
            </a:r>
            <a:r>
              <a:rPr lang="fr-FR" sz="2400" b="1" dirty="0">
                <a:latin typeface="Verdana" charset="0"/>
              </a:rPr>
              <a:t> 				13			 		-5	 </a:t>
            </a:r>
          </a:p>
          <a:p>
            <a:r>
              <a:rPr lang="fr-FR" sz="2400" b="1" dirty="0">
                <a:latin typeface="Verdana" charset="0"/>
              </a:rPr>
              <a:t> 	</a:t>
            </a:r>
            <a:r>
              <a:rPr lang="fr-FR" sz="2400" b="1" dirty="0" err="1">
                <a:latin typeface="Verdana" charset="0"/>
              </a:rPr>
              <a:t>sp.a</a:t>
            </a:r>
            <a:r>
              <a:rPr lang="fr-FR" sz="2400" b="1" dirty="0">
                <a:latin typeface="Verdana" charset="0"/>
              </a:rPr>
              <a:t>	 					13					 0</a:t>
            </a:r>
            <a:r>
              <a:rPr lang="fr-FR" sz="2400" b="1" dirty="0" smtClean="0">
                <a:latin typeface="Verdana" charset="0"/>
              </a:rPr>
              <a:t> </a:t>
            </a:r>
            <a:endParaRPr lang="fr-FR" sz="2400" b="1" dirty="0">
              <a:latin typeface="Verdana" charset="0"/>
            </a:endParaRPr>
          </a:p>
          <a:p>
            <a:r>
              <a:rPr lang="fr-FR" sz="2400" b="1" dirty="0">
                <a:latin typeface="Verdana" charset="0"/>
              </a:rPr>
              <a:t> 	Vlaams Belang	 	12					 -5	 </a:t>
            </a:r>
          </a:p>
          <a:p>
            <a:r>
              <a:rPr lang="fr-FR" sz="2400" b="1" dirty="0">
                <a:latin typeface="Verdana" charset="0"/>
              </a:rPr>
              <a:t> 	CDH	 					9					 -1	 </a:t>
            </a:r>
          </a:p>
          <a:p>
            <a:r>
              <a:rPr lang="fr-FR" sz="2400" b="1" dirty="0">
                <a:latin typeface="Verdana" charset="0"/>
              </a:rPr>
              <a:t> 	</a:t>
            </a:r>
            <a:r>
              <a:rPr lang="fr-FR" sz="2400" b="1" dirty="0" err="1">
                <a:latin typeface="Verdana" charset="0"/>
              </a:rPr>
              <a:t>ecolo</a:t>
            </a:r>
            <a:r>
              <a:rPr lang="fr-FR" sz="2400" b="1" dirty="0">
                <a:latin typeface="Verdana" charset="0"/>
              </a:rPr>
              <a:t>	 					8					 0	 </a:t>
            </a:r>
          </a:p>
          <a:p>
            <a:r>
              <a:rPr lang="fr-FR" sz="2400" b="1" dirty="0">
                <a:latin typeface="Verdana" charset="0"/>
              </a:rPr>
              <a:t> 	GROEN!	 				5					 +1	 </a:t>
            </a:r>
          </a:p>
          <a:p>
            <a:r>
              <a:rPr lang="fr-FR" sz="2400" b="1" dirty="0">
                <a:latin typeface="Verdana" charset="0"/>
              </a:rPr>
              <a:t> 	Lijst Dedecker		1					 -4	 </a:t>
            </a:r>
          </a:p>
          <a:p>
            <a:r>
              <a:rPr lang="fr-FR" sz="2400" b="1" dirty="0">
                <a:latin typeface="Verdana" charset="0"/>
              </a:rPr>
              <a:t> 	Parti Populaire	 	1					 -	 </a:t>
            </a:r>
          </a:p>
        </p:txBody>
      </p:sp>
      <p:sp>
        <p:nvSpPr>
          <p:cNvPr id="64514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200">
                <a:solidFill>
                  <a:srgbClr val="B5A788"/>
                </a:solidFill>
                <a:latin typeface="Gill Sans MT" charset="0"/>
              </a:rPr>
              <a:t>HPB 29 avril 2013</a:t>
            </a:r>
            <a:endParaRPr lang="fr-FR" sz="1200">
              <a:solidFill>
                <a:srgbClr val="B5A788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0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Négociations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latin typeface="Gill Sans MT" charset="0"/>
                <a:ea typeface="ＭＳ Ｐゴシック" charset="0"/>
                <a:cs typeface="ＭＳ Ｐゴシック" charset="0"/>
              </a:rPr>
              <a:t>Vainqueurs: </a:t>
            </a:r>
          </a:p>
          <a:p>
            <a:endParaRPr lang="fr-FR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r>
              <a:rPr lang="fr-FR" dirty="0" smtClean="0">
                <a:latin typeface="Gill Sans MT" charset="0"/>
                <a:ea typeface="ＭＳ Ｐゴシック" charset="0"/>
                <a:cs typeface="ＭＳ Ｐゴシック" charset="0"/>
              </a:rPr>
              <a:t>Bart </a:t>
            </a:r>
            <a:r>
              <a:rPr lang="fr-FR" dirty="0">
                <a:latin typeface="Gill Sans MT" charset="0"/>
                <a:ea typeface="ＭＳ Ｐゴシック" charset="0"/>
                <a:cs typeface="ＭＳ Ｐゴシック" charset="0"/>
              </a:rPr>
              <a:t>de Wever, informateur, 17 juin</a:t>
            </a:r>
          </a:p>
          <a:p>
            <a:r>
              <a:rPr lang="fr-FR" dirty="0">
                <a:latin typeface="Gill Sans MT" charset="0"/>
                <a:ea typeface="ＭＳ Ｐゴシック" charset="0"/>
                <a:cs typeface="ＭＳ Ｐゴシック" charset="0"/>
              </a:rPr>
              <a:t>Elio Di Rupo, pré-formateur, 8 juillet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6427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i="1" dirty="0" smtClean="0"/>
              <a:t>Tempo</a:t>
            </a:r>
            <a:r>
              <a:rPr lang="fr-FR" dirty="0" smtClean="0"/>
              <a:t> de la négociation</a:t>
            </a:r>
            <a:endParaRPr lang="fr-FR" dirty="0"/>
          </a:p>
        </p:txBody>
      </p:sp>
      <p:sp>
        <p:nvSpPr>
          <p:cNvPr id="4403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1</a:t>
            </a:r>
            <a:r>
              <a:rPr lang="fr-FR" baseline="30000">
                <a:latin typeface="Verdana" charset="0"/>
                <a:ea typeface="ＭＳ Ｐゴシック" charset="0"/>
                <a:cs typeface="ＭＳ Ｐゴシック" charset="0"/>
              </a:rPr>
              <a:t>er</a:t>
            </a:r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 temps: Mettre la N-V A au pied du mur; juin à octobre 2010</a:t>
            </a:r>
          </a:p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fr-FR" baseline="30000">
                <a:latin typeface="Verdana" charset="0"/>
                <a:ea typeface="ＭＳ Ｐゴシック" charset="0"/>
                <a:cs typeface="ＭＳ Ｐゴシック" charset="0"/>
              </a:rPr>
              <a:t>e</a:t>
            </a:r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 temps: tenter de « mettre un coin » entre la N-V A et le CD&amp;V; octobre 2010 à juillet 2011</a:t>
            </a:r>
          </a:p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3</a:t>
            </a:r>
            <a:r>
              <a:rPr lang="fr-FR" baseline="30000">
                <a:latin typeface="Verdana" charset="0"/>
                <a:ea typeface="ＭＳ Ｐゴシック" charset="0"/>
                <a:cs typeface="ＭＳ Ｐゴシック" charset="0"/>
              </a:rPr>
              <a:t>e</a:t>
            </a:r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 temps: faire des concessions à tous les partis flamands qui sont prêts à en faire; juillet à décembre 2011</a:t>
            </a:r>
          </a:p>
          <a:p>
            <a:endParaRPr lang="fr-FR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o-RO" sz="1200" smtClean="0">
                <a:solidFill>
                  <a:srgbClr val="B5A788"/>
                </a:solidFill>
                <a:latin typeface="Gill Sans MT" charset="0"/>
              </a:rPr>
              <a:t>SQSP 27 mai 2013</a:t>
            </a:r>
            <a:endParaRPr lang="fr-FR" sz="1200">
              <a:solidFill>
                <a:srgbClr val="B5A788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6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Négociations à 8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 pour l’institutionnel: 109&gt;101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480020"/>
        </p:xfrm>
        <a:graphic>
          <a:graphicData uri="http://schemas.openxmlformats.org/drawingml/2006/table">
            <a:tbl>
              <a:tblPr/>
              <a:tblGrid>
                <a:gridCol w="2727325"/>
                <a:gridCol w="2728912"/>
                <a:gridCol w="2727325"/>
              </a:tblGrid>
              <a:tr h="45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VB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LDD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N-VA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27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Socialistes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  <a:endParaRPr kumimoji="0" lang="fr-FR" sz="2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26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Libéraux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  <a:endParaRPr kumimoji="0" lang="fr-FR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  <a:endParaRPr kumimoji="0" lang="fr-FR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822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Chrétiens-Centristes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17</a:t>
                      </a:r>
                      <a:endParaRPr kumimoji="0" lang="fr-FR" sz="2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  <a:endParaRPr kumimoji="0" lang="fr-FR" sz="2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Ecologistes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PP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48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/ 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88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61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/ 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62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</a:tbl>
          </a:graphicData>
        </a:graphic>
      </p:graphicFrame>
      <p:sp>
        <p:nvSpPr>
          <p:cNvPr id="45100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o-RO" sz="1200" smtClean="0">
                <a:solidFill>
                  <a:srgbClr val="B5A788"/>
                </a:solidFill>
                <a:latin typeface="Gill Sans MT" charset="0"/>
              </a:rPr>
              <a:t>SQSP 27 mai 2013</a:t>
            </a:r>
            <a:endParaRPr lang="fr-FR" sz="1200">
              <a:solidFill>
                <a:srgbClr val="B5A788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1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Négociations à 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6 pour le gouvernement: 96&gt;76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480020"/>
        </p:xfrm>
        <a:graphic>
          <a:graphicData uri="http://schemas.openxmlformats.org/drawingml/2006/table">
            <a:tbl>
              <a:tblPr/>
              <a:tblGrid>
                <a:gridCol w="2727325"/>
                <a:gridCol w="2728912"/>
                <a:gridCol w="2727325"/>
              </a:tblGrid>
              <a:tr h="45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VB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LDD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N-VA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27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Socialistes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  <a:endParaRPr kumimoji="0" lang="fr-FR" sz="2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26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Libéraux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  <a:endParaRPr kumimoji="0" lang="fr-FR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  <a:endParaRPr kumimoji="0" lang="fr-FR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822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Chrétiens-Centristes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17</a:t>
                      </a:r>
                      <a:endParaRPr kumimoji="0" lang="fr-FR" sz="2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  <a:endParaRPr kumimoji="0" lang="fr-FR" sz="2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Ecologistes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PP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45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43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/ 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88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53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/ 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62</a:t>
                      </a:r>
                    </a:p>
                  </a:txBody>
                  <a:tcPr marL="90928" marR="90928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</a:tbl>
          </a:graphicData>
        </a:graphic>
      </p:graphicFrame>
      <p:sp>
        <p:nvSpPr>
          <p:cNvPr id="47148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o-RO" sz="1200" smtClean="0">
                <a:solidFill>
                  <a:srgbClr val="B5A788"/>
                </a:solidFill>
                <a:latin typeface="Gill Sans MT" charset="0"/>
              </a:rPr>
              <a:t>SQSP 27 mai 2013</a:t>
            </a:r>
            <a:endParaRPr lang="fr-FR" sz="1200">
              <a:solidFill>
                <a:srgbClr val="B5A788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1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Gouvernement 6 décembre 2011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286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927"/>
                <a:gridCol w="1363927"/>
                <a:gridCol w="1363927"/>
                <a:gridCol w="1363927"/>
                <a:gridCol w="1363927"/>
                <a:gridCol w="1363927"/>
              </a:tblGrid>
              <a:tr h="370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Di </a:t>
                      </a:r>
                      <a:r>
                        <a:rPr lang="fr-FR" sz="1800" dirty="0" err="1" smtClean="0"/>
                        <a:t>Rupo</a:t>
                      </a:r>
                      <a:endParaRPr lang="fr-FR" sz="1800" dirty="0" smtClean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25" marB="45725"/>
                </a:tc>
              </a:tr>
              <a:tr h="3708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PS</a:t>
                      </a:r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MR</a:t>
                      </a:r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CDH</a:t>
                      </a:r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O VLD</a:t>
                      </a:r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CD&amp;V</a:t>
                      </a:r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SPa</a:t>
                      </a:r>
                      <a:endParaRPr lang="fr-FR" sz="1800" dirty="0"/>
                    </a:p>
                  </a:txBody>
                  <a:tcPr marT="45725" marB="45725"/>
                </a:tc>
              </a:tr>
              <a:tr h="3708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Onkelinx</a:t>
                      </a:r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Reynders</a:t>
                      </a:r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Milquet</a:t>
                      </a:r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Van Quick</a:t>
                      </a:r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Vanacker</a:t>
                      </a:r>
                      <a:r>
                        <a:rPr lang="fr-FR" sz="1800" dirty="0" smtClean="0"/>
                        <a:t>.</a:t>
                      </a:r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VdLanotte</a:t>
                      </a:r>
                      <a:endParaRPr lang="fr-FR" sz="1800" dirty="0"/>
                    </a:p>
                  </a:txBody>
                  <a:tcPr marT="45725" marB="45725"/>
                </a:tc>
              </a:tr>
              <a:tr h="370881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Magnette</a:t>
                      </a:r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Laruelle</a:t>
                      </a:r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Turtleboo</a:t>
                      </a:r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De </a:t>
                      </a:r>
                      <a:r>
                        <a:rPr lang="fr-FR" sz="1800" dirty="0" err="1" smtClean="0"/>
                        <a:t>Crem</a:t>
                      </a:r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Deconinck</a:t>
                      </a:r>
                      <a:endParaRPr lang="fr-FR" sz="1800" dirty="0"/>
                    </a:p>
                  </a:txBody>
                  <a:tcPr marT="45725" marB="45725"/>
                </a:tc>
              </a:tr>
              <a:tr h="3708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Chastel</a:t>
                      </a:r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5" marB="45725"/>
                </a:tc>
              </a:tr>
              <a:tr h="370881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Courard</a:t>
                      </a:r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Wathelet</a:t>
                      </a:r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De Block</a:t>
                      </a:r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Bogaert</a:t>
                      </a:r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Crombez</a:t>
                      </a:r>
                      <a:endParaRPr lang="fr-FR" sz="1800" dirty="0"/>
                    </a:p>
                  </a:txBody>
                  <a:tcPr marT="45725" marB="45725"/>
                </a:tc>
              </a:tr>
              <a:tr h="64015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Verherstraeten</a:t>
                      </a:r>
                      <a:endParaRPr lang="fr-F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50236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o-RO" sz="1200" smtClean="0">
                <a:solidFill>
                  <a:srgbClr val="B5A788"/>
                </a:solidFill>
                <a:latin typeface="Gill Sans MT" charset="0"/>
              </a:rPr>
              <a:t>SQSP 27 mai 2013</a:t>
            </a:r>
            <a:endParaRPr lang="fr-FR" sz="1200">
              <a:solidFill>
                <a:srgbClr val="B5A788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1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Verdana" charset="0"/>
                <a:ea typeface="ＭＳ Ｐゴシック" charset="0"/>
                <a:cs typeface="ＭＳ Ｐゴシック" charset="0"/>
              </a:rPr>
              <a:t>Peuples différents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550" indent="0">
              <a:buNone/>
            </a:pPr>
            <a:r>
              <a:rPr lang="fr-FR" dirty="0" smtClean="0">
                <a:latin typeface="Verdana" charset="0"/>
                <a:ea typeface="ＭＳ Ｐゴシック" charset="0"/>
                <a:cs typeface="ＭＳ Ｐゴシック" charset="0"/>
              </a:rPr>
              <a:t> « nationalité flamande et </a:t>
            </a:r>
            <a:r>
              <a:rPr lang="fr-FR" dirty="0" err="1" smtClean="0">
                <a:latin typeface="Verdana" charset="0"/>
                <a:ea typeface="ＭＳ Ｐゴシック" charset="0"/>
                <a:cs typeface="ＭＳ Ｐゴシック" charset="0"/>
              </a:rPr>
              <a:t>wallone</a:t>
            </a:r>
            <a:r>
              <a:rPr lang="fr-FR" dirty="0" smtClean="0">
                <a:latin typeface="Verdana" charset="0"/>
                <a:ea typeface="ＭＳ Ｐゴシック" charset="0"/>
                <a:cs typeface="ＭＳ Ｐゴシック" charset="0"/>
              </a:rPr>
              <a:t> » De Carné, </a:t>
            </a:r>
            <a:r>
              <a:rPr lang="fr-FR" i="1" dirty="0" smtClean="0">
                <a:latin typeface="Verdana" charset="0"/>
                <a:ea typeface="ＭＳ Ｐゴシック" charset="0"/>
                <a:cs typeface="ＭＳ Ｐゴシック" charset="0"/>
              </a:rPr>
              <a:t>Revue des deux Mondes</a:t>
            </a:r>
            <a:r>
              <a:rPr lang="fr-FR" dirty="0" smtClean="0">
                <a:latin typeface="Verdana" charset="0"/>
                <a:ea typeface="ＭＳ Ｐゴシック" charset="0"/>
                <a:cs typeface="ＭＳ Ｐゴシック" charset="0"/>
              </a:rPr>
              <a:t>, 1836</a:t>
            </a:r>
          </a:p>
          <a:p>
            <a:r>
              <a:rPr lang="fr-FR" dirty="0" smtClean="0">
                <a:latin typeface="Verdana" charset="0"/>
                <a:ea typeface="ＭＳ Ｐゴシック" charset="0"/>
                <a:cs typeface="ＭＳ Ｐゴシック" charset="0"/>
              </a:rPr>
              <a:t>« Flamands, Wallons, ce ne sont là que des prénoms ; Belge est notre nom de famille » </a:t>
            </a:r>
            <a:r>
              <a:rPr lang="nl-BE" dirty="0" smtClean="0">
                <a:latin typeface="Verdana" charset="0"/>
                <a:ea typeface="ＭＳ Ｐゴシック" charset="0"/>
                <a:cs typeface="ＭＳ Ｐゴシック" charset="0"/>
              </a:rPr>
              <a:t>Clesse, 1847</a:t>
            </a:r>
            <a:endParaRPr lang="fr-FR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fr-FR" dirty="0" smtClean="0">
                <a:latin typeface="Verdana" charset="0"/>
                <a:ea typeface="ＭＳ Ｐゴシック" charset="0"/>
                <a:cs typeface="ＭＳ Ｐゴシック" charset="0"/>
              </a:rPr>
              <a:t>Lettre au Roi de Jules Destrée, en 1912: « Sire, il n’y a plus de Belges »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30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Accord institutionnel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http://premier.fgov.be/fr/accord-de-</a:t>
            </a:r>
            <a:r>
              <a:rPr lang="fr-FR" dirty="0" smtClean="0">
                <a:hlinkClick r:id="rId2"/>
              </a:rPr>
              <a:t>gouvernement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2179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5 chantiers majeurs</a:t>
            </a:r>
            <a:endParaRPr lang="fr-FR" dirty="0"/>
          </a:p>
        </p:txBody>
      </p:sp>
      <p:sp>
        <p:nvSpPr>
          <p:cNvPr id="51202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6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1. Transfert de compétences 16,9 milliards d’euros ;</a:t>
            </a:r>
          </a:p>
          <a:p>
            <a:r>
              <a:rPr lang="fr-FR" sz="26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2. Autonomie fiscale pour les Régions de 10,7 milliards d’euros ;</a:t>
            </a:r>
          </a:p>
          <a:p>
            <a:r>
              <a:rPr lang="fr-FR" sz="26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3. Réforme de la loi spéciale de financement ;</a:t>
            </a:r>
          </a:p>
          <a:p>
            <a:r>
              <a:rPr lang="fr-FR" sz="2600" dirty="0">
                <a:latin typeface="Verdana" charset="0"/>
                <a:ea typeface="ＭＳ Ｐゴシック" charset="0"/>
                <a:cs typeface="ＭＳ Ｐゴシック" charset="0"/>
              </a:rPr>
              <a:t>4. Assainissement des finances publiques fédérales 16 milliards d’euros d’ici 2014;</a:t>
            </a:r>
          </a:p>
          <a:p>
            <a:r>
              <a:rPr lang="fr-FR" sz="2600" dirty="0">
                <a:latin typeface="Verdana" charset="0"/>
                <a:ea typeface="ＭＳ Ｐゴシック" charset="0"/>
                <a:cs typeface="ＭＳ Ｐゴシック" charset="0"/>
              </a:rPr>
              <a:t>5. Réformes sociales et économiques pour répondre aux défis majeurs du futur, dont le vieillissement de la population.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99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Genèse du système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Entre-deux-guerres: </a:t>
            </a:r>
          </a:p>
          <a:p>
            <a:pPr lvl="1"/>
            <a:r>
              <a:rPr lang="fr-FR" dirty="0" smtClean="0"/>
              <a:t>affrontements sociaux, </a:t>
            </a:r>
          </a:p>
          <a:p>
            <a:pPr lvl="1"/>
            <a:r>
              <a:rPr lang="fr-FR" dirty="0" smtClean="0"/>
              <a:t>dég</a:t>
            </a:r>
            <a:r>
              <a:rPr lang="fr-FR" dirty="0" smtClean="0"/>
              <a:t>âts économiques et </a:t>
            </a:r>
          </a:p>
          <a:p>
            <a:pPr lvl="1"/>
            <a:r>
              <a:rPr lang="fr-FR" dirty="0" err="1" smtClean="0"/>
              <a:t>délégitimation</a:t>
            </a:r>
            <a:r>
              <a:rPr lang="fr-FR" dirty="0" smtClean="0"/>
              <a:t> politique</a:t>
            </a:r>
            <a:endParaRPr lang="fr-FR" dirty="0"/>
          </a:p>
          <a:p>
            <a:r>
              <a:rPr lang="fr-FR" dirty="0" smtClean="0"/>
              <a:t>1941-1944: </a:t>
            </a:r>
            <a:r>
              <a:rPr lang="fr-FR" dirty="0"/>
              <a:t>Comité Employeurs-</a:t>
            </a:r>
            <a:r>
              <a:rPr lang="fr-FR" dirty="0" smtClean="0"/>
              <a:t>Travailleurs: </a:t>
            </a:r>
            <a:r>
              <a:rPr lang="fr-FR" dirty="0"/>
              <a:t>"Projet de Contrat de Solidarité </a:t>
            </a:r>
            <a:r>
              <a:rPr lang="fr-FR" dirty="0" smtClean="0"/>
              <a:t>Sociale »:</a:t>
            </a:r>
          </a:p>
          <a:p>
            <a:pPr lvl="1"/>
            <a:r>
              <a:rPr lang="fr-FR" dirty="0"/>
              <a:t>solidarité entre travailleurs salariés et </a:t>
            </a:r>
            <a:r>
              <a:rPr lang="fr-FR" dirty="0" smtClean="0"/>
              <a:t>employeurs</a:t>
            </a:r>
          </a:p>
          <a:p>
            <a:pPr lvl="1"/>
            <a:r>
              <a:rPr lang="fr-FR" dirty="0" smtClean="0"/>
              <a:t> gestion paritaire </a:t>
            </a:r>
            <a:r>
              <a:rPr lang="fr-FR" dirty="0"/>
              <a:t>de la sécurité </a:t>
            </a:r>
            <a:r>
              <a:rPr lang="fr-FR" dirty="0" smtClean="0"/>
              <a:t>sociale</a:t>
            </a:r>
          </a:p>
          <a:p>
            <a:pPr lvl="1"/>
            <a:r>
              <a:rPr lang="fr-FR" dirty="0" smtClean="0"/>
              <a:t>paiement </a:t>
            </a:r>
            <a:r>
              <a:rPr lang="fr-FR" dirty="0"/>
              <a:t>obligatoire de cotisations </a:t>
            </a:r>
            <a:r>
              <a:rPr lang="fr-FR" dirty="0" smtClean="0"/>
              <a:t>sociales</a:t>
            </a:r>
          </a:p>
          <a:p>
            <a:pPr lvl="1"/>
            <a:r>
              <a:rPr lang="fr-FR" dirty="0" smtClean="0"/>
              <a:t>service </a:t>
            </a:r>
            <a:r>
              <a:rPr lang="fr-FR" dirty="0"/>
              <a:t>central de perception, l’Office National de Sécurité </a:t>
            </a:r>
            <a:r>
              <a:rPr lang="fr-FR" dirty="0" smtClean="0"/>
              <a:t>Sociale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6083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Réforme de l’Etat</a:t>
            </a:r>
            <a:endParaRPr lang="fr-FR" dirty="0"/>
          </a:p>
        </p:txBody>
      </p:sp>
      <p:sp>
        <p:nvSpPr>
          <p:cNvPr id="5325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Renouveau politique</a:t>
            </a:r>
          </a:p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BHV et Bruxelles: solution communautaire durable</a:t>
            </a:r>
          </a:p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Transferts de compétence de l’Etat fédéral</a:t>
            </a:r>
          </a:p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Proposition de réforme de la loi spéciale de financement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35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Socio-économique</a:t>
            </a:r>
            <a:endParaRPr lang="fr-FR" dirty="0"/>
          </a:p>
        </p:txBody>
      </p:sp>
      <p:sp>
        <p:nvSpPr>
          <p:cNvPr id="5529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Assainissement des finances publiques</a:t>
            </a:r>
          </a:p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Réformes socio-économiques et de société</a:t>
            </a:r>
          </a:p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Autres politiques (famille, intégration sociale, politique étrangère et européenne)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09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Renouveau politique</a:t>
            </a:r>
            <a:endParaRPr lang="fr-FR" dirty="0"/>
          </a:p>
        </p:txBody>
      </p:sp>
      <p:sp>
        <p:nvSpPr>
          <p:cNvPr id="56322" name="Espace réservé du contenu 2"/>
          <p:cNvSpPr>
            <a:spLocks noGrp="1"/>
          </p:cNvSpPr>
          <p:nvPr>
            <p:ph idx="1"/>
          </p:nvPr>
        </p:nvSpPr>
        <p:spPr>
          <a:xfrm>
            <a:off x="1435100" y="1268760"/>
            <a:ext cx="7499350" cy="4800600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>
                <a:latin typeface="Verdana" charset="0"/>
                <a:ea typeface="ＭＳ Ｐゴシック" charset="0"/>
                <a:cs typeface="ＭＳ Ｐゴシック" charset="0"/>
              </a:rPr>
              <a:t>Pilotage des politiques</a:t>
            </a:r>
            <a:r>
              <a:rPr lang="fr-FR" sz="1600" dirty="0">
                <a:latin typeface="Verdana" charset="0"/>
                <a:ea typeface="ＭＳ Ｐゴシック" charset="0"/>
                <a:cs typeface="ＭＳ Ｐゴシック" charset="0"/>
              </a:rPr>
              <a:t> (tableau de bord et évaluation périodique)</a:t>
            </a:r>
          </a:p>
          <a:p>
            <a:r>
              <a:rPr lang="fr-FR" sz="2800" dirty="0">
                <a:latin typeface="Verdana" charset="0"/>
                <a:ea typeface="ＭＳ Ｐゴシック" charset="0"/>
                <a:cs typeface="ＭＳ Ｐゴシック" charset="0"/>
              </a:rPr>
              <a:t>Ethique politique </a:t>
            </a:r>
            <a:r>
              <a:rPr lang="fr-FR" sz="1600" dirty="0">
                <a:latin typeface="Verdana" charset="0"/>
                <a:ea typeface="ＭＳ Ｐゴシック" charset="0"/>
                <a:cs typeface="ＭＳ Ｐゴシック" charset="0"/>
              </a:rPr>
              <a:t>(déontologie: </a:t>
            </a:r>
            <a:r>
              <a:rPr lang="fr-FR" sz="1600" dirty="0" err="1">
                <a:latin typeface="Verdana" charset="0"/>
                <a:ea typeface="ＭＳ Ｐゴシック" charset="0"/>
                <a:cs typeface="ＭＳ Ｐゴシック" charset="0"/>
              </a:rPr>
              <a:t>com</a:t>
            </a:r>
            <a:r>
              <a:rPr lang="fr-FR" sz="1600" dirty="0">
                <a:latin typeface="Verdana" charset="0"/>
                <a:ea typeface="ＭＳ Ｐゴシック" charset="0"/>
                <a:cs typeface="ＭＳ Ｐゴシック" charset="0"/>
              </a:rPr>
              <a:t>°, code, conflits intérêts, -5%, </a:t>
            </a:r>
            <a:r>
              <a:rPr lang="fr-FR" sz="1600" dirty="0" err="1">
                <a:latin typeface="Verdana" charset="0"/>
                <a:ea typeface="ＭＳ Ｐゴシック" charset="0"/>
                <a:cs typeface="ＭＳ Ｐゴシック" charset="0"/>
              </a:rPr>
              <a:t>dotat</a:t>
            </a:r>
            <a:r>
              <a:rPr lang="fr-FR" sz="1600" dirty="0">
                <a:latin typeface="Verdana" charset="0"/>
                <a:ea typeface="ＭＳ Ｐゴシック" charset="0"/>
                <a:cs typeface="ＭＳ Ｐゴシック" charset="0"/>
              </a:rPr>
              <a:t>°)</a:t>
            </a:r>
          </a:p>
          <a:p>
            <a:r>
              <a:rPr lang="fr-FR" sz="2800" dirty="0">
                <a:latin typeface="Verdana" charset="0"/>
                <a:ea typeface="ＭＳ Ｐゴシック" charset="0"/>
                <a:cs typeface="ＭＳ Ｐゴシック" charset="0"/>
              </a:rPr>
              <a:t>Renforcement du rôle du parlement</a:t>
            </a:r>
            <a:r>
              <a:rPr lang="fr-FR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1600" dirty="0">
                <a:latin typeface="Verdana" charset="0"/>
                <a:ea typeface="ＭＳ Ｐゴシック" charset="0"/>
                <a:cs typeface="ＭＳ Ｐゴシック" charset="0"/>
              </a:rPr>
              <a:t>(rapport introductif d’initiative parlementaire, accès décis° </a:t>
            </a:r>
            <a:r>
              <a:rPr lang="fr-FR" sz="1600" dirty="0" err="1">
                <a:latin typeface="Verdana" charset="0"/>
                <a:ea typeface="ＭＳ Ｐゴシック" charset="0"/>
                <a:cs typeface="ＭＳ Ｐゴシック" charset="0"/>
              </a:rPr>
              <a:t>ConsMin</a:t>
            </a:r>
            <a:r>
              <a:rPr lang="fr-FR" sz="1600" dirty="0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fr-FR" sz="2800" dirty="0">
                <a:latin typeface="Verdana" charset="0"/>
                <a:ea typeface="ＭＳ Ｐゴシック" charset="0"/>
                <a:cs typeface="ＭＳ Ｐゴシック" charset="0"/>
              </a:rPr>
              <a:t>Réforme du bicaméralisme</a:t>
            </a:r>
          </a:p>
          <a:p>
            <a:r>
              <a:rPr lang="fr-FR" sz="2800" dirty="0">
                <a:latin typeface="Verdana" charset="0"/>
                <a:ea typeface="ＭＳ Ｐゴシック" charset="0"/>
                <a:cs typeface="ＭＳ Ｐゴシック" charset="0"/>
              </a:rPr>
              <a:t>Organisation des élections</a:t>
            </a:r>
          </a:p>
          <a:p>
            <a:r>
              <a:rPr lang="fr-FR" sz="2800" dirty="0">
                <a:latin typeface="Verdana" charset="0"/>
                <a:ea typeface="ＭＳ Ｐゴシック" charset="0"/>
                <a:cs typeface="ＭＳ Ｐゴシック" charset="0"/>
              </a:rPr>
              <a:t>Vote des Belges à l’étranger</a:t>
            </a:r>
          </a:p>
          <a:p>
            <a:r>
              <a:rPr lang="fr-FR" sz="2800" dirty="0">
                <a:latin typeface="Verdana" charset="0"/>
                <a:ea typeface="ＭＳ Ｐゴシック" charset="0"/>
                <a:cs typeface="ＭＳ Ｐゴシック" charset="0"/>
              </a:rPr>
              <a:t>Fédéralisme de coopération et loyauté fédérale</a:t>
            </a:r>
            <a:r>
              <a:rPr lang="fr-FR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1600" dirty="0">
                <a:latin typeface="Verdana" charset="0"/>
                <a:ea typeface="ＭＳ Ｐゴシック" charset="0"/>
                <a:cs typeface="ＭＳ Ｐゴシック" charset="0"/>
              </a:rPr>
              <a:t>(comité de concertation, …)</a:t>
            </a:r>
          </a:p>
          <a:p>
            <a:r>
              <a:rPr lang="fr-FR" sz="2800" dirty="0">
                <a:latin typeface="Verdana" charset="0"/>
                <a:ea typeface="ＭＳ Ｐゴシック" charset="0"/>
                <a:cs typeface="ＭＳ Ｐゴシック" charset="0"/>
              </a:rPr>
              <a:t>Autonomie constitutive</a:t>
            </a:r>
          </a:p>
          <a:p>
            <a:endParaRPr lang="fr-FR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19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Renouveau politique: Réforme du bicaméralisme</a:t>
            </a:r>
            <a:endParaRPr lang="fr-FR" dirty="0"/>
          </a:p>
        </p:txBody>
      </p:sp>
      <p:sp>
        <p:nvSpPr>
          <p:cNvPr id="5734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>
                <a:latin typeface="Verdana" charset="0"/>
                <a:ea typeface="ＭＳ Ｐゴシック" charset="0"/>
                <a:cs typeface="ＭＳ Ｐゴシック" charset="0"/>
              </a:rPr>
              <a:t>Sénat non permanent</a:t>
            </a:r>
          </a:p>
          <a:p>
            <a:pPr lvl="1"/>
            <a:r>
              <a:rPr lang="fr-FR" sz="2400" dirty="0">
                <a:latin typeface="Verdana" charset="0"/>
                <a:ea typeface="ＭＳ Ｐゴシック" charset="0"/>
              </a:rPr>
              <a:t>50 élus indirects (29N-20F-1G)</a:t>
            </a:r>
          </a:p>
          <a:p>
            <a:pPr lvl="1"/>
            <a:r>
              <a:rPr lang="fr-FR" sz="2400" dirty="0">
                <a:latin typeface="Verdana" charset="0"/>
                <a:ea typeface="ＭＳ Ｐゴシック" charset="0"/>
              </a:rPr>
              <a:t>10 cooptés (6N-4F)% voix Chambre</a:t>
            </a:r>
          </a:p>
          <a:p>
            <a:r>
              <a:rPr lang="fr-FR" sz="2800" dirty="0">
                <a:latin typeface="Verdana" charset="0"/>
                <a:ea typeface="ＭＳ Ｐゴシック" charset="0"/>
                <a:cs typeface="ＭＳ Ｐゴシック" charset="0"/>
              </a:rPr>
              <a:t>Missions limitées</a:t>
            </a:r>
          </a:p>
          <a:p>
            <a:pPr lvl="1"/>
            <a:r>
              <a:rPr lang="fr-FR" sz="2400" dirty="0">
                <a:latin typeface="Verdana" charset="0"/>
                <a:ea typeface="ＭＳ Ｐゴシック" charset="0"/>
              </a:rPr>
              <a:t>Révision constitutionnelle, etc.</a:t>
            </a:r>
          </a:p>
          <a:p>
            <a:r>
              <a:rPr lang="fr-FR" sz="2800" dirty="0">
                <a:latin typeface="Verdana" charset="0"/>
                <a:ea typeface="ＭＳ Ｐゴシック" charset="0"/>
                <a:cs typeface="ＭＳ Ｐゴシック" charset="0"/>
              </a:rPr>
              <a:t>Groupe de travail des 8 </a:t>
            </a:r>
            <a:r>
              <a:rPr lang="fr-FR" sz="2800" dirty="0" smtClean="0">
                <a:latin typeface="Verdana" charset="0"/>
                <a:ea typeface="ＭＳ Ｐゴシック" charset="0"/>
                <a:cs typeface="ＭＳ Ｐゴシック" charset="0"/>
              </a:rPr>
              <a:t>partis</a:t>
            </a:r>
            <a:endParaRPr lang="fr-FR" sz="2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fr-FR" sz="2400" dirty="0">
                <a:latin typeface="Verdana" charset="0"/>
                <a:ea typeface="ＭＳ Ｐゴシック" charset="0"/>
              </a:rPr>
              <a:t>Cumul candidature effective et suppléante interdit; obligation d’assumer dernier mandat électif obtenu, …</a:t>
            </a:r>
          </a:p>
          <a:p>
            <a:pPr lvl="1"/>
            <a:r>
              <a:rPr lang="fr-FR" sz="2400" dirty="0">
                <a:latin typeface="Verdana" charset="0"/>
                <a:ea typeface="ＭＳ Ｐゴシック" charset="0"/>
              </a:rPr>
              <a:t>Commission parlementaire (…, </a:t>
            </a:r>
            <a:r>
              <a:rPr lang="fr-FR" sz="2400" dirty="0" err="1">
                <a:latin typeface="Verdana" charset="0"/>
                <a:ea typeface="ＭＳ Ｐゴシック" charset="0"/>
              </a:rPr>
              <a:t>circ</a:t>
            </a:r>
            <a:r>
              <a:rPr lang="fr-FR" sz="2400" dirty="0">
                <a:latin typeface="Verdana" charset="0"/>
                <a:ea typeface="ＭＳ Ｐゴシック" charset="0"/>
              </a:rPr>
              <a:t>° </a:t>
            </a:r>
            <a:r>
              <a:rPr lang="fr-FR" sz="2400" dirty="0" err="1">
                <a:latin typeface="Verdana" charset="0"/>
                <a:ea typeface="ＭＳ Ｐゴシック" charset="0"/>
              </a:rPr>
              <a:t>féd</a:t>
            </a:r>
            <a:r>
              <a:rPr lang="fr-FR" sz="2400" dirty="0">
                <a:latin typeface="Verdana" charset="0"/>
                <a:ea typeface="ＭＳ Ｐゴシック" charset="0"/>
              </a:rPr>
              <a:t>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92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Lutte contre les discriminations</a:t>
            </a:r>
            <a:endParaRPr lang="fr-FR" dirty="0"/>
          </a:p>
        </p:txBody>
      </p:sp>
      <p:sp>
        <p:nvSpPr>
          <p:cNvPr id="6349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>
                <a:latin typeface="Verdana" charset="0"/>
                <a:ea typeface="ＭＳ Ｐゴシック" charset="0"/>
                <a:cs typeface="ＭＳ Ｐゴシック" charset="0"/>
              </a:rPr>
              <a:t>« En ce qui concerne le suivi de la recommandation sur la ratification de la Convention-cadre sur la protection des minorités nationales formulée dans le cadre de l’Examen Périodique Universel, le Groupe de travail de la Conférence Interministérielle de Politique Etrangère </a:t>
            </a:r>
            <a:r>
              <a:rPr lang="fr-FR" sz="2800" b="1" i="1" dirty="0">
                <a:latin typeface="Verdana" charset="0"/>
                <a:ea typeface="ＭＳ Ｐゴシック" charset="0"/>
                <a:cs typeface="ＭＳ Ｐゴシック" charset="0"/>
              </a:rPr>
              <a:t>continuera à étudier si un accord peut être trouvé</a:t>
            </a:r>
            <a:r>
              <a:rPr lang="fr-FR" sz="2800" dirty="0">
                <a:latin typeface="Verdana" charset="0"/>
                <a:ea typeface="ＭＳ Ｐゴシック" charset="0"/>
                <a:cs typeface="ＭＳ Ｐゴシック" charset="0"/>
              </a:rPr>
              <a:t> sur une définition du concept de « minorité ». »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7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Transferts de compétences de l’Etat fédéral aux entités fédérées</a:t>
            </a:r>
            <a:endParaRPr lang="fr-FR" dirty="0"/>
          </a:p>
        </p:txBody>
      </p:sp>
      <p:sp>
        <p:nvSpPr>
          <p:cNvPr id="6451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Emploi</a:t>
            </a:r>
          </a:p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Soins de santé et aux personnes</a:t>
            </a:r>
          </a:p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Justice</a:t>
            </a:r>
          </a:p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Autres: </a:t>
            </a:r>
          </a:p>
          <a:p>
            <a:pPr lvl="1"/>
            <a:r>
              <a:rPr lang="fr-FR">
                <a:latin typeface="Verdana" charset="0"/>
                <a:ea typeface="ＭＳ Ｐゴシック" charset="0"/>
              </a:rPr>
              <a:t>Mobilité et sécurité routière</a:t>
            </a:r>
          </a:p>
          <a:p>
            <a:pPr lvl="1"/>
            <a:r>
              <a:rPr lang="fr-FR">
                <a:latin typeface="Verdana" charset="0"/>
                <a:ea typeface="ＭＳ Ｐゴシック" charset="0"/>
              </a:rPr>
              <a:t>Politique économique et industrielle</a:t>
            </a:r>
          </a:p>
          <a:p>
            <a:pPr lvl="1"/>
            <a:r>
              <a:rPr lang="fr-FR">
                <a:latin typeface="Verdana" charset="0"/>
                <a:ea typeface="ＭＳ Ｐゴシック" charset="0"/>
              </a:rPr>
              <a:t>Energie, agriculture, urbanisme, AménTerr</a:t>
            </a:r>
          </a:p>
          <a:p>
            <a:pPr lvl="1"/>
            <a:r>
              <a:rPr lang="fr-FR">
                <a:latin typeface="Verdana" charset="0"/>
                <a:ea typeface="ＭＳ Ｐゴシック" charset="0"/>
              </a:rPr>
              <a:t>Administration locale</a:t>
            </a:r>
          </a:p>
          <a:p>
            <a:pPr lvl="1"/>
            <a:r>
              <a:rPr lang="fr-FR">
                <a:latin typeface="Verdana" charset="0"/>
                <a:ea typeface="ＭＳ Ｐゴシック" charset="0"/>
              </a:rPr>
              <a:t>Dépenses fiscales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81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Transferts: Marché de l’emploi</a:t>
            </a:r>
            <a:endParaRPr lang="fr-FR" dirty="0"/>
          </a:p>
        </p:txBody>
      </p:sp>
      <p:sp>
        <p:nvSpPr>
          <p:cNvPr id="6553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Règles restent fédérales</a:t>
            </a:r>
          </a:p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Contrôle de la disponibilité </a:t>
            </a:r>
            <a:r>
              <a:rPr lang="fr-FR" sz="1600">
                <a:latin typeface="Verdana" charset="0"/>
                <a:ea typeface="ＭＳ Ｐゴシック" charset="0"/>
                <a:cs typeface="ＭＳ Ｐゴシック" charset="0"/>
              </a:rPr>
              <a:t>(Régions: décision, exécution et sanctions)</a:t>
            </a:r>
          </a:p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Politique axée sur les groupes cibles</a:t>
            </a:r>
          </a:p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Placement </a:t>
            </a:r>
            <a:r>
              <a:rPr lang="fr-FR" sz="1600">
                <a:latin typeface="Verdana" charset="0"/>
                <a:ea typeface="ＭＳ Ｐゴシック" charset="0"/>
                <a:cs typeface="ＭＳ Ｐゴシック" charset="0"/>
              </a:rPr>
              <a:t>(Régions: programmes réinsertion revenu d’intégration, ALE, )</a:t>
            </a:r>
          </a:p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Autre…</a:t>
            </a:r>
          </a:p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Structure de gestion de l’</a:t>
            </a:r>
            <a:r>
              <a:rPr lang="fr-FR" altLang="ja-JP">
                <a:latin typeface="Verdana" charset="0"/>
                <a:ea typeface="ＭＳ Ｐゴシック" charset="0"/>
                <a:cs typeface="ＭＳ Ｐゴシック" charset="0"/>
              </a:rPr>
              <a:t>ONEm</a:t>
            </a:r>
            <a:endParaRPr lang="fr-FR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94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Soins de santé et aide aux personnes</a:t>
            </a:r>
            <a:endParaRPr lang="fr-FR" dirty="0"/>
          </a:p>
        </p:txBody>
      </p:sp>
      <p:sp>
        <p:nvSpPr>
          <p:cNvPr id="6656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>
                <a:latin typeface="Verdana" charset="0"/>
                <a:ea typeface="ＭＳ Ｐゴシック" charset="0"/>
                <a:cs typeface="ＭＳ Ｐゴシック" charset="0"/>
              </a:rPr>
              <a:t>Solidarité interpersonnelle et libre circulation des personnes</a:t>
            </a:r>
          </a:p>
          <a:p>
            <a:r>
              <a:rPr lang="fr-FR" sz="2800" dirty="0">
                <a:latin typeface="Verdana" charset="0"/>
                <a:ea typeface="ＭＳ Ｐゴシック" charset="0"/>
                <a:cs typeface="ＭＳ Ｐゴシック" charset="0"/>
              </a:rPr>
              <a:t>Communautés: aide personnes âgées, MRS, MR, centres soins jours, …</a:t>
            </a:r>
          </a:p>
          <a:p>
            <a:r>
              <a:rPr lang="fr-FR" sz="2800" dirty="0">
                <a:latin typeface="Verdana" charset="0"/>
                <a:ea typeface="ＭＳ Ｐゴシック" charset="0"/>
                <a:cs typeface="ＭＳ Ｐゴシック" charset="0"/>
              </a:rPr>
              <a:t>Communautés: normes hôpitaux</a:t>
            </a:r>
          </a:p>
          <a:p>
            <a:r>
              <a:rPr lang="fr-FR" sz="2800" dirty="0">
                <a:latin typeface="Verdana" charset="0"/>
                <a:ea typeface="ＭＳ Ｐゴシック" charset="0"/>
                <a:cs typeface="ＭＳ Ｐゴシック" charset="0"/>
              </a:rPr>
              <a:t>Communautés: soins santé mentale</a:t>
            </a:r>
          </a:p>
          <a:p>
            <a:r>
              <a:rPr lang="fr-FR" sz="2800" dirty="0">
                <a:latin typeface="Verdana" charset="0"/>
                <a:ea typeface="ＭＳ Ｐゴシック" charset="0"/>
                <a:cs typeface="ＭＳ Ｐゴシック" charset="0"/>
              </a:rPr>
              <a:t>Communautés: prévention</a:t>
            </a:r>
          </a:p>
          <a:p>
            <a:r>
              <a:rPr lang="fr-FR" sz="2800" dirty="0">
                <a:latin typeface="Verdana" charset="0"/>
                <a:ea typeface="ＭＳ Ｐゴシック" charset="0"/>
                <a:cs typeface="ＭＳ Ｐゴシック" charset="0"/>
              </a:rPr>
              <a:t>Communautés: soins santé 1</a:t>
            </a:r>
            <a:r>
              <a:rPr lang="fr-FR" sz="2800" baseline="30000" dirty="0">
                <a:latin typeface="Verdana" charset="0"/>
                <a:ea typeface="ＭＳ Ｐゴシック" charset="0"/>
                <a:cs typeface="ＭＳ Ｐゴシック" charset="0"/>
              </a:rPr>
              <a:t>e</a:t>
            </a:r>
            <a:r>
              <a:rPr lang="fr-FR" sz="2800" dirty="0">
                <a:latin typeface="Verdana" charset="0"/>
                <a:ea typeface="ＭＳ Ｐゴシック" charset="0"/>
                <a:cs typeface="ＭＳ Ｐゴシック" charset="0"/>
              </a:rPr>
              <a:t> ligne</a:t>
            </a:r>
          </a:p>
          <a:p>
            <a:r>
              <a:rPr lang="fr-FR" sz="2800" dirty="0">
                <a:latin typeface="Verdana" charset="0"/>
                <a:ea typeface="ＭＳ Ｐゴシック" charset="0"/>
                <a:cs typeface="ＭＳ Ｐゴシック" charset="0"/>
              </a:rPr>
              <a:t>Accords de coopération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29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Allocations familiales</a:t>
            </a:r>
            <a:endParaRPr lang="fr-FR" dirty="0"/>
          </a:p>
        </p:txBody>
      </p:sp>
      <p:sp>
        <p:nvSpPr>
          <p:cNvPr id="6758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Verdana" charset="0"/>
                <a:ea typeface="ＭＳ Ｐゴシック" charset="0"/>
                <a:cs typeface="ＭＳ Ｐゴシック" charset="0"/>
              </a:rPr>
              <a:t>Transfert aux Communautés</a:t>
            </a:r>
          </a:p>
          <a:p>
            <a:pPr lvl="1"/>
            <a:r>
              <a:rPr lang="fr-FR" dirty="0" smtClean="0">
                <a:latin typeface="Verdana" charset="0"/>
                <a:ea typeface="ＭＳ Ｐゴシック" charset="0"/>
                <a:cs typeface="ＭＳ Ｐゴシック" charset="0"/>
              </a:rPr>
              <a:t>Comment faire à Bruxelles?</a:t>
            </a:r>
          </a:p>
          <a:p>
            <a:pPr lvl="1"/>
            <a:r>
              <a:rPr lang="fr-FR" dirty="0" smtClean="0">
                <a:latin typeface="Verdana" charset="0"/>
                <a:ea typeface="ＭＳ Ｐゴシック" charset="0"/>
                <a:cs typeface="ＭＳ Ｐゴシック" charset="0"/>
              </a:rPr>
              <a:t>Commission communautaire commune…</a:t>
            </a:r>
            <a:endParaRPr lang="fr-FR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47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5100" y="-85743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Régions linguistiques en Belgique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2706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744663"/>
            <a:ext cx="506253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200">
                <a:solidFill>
                  <a:srgbClr val="B5A788"/>
                </a:solidFill>
                <a:latin typeface="Gill Sans MT" charset="0"/>
              </a:rPr>
              <a:t>HPB 30 avril 2013</a:t>
            </a:r>
            <a:endParaRPr lang="fr-FR" sz="1200">
              <a:solidFill>
                <a:srgbClr val="B5A788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8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Genèse du système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Conférence Nationale du </a:t>
            </a:r>
            <a:r>
              <a:rPr lang="fr-FR" dirty="0" smtClean="0"/>
              <a:t>Travail, </a:t>
            </a:r>
            <a:r>
              <a:rPr lang="fr-FR" dirty="0"/>
              <a:t>16 septembre </a:t>
            </a:r>
            <a:r>
              <a:rPr lang="fr-FR" dirty="0" smtClean="0"/>
              <a:t>1944</a:t>
            </a:r>
          </a:p>
          <a:p>
            <a:r>
              <a:rPr lang="fr-FR" dirty="0"/>
              <a:t>28 décembre 1944, </a:t>
            </a:r>
            <a:r>
              <a:rPr lang="fr-FR" dirty="0" smtClean="0"/>
              <a:t>"</a:t>
            </a:r>
            <a:r>
              <a:rPr lang="fr-FR" dirty="0"/>
              <a:t>Arrêté-Loi sur la Sécurité Sociale" </a:t>
            </a:r>
            <a:r>
              <a:rPr lang="fr-FR" dirty="0" smtClean="0"/>
              <a:t>signé par le Régent, </a:t>
            </a:r>
            <a:r>
              <a:rPr lang="fr-FR" dirty="0"/>
              <a:t>M.B. 30 décembre </a:t>
            </a:r>
            <a:r>
              <a:rPr lang="fr-FR" dirty="0" smtClean="0"/>
              <a:t>1940</a:t>
            </a:r>
          </a:p>
          <a:p>
            <a:r>
              <a:rPr lang="fr-FR" dirty="0"/>
              <a:t>1952, </a:t>
            </a:r>
            <a:r>
              <a:rPr lang="fr-FR" dirty="0" smtClean="0"/>
              <a:t>liaison </a:t>
            </a:r>
            <a:r>
              <a:rPr lang="fr-FR" dirty="0"/>
              <a:t>généralisée des salaires et des allocations à l’indice des prix à la consommation</a:t>
            </a:r>
            <a:endParaRPr lang="fr-FR" dirty="0" smtClean="0"/>
          </a:p>
          <a:p>
            <a:r>
              <a:rPr lang="fr-FR" dirty="0"/>
              <a:t>9 août 1963 </a:t>
            </a:r>
            <a:r>
              <a:rPr lang="fr-FR" dirty="0" smtClean="0"/>
              <a:t>: Institut </a:t>
            </a:r>
            <a:r>
              <a:rPr lang="fr-FR" dirty="0"/>
              <a:t>National d’assurance maladie et invalidité (I.N.A.M.I.)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273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</a:t>
            </a:r>
            <a:r>
              <a:rPr lang="fr-FR" dirty="0" smtClean="0"/>
              <a:t>ustice</a:t>
            </a:r>
            <a:endParaRPr lang="fr-FR" dirty="0"/>
          </a:p>
        </p:txBody>
      </p:sp>
      <p:sp>
        <p:nvSpPr>
          <p:cNvPr id="6861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BHV</a:t>
            </a:r>
          </a:p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Politique de poursuites et application des peines (</a:t>
            </a:r>
            <a:r>
              <a:rPr lang="fr-FR" i="1">
                <a:latin typeface="Verdana" charset="0"/>
                <a:ea typeface="ＭＳ Ｐゴシック" charset="0"/>
                <a:cs typeface="ＭＳ Ｐゴシック" charset="0"/>
              </a:rPr>
              <a:t> Communautés et accord de coopération)</a:t>
            </a:r>
          </a:p>
          <a:p>
            <a:r>
              <a:rPr lang="fr-FR">
                <a:latin typeface="Verdana" charset="0"/>
                <a:ea typeface="ＭＳ Ｐゴシック" charset="0"/>
                <a:cs typeface="ＭＳ Ｐゴシック" charset="0"/>
              </a:rPr>
              <a:t>Droit sanctionnel de la jeunesse</a:t>
            </a:r>
          </a:p>
          <a:p>
            <a:pPr lvl="1"/>
            <a:r>
              <a:rPr lang="fr-FR">
                <a:latin typeface="Verdana" charset="0"/>
                <a:ea typeface="ＭＳ Ｐゴシック" charset="0"/>
              </a:rPr>
              <a:t>Communautarisation (COCOM à Brx)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10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z="29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1968</a:t>
            </a:r>
            <a:r>
              <a:rPr lang="fr-FR" sz="29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-</a:t>
            </a:r>
            <a:r>
              <a:rPr lang="fr-FR" sz="29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2008</a:t>
            </a:r>
            <a:endParaRPr lang="fr-FR" sz="2900" b="1" dirty="0"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4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i="1" dirty="0">
                <a:solidFill>
                  <a:srgbClr val="701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La Belgique en mutation. </a:t>
            </a:r>
            <a:r>
              <a:rPr lang="fr-FR" sz="2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Systèmes politiques et politiques </a:t>
            </a:r>
            <a:r>
              <a:rPr lang="fr-FR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publiques</a:t>
            </a:r>
            <a:endParaRPr lang="fr-FR" dirty="0" smtClean="0">
              <a:latin typeface="Gill Sans MT" charset="0"/>
              <a:ea typeface="ＭＳ Ｐゴシック" charset="0"/>
              <a:cs typeface="ＭＳ Ｐゴシック" charset="0"/>
            </a:endParaRPr>
          </a:p>
          <a:p>
            <a:r>
              <a:rPr lang="fr-FR" dirty="0" smtClean="0">
                <a:latin typeface="Gill Sans MT" charset="0"/>
                <a:ea typeface="ＭＳ Ｐゴシック" charset="0"/>
                <a:cs typeface="ＭＳ Ｐゴシック" charset="0"/>
              </a:rPr>
              <a:t>Jean </a:t>
            </a:r>
            <a:r>
              <a:rPr lang="fr-FR" dirty="0" err="1">
                <a:latin typeface="Gill Sans MT" charset="0"/>
                <a:ea typeface="ＭＳ Ｐゴシック" charset="0"/>
                <a:cs typeface="ＭＳ Ｐゴシック" charset="0"/>
              </a:rPr>
              <a:t>Beaufays</a:t>
            </a:r>
            <a:r>
              <a:rPr lang="fr-FR" dirty="0">
                <a:latin typeface="Gill Sans MT" charset="0"/>
                <a:ea typeface="ＭＳ Ｐゴシック" charset="0"/>
                <a:cs typeface="ＭＳ Ｐゴシック" charset="0"/>
              </a:rPr>
              <a:t>, Geoffroy </a:t>
            </a:r>
            <a:r>
              <a:rPr lang="fr-FR" dirty="0" err="1">
                <a:latin typeface="Gill Sans MT" charset="0"/>
                <a:ea typeface="ＭＳ Ｐゴシック" charset="0"/>
                <a:cs typeface="ＭＳ Ｐゴシック" charset="0"/>
              </a:rPr>
              <a:t>Matagne</a:t>
            </a:r>
            <a:r>
              <a:rPr lang="fr-FR" dirty="0">
                <a:latin typeface="Gill Sans MT" charset="0"/>
                <a:ea typeface="ＭＳ Ｐゴシック" charset="0"/>
                <a:cs typeface="ＭＳ Ｐゴシック" charset="0"/>
              </a:rPr>
              <a:t> (éditeurs), préface de François Perin</a:t>
            </a:r>
          </a:p>
          <a:p>
            <a:r>
              <a:rPr lang="fr-FR" dirty="0" err="1">
                <a:latin typeface="Gill Sans MT" charset="0"/>
                <a:ea typeface="ＭＳ Ｐゴシック" charset="0"/>
                <a:cs typeface="ＭＳ Ｐゴシック" charset="0"/>
              </a:rPr>
              <a:t>Bruylant</a:t>
            </a:r>
            <a:r>
              <a:rPr lang="fr-FR" dirty="0">
                <a:latin typeface="Gill Sans MT" charset="0"/>
                <a:ea typeface="ＭＳ Ｐゴシック" charset="0"/>
                <a:cs typeface="ＭＳ Ｐゴシック" charset="0"/>
              </a:rPr>
              <a:t>, </a:t>
            </a:r>
            <a:endParaRPr lang="fr-FR" dirty="0" smtClean="0">
              <a:latin typeface="Gill Sans MT" charset="0"/>
              <a:ea typeface="ＭＳ Ｐゴシック" charset="0"/>
              <a:cs typeface="ＭＳ Ｐゴシック" charset="0"/>
            </a:endParaRPr>
          </a:p>
          <a:p>
            <a:r>
              <a:rPr lang="fr-FR" dirty="0" smtClean="0">
                <a:latin typeface="Gill Sans MT" charset="0"/>
                <a:ea typeface="ＭＳ Ｐゴシック" charset="0"/>
                <a:cs typeface="ＭＳ Ｐゴシック" charset="0"/>
              </a:rPr>
              <a:t>Bruxelles,</a:t>
            </a:r>
            <a:endParaRPr lang="fr-FR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r>
              <a:rPr lang="fr-FR" dirty="0">
                <a:latin typeface="Gill Sans MT" charset="0"/>
                <a:ea typeface="ＭＳ Ｐゴシック" charset="0"/>
                <a:cs typeface="ＭＳ Ｐゴシック" charset="0"/>
              </a:rPr>
              <a:t>2009</a:t>
            </a:r>
          </a:p>
        </p:txBody>
      </p:sp>
      <p:sp>
        <p:nvSpPr>
          <p:cNvPr id="49155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o-RO" sz="1200" smtClean="0">
                <a:solidFill>
                  <a:srgbClr val="B5A788"/>
                </a:solidFill>
                <a:latin typeface="Gill Sans MT" charset="0"/>
              </a:rPr>
              <a:t>SQSP 27 mai 2013</a:t>
            </a:r>
            <a:endParaRPr lang="fr-FR" sz="1200">
              <a:solidFill>
                <a:srgbClr val="B5A788"/>
              </a:solidFill>
              <a:latin typeface="Gill Sans MT" charset="0"/>
            </a:endParaRPr>
          </a:p>
        </p:txBody>
      </p:sp>
      <p:pic>
        <p:nvPicPr>
          <p:cNvPr id="4915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2955704"/>
            <a:ext cx="40259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18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« </a:t>
            </a:r>
            <a:r>
              <a:rPr lang="fr-FR" dirty="0" smtClean="0"/>
              <a:t>Vers </a:t>
            </a:r>
            <a:r>
              <a:rPr lang="fr-FR" dirty="0" smtClean="0"/>
              <a:t>un Etat social actif: réformer le système belge de protection sociale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Geoffroy </a:t>
            </a:r>
            <a:r>
              <a:rPr lang="fr-FR" dirty="0" err="1" smtClean="0"/>
              <a:t>Matagne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Etude du processus…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80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Système cadenassé?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Institutions de protection sociale</a:t>
            </a:r>
          </a:p>
          <a:p>
            <a:r>
              <a:rPr lang="fr-FR" dirty="0" smtClean="0"/>
              <a:t>Acteurs </a:t>
            </a:r>
            <a:r>
              <a:rPr lang="fr-FR" i="1" dirty="0" smtClean="0"/>
              <a:t>veto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Réformes significatives</a:t>
            </a:r>
          </a:p>
          <a:p>
            <a:r>
              <a:rPr lang="fr-FR" dirty="0" smtClean="0"/>
              <a:t>Temps long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SQSP 27 mai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11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que">
  <a:themeElements>
    <a:clrScheme name="Civique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que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que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Civique.thmx</Template>
  <TotalTime>184</TotalTime>
  <Words>2009</Words>
  <Application>Microsoft Macintosh PowerPoint</Application>
  <PresentationFormat>Présentation à l'écran (4:3)</PresentationFormat>
  <Paragraphs>472</Paragraphs>
  <Slides>60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2" baseType="lpstr">
      <vt:lpstr>Civique</vt:lpstr>
      <vt:lpstr>Document Microsoft Word 97 - 2004</vt:lpstr>
      <vt:lpstr>Le système social belge</vt:lpstr>
      <vt:lpstr>Partition</vt:lpstr>
      <vt:lpstr>Genèse du système</vt:lpstr>
      <vt:lpstr>Présentation PowerPoint</vt:lpstr>
      <vt:lpstr>Genèse du système</vt:lpstr>
      <vt:lpstr>Genèse du système</vt:lpstr>
      <vt:lpstr>1968-2008</vt:lpstr>
      <vt:lpstr>« Vers un Etat social actif: réformer le système belge de protection sociale »</vt:lpstr>
      <vt:lpstr>Système cadenassé?</vt:lpstr>
      <vt:lpstr>SBPS</vt:lpstr>
      <vt:lpstr>Belgique </vt:lpstr>
      <vt:lpstr>Syndicats travailleurs/employeurs</vt:lpstr>
      <vt:lpstr>Gestion paritaire de la sécurité sociale (ONSS, ONEm, ONP, …), ex. ONAFTS</vt:lpstr>
      <vt:lpstr>Indicateurs de changements</vt:lpstr>
      <vt:lpstr>Facteurs exogènes/endogènes</vt:lpstr>
      <vt:lpstr>7 branches SBPS</vt:lpstr>
      <vt:lpstr>Système hybride</vt:lpstr>
      <vt:lpstr>Articulation</vt:lpstr>
      <vt:lpstr>Echec recettes keynésiennes</vt:lpstr>
      <vt:lpstr>Réduction des coûts</vt:lpstr>
      <vt:lpstr>Constat échec</vt:lpstr>
      <vt:lpstr>Plan « Maribel » 1981</vt:lpstr>
      <vt:lpstr>Recalibrage et réduction coûts (1981-1988)</vt:lpstr>
      <vt:lpstr>Adaptation des dépenses aux recettes</vt:lpstr>
      <vt:lpstr>Paradigme dominant</vt:lpstr>
      <vt:lpstr>Diminution offre main d’oeuvre</vt:lpstr>
      <vt:lpstr>Compétitivité et équilibre financier (1988-1999)</vt:lpstr>
      <vt:lpstr>Plan global 1993</vt:lpstr>
      <vt:lpstr>Mesures activation</vt:lpstr>
      <vt:lpstr>Consensus ambigu: activation et responsabilité (1999-2007)</vt:lpstr>
      <vt:lpstr>Réformes Etat social actif</vt:lpstr>
      <vt:lpstr>Fins de carrière</vt:lpstr>
      <vt:lpstr>Changement 3e ordre</vt:lpstr>
      <vt:lpstr>Résistances institutionnelles</vt:lpstr>
      <vt:lpstr>Mobilité SBPS</vt:lpstr>
      <vt:lpstr>Présentation PowerPoint</vt:lpstr>
      <vt:lpstr>Etat social actif</vt:lpstr>
      <vt:lpstr>Vers la sixième réforme de l’Etat</vt:lpstr>
      <vt:lpstr>Présentation PowerPoint</vt:lpstr>
      <vt:lpstr>Présentation PowerPoint</vt:lpstr>
      <vt:lpstr>Présentation PowerPoint</vt:lpstr>
      <vt:lpstr>Négociations</vt:lpstr>
      <vt:lpstr>Tempo de la négociation</vt:lpstr>
      <vt:lpstr>Négociations à 8 pour l’institutionnel: 109&gt;101</vt:lpstr>
      <vt:lpstr>Négociations à 6 pour le gouvernement: 96&gt;76</vt:lpstr>
      <vt:lpstr>Gouvernement 6 décembre 2011</vt:lpstr>
      <vt:lpstr>Peuples différents </vt:lpstr>
      <vt:lpstr>Accord institutionnel</vt:lpstr>
      <vt:lpstr>5 chantiers majeurs</vt:lpstr>
      <vt:lpstr>Réforme de l’Etat</vt:lpstr>
      <vt:lpstr>Socio-économique</vt:lpstr>
      <vt:lpstr>Renouveau politique</vt:lpstr>
      <vt:lpstr>Renouveau politique: Réforme du bicaméralisme</vt:lpstr>
      <vt:lpstr>Lutte contre les discriminations</vt:lpstr>
      <vt:lpstr>Transferts de compétences de l’Etat fédéral aux entités fédérées</vt:lpstr>
      <vt:lpstr>Transferts: Marché de l’emploi</vt:lpstr>
      <vt:lpstr>Soins de santé et aide aux personnes</vt:lpstr>
      <vt:lpstr>Allocations familiales</vt:lpstr>
      <vt:lpstr>Régions linguistiques en Belgique</vt:lpstr>
      <vt:lpstr>Justice</vt:lpstr>
    </vt:vector>
  </TitlesOfParts>
  <Company>ULg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social belge</dc:title>
  <dc:creator>Pierre Verjans</dc:creator>
  <cp:lastModifiedBy>Pierre Verjans</cp:lastModifiedBy>
  <cp:revision>15</cp:revision>
  <dcterms:created xsi:type="dcterms:W3CDTF">2013-05-24T15:04:16Z</dcterms:created>
  <dcterms:modified xsi:type="dcterms:W3CDTF">2013-05-24T18:08:33Z</dcterms:modified>
</cp:coreProperties>
</file>