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3843913" cy="504063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611313" indent="869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3235325" indent="17335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4857750" indent="2595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6480175" indent="3460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73A"/>
    <a:srgbClr val="002147"/>
    <a:srgbClr val="81BDFF"/>
    <a:srgbClr val="004B9E"/>
    <a:srgbClr val="ABB202"/>
    <a:srgbClr val="5F604A"/>
    <a:srgbClr val="ACB907"/>
    <a:srgbClr val="6666FF"/>
    <a:srgbClr val="0000FF"/>
    <a:srgbClr val="EBF8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94" autoAdjust="0"/>
    <p:restoredTop sz="98998" autoAdjust="0"/>
  </p:normalViewPr>
  <p:slideViewPr>
    <p:cSldViewPr snapToGrid="0">
      <p:cViewPr>
        <p:scale>
          <a:sx n="20" d="100"/>
          <a:sy n="20" d="100"/>
        </p:scale>
        <p:origin x="-1026" y="-78"/>
      </p:cViewPr>
      <p:guideLst>
        <p:guide orient="horz" pos="15880"/>
        <p:guide pos="1066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0F26A-0F4A-4E0D-B9EA-ABE8D2557B25}" type="datetimeFigureOut">
              <a:rPr lang="fr-FR"/>
              <a:pPr>
                <a:defRPr/>
              </a:pPr>
              <a:t>21/02/2013</a:t>
            </a:fld>
            <a:endParaRPr lang="fr-FR"/>
          </a:p>
        </p:txBody>
      </p:sp>
      <p:sp>
        <p:nvSpPr>
          <p:cNvPr id="17412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3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1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9C7D859-BBE8-4D55-9E5D-D6C643B4DB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8291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A1B620-1F51-4673-B801-6FC8DBCD39DE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9513" y="720725"/>
            <a:ext cx="241617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CC0244-B084-4D95-BF6E-B68D11AD24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875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611313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323532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4857750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648017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8113660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9736399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11359132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12981868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49513" y="720725"/>
            <a:ext cx="2416175" cy="3598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A778DF-3D0A-40A9-A378-C7DBD4A5D6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8323" y="15658672"/>
            <a:ext cx="28767331" cy="10804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623" y="28563592"/>
            <a:ext cx="23690739" cy="128816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22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45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68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9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1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36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76CBA-6BEA-4E10-84A2-B3E02AEED104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D06BF-7E71-422E-A437-D67B39B679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DFF9-3D05-4580-A0B0-5E997D7BBA5B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E1D7F-A679-4F55-BB80-F7F3CF44AB5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536869" y="2018656"/>
            <a:ext cx="7614877" cy="430086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2202" y="2018656"/>
            <a:ext cx="22280575" cy="430086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EECE5-2808-4858-B1D4-1D7F8A0A3578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9819-D395-4D4B-853A-6C559B1E0AE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14C3E-8546-420D-BBAD-770741C8B74F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ABEB6-BF67-4995-903B-C932687A83D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3468" y="32390745"/>
            <a:ext cx="28767331" cy="10011250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3468" y="21364406"/>
            <a:ext cx="28767331" cy="11026384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2273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4546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86819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49093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1136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73639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0519-6810-4C97-82C6-186ADC698AD9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70D12-002B-4424-BD35-34DDBBDEE2D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2215" y="11761496"/>
            <a:ext cx="14947731" cy="33265841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04014" y="11761496"/>
            <a:ext cx="14947731" cy="33265841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F477-29D4-46F7-9DC6-BAF0981B2B66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CFCB5-1B1A-48D3-B38A-E234E8628C3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2235" y="11283131"/>
            <a:ext cx="14953607" cy="4702284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2235" y="15985405"/>
            <a:ext cx="14953607" cy="29041946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192272" y="11283131"/>
            <a:ext cx="14959477" cy="4702284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192272" y="15985405"/>
            <a:ext cx="14959477" cy="29041946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83B30-E25F-4E3D-8386-93AE560D723F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870B2-5634-44BA-B184-12589317894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9683C-56AD-4168-B8AC-9DA5002B0C54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A1FCA-8A4C-40BD-96A8-F6A7C57CB1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F73B-B959-4D7E-9848-9122EC5B8FAF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44F6-81F9-47F3-AF0D-EDE49277EED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66" y="2006950"/>
            <a:ext cx="11134412" cy="8541061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2059" y="2006987"/>
            <a:ext cx="18919691" cy="43020373"/>
          </a:xfrm>
        </p:spPr>
        <p:txBody>
          <a:bodyPr/>
          <a:lstStyle>
            <a:lvl1pPr>
              <a:defRPr sz="11400"/>
            </a:lvl1pPr>
            <a:lvl2pPr>
              <a:defRPr sz="9900"/>
            </a:lvl2pPr>
            <a:lvl3pPr>
              <a:defRPr sz="89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2266" y="10548052"/>
            <a:ext cx="11134412" cy="34479313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D635-39E5-4F22-A1BC-6418B78594EA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9844-AF7E-4449-A2B2-9A6C8E0CE80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3643" y="35284451"/>
            <a:ext cx="20306348" cy="4165516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643" y="4503872"/>
            <a:ext cx="20306348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1400"/>
            </a:lvl1pPr>
            <a:lvl2pPr marL="1622733" indent="0">
              <a:buNone/>
              <a:defRPr sz="9900"/>
            </a:lvl2pPr>
            <a:lvl3pPr marL="3245462" indent="0">
              <a:buNone/>
              <a:defRPr sz="8900"/>
            </a:lvl3pPr>
            <a:lvl4pPr marL="4868198" indent="0">
              <a:buNone/>
              <a:defRPr sz="7200"/>
            </a:lvl4pPr>
            <a:lvl5pPr marL="6490934" indent="0">
              <a:buNone/>
              <a:defRPr sz="7200"/>
            </a:lvl5pPr>
            <a:lvl6pPr marL="8113660" indent="0">
              <a:buNone/>
              <a:defRPr sz="7200"/>
            </a:lvl6pPr>
            <a:lvl7pPr marL="9736399" indent="0">
              <a:buNone/>
              <a:defRPr sz="7200"/>
            </a:lvl7pPr>
            <a:lvl8pPr marL="11359132" indent="0">
              <a:buNone/>
              <a:defRPr sz="7200"/>
            </a:lvl8pPr>
            <a:lvl9pPr marL="12981868" indent="0">
              <a:buNone/>
              <a:defRPr sz="7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33643" y="39449994"/>
            <a:ext cx="20306348" cy="5915738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7516-0A59-4ABD-8EBA-E2E110326255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959F-0C9F-4AA4-92E9-82223EA29C4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85926" y="2014539"/>
            <a:ext cx="30472063" cy="841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85926" y="11764963"/>
            <a:ext cx="30472063" cy="3325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5926" y="46723300"/>
            <a:ext cx="7908925" cy="2681289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FB90C6-3169-40E1-B437-6483F8ABFD71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64939" y="46723300"/>
            <a:ext cx="10714037" cy="2681289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249064" y="46723300"/>
            <a:ext cx="7908925" cy="2681289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2A7052-13D1-4782-B5DB-0926ABE6D06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5pPr>
      <a:lvl6pPr marL="1622733" algn="ctr" rtl="0" fontAlgn="base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6pPr>
      <a:lvl7pPr marL="3245462" algn="ctr" rtl="0" fontAlgn="base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7pPr>
      <a:lvl8pPr marL="4868198" algn="ctr" rtl="0" fontAlgn="base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8pPr>
      <a:lvl9pPr marL="6490934" algn="ctr" rtl="0" fontAlgn="base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9pPr>
    </p:titleStyle>
    <p:bodyStyle>
      <a:lvl1pPr marL="1206500" indent="-1206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30488" indent="-10064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4046538" indent="-7985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550" indent="-7985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292975" indent="-7985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89250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547761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70498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32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2733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546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819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90934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366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36399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5913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8186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Lg\Desktop\Nouvelle image bitmap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6000" y="18900000"/>
            <a:ext cx="12792076" cy="11502190"/>
          </a:xfrm>
          <a:prstGeom prst="rect">
            <a:avLst/>
          </a:prstGeom>
          <a:noFill/>
        </p:spPr>
      </p:pic>
      <p:sp>
        <p:nvSpPr>
          <p:cNvPr id="78" name="Arrondir un rectangle avec un coin du même côté 77"/>
          <p:cNvSpPr/>
          <p:nvPr/>
        </p:nvSpPr>
        <p:spPr>
          <a:xfrm>
            <a:off x="1" y="1"/>
            <a:ext cx="33843913" cy="2971800"/>
          </a:xfrm>
          <a:prstGeom prst="round2SameRect">
            <a:avLst>
              <a:gd name="adj1" fmla="val 0"/>
              <a:gd name="adj2" fmla="val 16347"/>
            </a:avLst>
          </a:prstGeom>
          <a:solidFill>
            <a:srgbClr val="0021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625642" y="8633918"/>
            <a:ext cx="32581515" cy="8017787"/>
          </a:xfrm>
          <a:prstGeom prst="roundRect">
            <a:avLst>
              <a:gd name="adj" fmla="val 12416"/>
            </a:avLst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.  </a:t>
            </a:r>
            <a:endParaRPr lang="en-GB" dirty="0"/>
          </a:p>
        </p:txBody>
      </p:sp>
      <p:sp>
        <p:nvSpPr>
          <p:cNvPr id="285" name="Rectangle 284"/>
          <p:cNvSpPr/>
          <p:nvPr/>
        </p:nvSpPr>
        <p:spPr>
          <a:xfrm>
            <a:off x="13667873" y="8913823"/>
            <a:ext cx="5823285" cy="11927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538" tIns="162275" rIns="324538" bIns="162275" anchor="ctr"/>
          <a:lstStyle/>
          <a:p>
            <a:pPr algn="ctr">
              <a:spcBef>
                <a:spcPct val="20000"/>
              </a:spcBef>
              <a:spcAft>
                <a:spcPts val="1418"/>
              </a:spcAft>
              <a:defRPr/>
            </a:pPr>
            <a:r>
              <a:rPr lang="en-GB" sz="75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charset="0"/>
              </a:rPr>
              <a:t>Introduction</a:t>
            </a:r>
            <a:r>
              <a:rPr lang="en-GB" sz="75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                                                               </a:t>
            </a:r>
            <a:endParaRPr lang="en-GB" sz="7500" b="1" dirty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Rectangle 284"/>
          <p:cNvSpPr/>
          <p:nvPr/>
        </p:nvSpPr>
        <p:spPr>
          <a:xfrm>
            <a:off x="4299754" y="17588593"/>
            <a:ext cx="4769442" cy="12287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538" tIns="162275" rIns="324538" bIns="162275" anchor="ctr"/>
          <a:lstStyle/>
          <a:p>
            <a:pPr algn="just">
              <a:spcBef>
                <a:spcPct val="20000"/>
              </a:spcBef>
              <a:spcAft>
                <a:spcPts val="1418"/>
              </a:spcAft>
              <a:defRPr/>
            </a:pPr>
            <a:r>
              <a:rPr lang="en-GB" sz="75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charset="0"/>
              </a:rPr>
              <a:t>Methods</a:t>
            </a:r>
            <a:endParaRPr lang="en-GB" sz="7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058" name="Rectangle 3"/>
          <p:cNvSpPr txBox="1">
            <a:spLocks noChangeArrowheads="1"/>
          </p:cNvSpPr>
          <p:nvPr/>
        </p:nvSpPr>
        <p:spPr bwMode="auto">
          <a:xfrm>
            <a:off x="17308513" y="10861182"/>
            <a:ext cx="11985446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35804" tIns="167905" rIns="335804" bIns="167905"/>
          <a:lstStyle/>
          <a:p>
            <a:pPr eaLnBrk="0" hangingPunct="0">
              <a:lnSpc>
                <a:spcPct val="120000"/>
              </a:lnSpc>
              <a:spcAft>
                <a:spcPts val="488"/>
              </a:spcAft>
            </a:pPr>
            <a:endParaRPr lang="en-GB" sz="3000" smtClean="0">
              <a:latin typeface="Calibri" pitchFamily="34" charset="0"/>
            </a:endParaRPr>
          </a:p>
          <a:p>
            <a:pPr eaLnBrk="0" hangingPunct="0">
              <a:lnSpc>
                <a:spcPct val="120000"/>
              </a:lnSpc>
              <a:spcAft>
                <a:spcPts val="488"/>
              </a:spcAft>
            </a:pPr>
            <a:endParaRPr lang="en-GB" sz="3000" smtClean="0">
              <a:latin typeface="Calibri" pitchFamily="34" charset="0"/>
            </a:endParaRPr>
          </a:p>
          <a:p>
            <a:pPr eaLnBrk="0" hangingPunct="0">
              <a:lnSpc>
                <a:spcPct val="120000"/>
              </a:lnSpc>
              <a:spcAft>
                <a:spcPts val="488"/>
              </a:spcAft>
            </a:pPr>
            <a:endParaRPr lang="en-GB" sz="3000" smtClean="0">
              <a:latin typeface="Calibri" pitchFamily="34" charset="0"/>
            </a:endParaRPr>
          </a:p>
          <a:p>
            <a:pPr eaLnBrk="0" hangingPunct="0">
              <a:lnSpc>
                <a:spcPct val="120000"/>
              </a:lnSpc>
              <a:spcAft>
                <a:spcPts val="488"/>
              </a:spcAft>
            </a:pPr>
            <a:endParaRPr lang="en-GB" sz="3000" smtClean="0">
              <a:latin typeface="Calibri" pitchFamily="34" charset="0"/>
            </a:endParaRPr>
          </a:p>
          <a:p>
            <a:pPr eaLnBrk="0" hangingPunct="0">
              <a:lnSpc>
                <a:spcPct val="120000"/>
              </a:lnSpc>
              <a:spcAft>
                <a:spcPts val="488"/>
              </a:spcAft>
            </a:pPr>
            <a:endParaRPr lang="en-GB" sz="3000">
              <a:latin typeface="Calibri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90033" y="10030908"/>
            <a:ext cx="112306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600" dirty="0" smtClean="0">
                <a:latin typeface="+mn-lt"/>
              </a:rPr>
              <a:t>.</a:t>
            </a:r>
            <a:endParaRPr lang="en-GB" sz="4600" dirty="0">
              <a:latin typeface="+mn-lt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0" y="21739840"/>
            <a:ext cx="1146196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GB" sz="3600" dirty="0" smtClean="0">
                <a:latin typeface="+mn-lt"/>
              </a:rPr>
              <a:t>   </a:t>
            </a:r>
            <a:r>
              <a:rPr lang="en-GB" sz="4600" dirty="0" smtClean="0">
                <a:latin typeface="+mn-lt"/>
              </a:rPr>
              <a:t> 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9735686" y="37736982"/>
            <a:ext cx="3621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/>
          </a:p>
        </p:txBody>
      </p:sp>
      <p:sp>
        <p:nvSpPr>
          <p:cNvPr id="61" name="ZoneTexte 60"/>
          <p:cNvSpPr txBox="1"/>
          <p:nvPr/>
        </p:nvSpPr>
        <p:spPr>
          <a:xfrm>
            <a:off x="6454941" y="5101389"/>
            <a:ext cx="20716876" cy="380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5000" baseline="300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n-GB" sz="5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1</a:t>
            </a:r>
            <a:r>
              <a:rPr lang="en-GB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MoVeRe Group, Cyclotron Research Centre, University of </a:t>
            </a:r>
            <a:r>
              <a:rPr lang="en-GB" sz="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Liège</a:t>
            </a:r>
            <a:r>
              <a:rPr lang="en-GB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, Belgium</a:t>
            </a:r>
          </a:p>
          <a:p>
            <a:pPr algn="ctr"/>
            <a:r>
              <a:rPr lang="en-GB" sz="5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2</a:t>
            </a:r>
            <a:r>
              <a:rPr lang="en-GB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Department of Neurology, </a:t>
            </a:r>
            <a:r>
              <a:rPr lang="en-GB" sz="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Liège</a:t>
            </a:r>
            <a:r>
              <a:rPr lang="en-GB" sz="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itchFamily="18" charset="0"/>
              </a:rPr>
              <a:t> University Hospital, Belgium</a:t>
            </a:r>
          </a:p>
          <a:p>
            <a:pPr algn="ctr"/>
            <a:endParaRPr lang="en-GB" sz="4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endParaRPr lang="en-GB" dirty="0"/>
          </a:p>
        </p:txBody>
      </p:sp>
      <p:sp>
        <p:nvSpPr>
          <p:cNvPr id="62" name="ZoneTexte 61"/>
          <p:cNvSpPr txBox="1"/>
          <p:nvPr/>
        </p:nvSpPr>
        <p:spPr>
          <a:xfrm>
            <a:off x="1914525" y="342901"/>
            <a:ext cx="3017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Preserved automatic inhibition effect after 1 Hz repetitive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transcranial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magnetic stimulation over the supplementary motor area</a:t>
            </a:r>
            <a:endParaRPr lang="en-GB" sz="80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" name="Picture 8" descr="CRC_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8264" y="3415356"/>
            <a:ext cx="2413735" cy="26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7" descr="logoULg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68885" y="3678214"/>
            <a:ext cx="5199321" cy="390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ZoneTexte 63"/>
          <p:cNvSpPr txBox="1"/>
          <p:nvPr/>
        </p:nvSpPr>
        <p:spPr>
          <a:xfrm>
            <a:off x="1058778" y="10293026"/>
            <a:ext cx="31907747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It is widely accepted that medial frontal regions are involved in voluntary action control. Indeed, Sumner </a:t>
            </a:r>
            <a:r>
              <a:rPr lang="en-US" sz="5400" i="1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et al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. (2007) have recently suggested that one of the mechanisms through which the supplementary motor area (SMA) contributes to voluntary control is automatic and unconscious motor inhibition. In this study, they administered a </a:t>
            </a:r>
            <a:r>
              <a:rPr lang="en-US" sz="5400" dirty="0" err="1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visuo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-motor subliminal masked prime task (</a:t>
            </a:r>
            <a:r>
              <a:rPr lang="en-US" sz="5400" dirty="0" err="1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Eimer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 &amp; </a:t>
            </a:r>
            <a:r>
              <a:rPr lang="en-US" sz="5400" dirty="0" err="1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Schlaghecken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, 1998) to two patients with micro-lesions of the SMA and demonstrated an absence of automatic and unconscious 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inhibition (i.e. Negative 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C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ompatibility 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E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ffect) as 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evoked by masked prime stimuli. This finding has been supported by </a:t>
            </a:r>
            <a:r>
              <a:rPr lang="en-US" sz="5400" dirty="0" err="1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neuroimaging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 data (</a:t>
            </a:r>
            <a:r>
              <a:rPr lang="en-US" sz="5400" dirty="0" err="1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D'Ostilio</a:t>
            </a:r>
            <a:r>
              <a:rPr lang="en-US" sz="5400" i="1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 et al.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ea typeface="Calibri"/>
                <a:cs typeface="Times New Roman"/>
              </a:rPr>
              <a:t>, 2012). Here, the aim of our research was to corroborate this result by means of a “virtual lesion” approach.   </a:t>
            </a:r>
            <a:endParaRPr lang="en-GB" sz="5400" b="1" dirty="0" smtClean="0">
              <a:solidFill>
                <a:srgbClr val="FF0000"/>
              </a:solidFill>
              <a:latin typeface="+mn-lt"/>
            </a:endParaRPr>
          </a:p>
          <a:p>
            <a:endParaRPr lang="en-GB" sz="24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677061" y="3609474"/>
            <a:ext cx="266575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D’Ostilio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K.</a:t>
            </a:r>
            <a:r>
              <a:rPr lang="en-GB" sz="6000" baseline="30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Times New Roman" pitchFamily="18" charset="0"/>
              </a:rPr>
              <a:t> </a:t>
            </a:r>
            <a:r>
              <a:rPr lang="en-GB" sz="6000" baseline="30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Times New Roman" pitchFamily="18" charset="0"/>
              </a:rPr>
              <a:t>1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r>
              <a:rPr lang="en-GB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Cremers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, J. </a:t>
            </a:r>
            <a:r>
              <a:rPr lang="en-GB" sz="60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1,2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r>
              <a:rPr lang="en-GB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Delvaux</a:t>
            </a:r>
            <a:r>
              <a:rPr lang="en-GB" sz="6000" baseline="30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cs typeface="Times New Roman" pitchFamily="18" charset="0"/>
              </a:rPr>
              <a:t> 1,2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, V., &amp; </a:t>
            </a:r>
            <a:r>
              <a:rPr lang="en-GB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Garraux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, G. </a:t>
            </a:r>
            <a:r>
              <a:rPr lang="en-GB" sz="60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1, 2</a:t>
            </a:r>
          </a:p>
          <a:p>
            <a:pPr algn="ctr"/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888434" y="33918583"/>
            <a:ext cx="151865" cy="1008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7" name="Connecteur droit 76"/>
          <p:cNvCxnSpPr/>
          <p:nvPr/>
        </p:nvCxnSpPr>
        <p:spPr>
          <a:xfrm rot="10800000">
            <a:off x="12868948" y="27510481"/>
            <a:ext cx="895" cy="16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9950958" y="35370424"/>
            <a:ext cx="241063" cy="2400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13234737" y="29838314"/>
            <a:ext cx="7700210" cy="3465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GB" sz="5400" dirty="0" smtClean="0">
                <a:solidFill>
                  <a:schemeClr val="tx1"/>
                </a:solidFill>
              </a:rPr>
              <a:t> Mean RMT: 50,9 ± 4.9 %</a:t>
            </a:r>
          </a:p>
          <a:p>
            <a:pPr>
              <a:buFontTx/>
              <a:buChar char="-"/>
            </a:pPr>
            <a:endParaRPr lang="en-GB" sz="5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GB" sz="5400" dirty="0" smtClean="0">
                <a:solidFill>
                  <a:schemeClr val="tx1"/>
                </a:solidFill>
              </a:rPr>
              <a:t> NCE: Significant effect of compatibility for RT &amp; accuracy rate</a:t>
            </a:r>
          </a:p>
          <a:p>
            <a:pPr>
              <a:buFont typeface="Symbol"/>
              <a:buChar char="Þ"/>
            </a:pPr>
            <a:r>
              <a:rPr lang="en-GB" sz="5400" dirty="0" smtClean="0">
                <a:solidFill>
                  <a:schemeClr val="tx1"/>
                </a:solidFill>
              </a:rPr>
              <a:t>Automatic inhibition</a:t>
            </a:r>
          </a:p>
          <a:p>
            <a:pPr>
              <a:buFont typeface="Symbol"/>
              <a:buChar char="Þ"/>
            </a:pPr>
            <a:endParaRPr lang="en-GB" sz="5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GB" sz="5400" dirty="0" smtClean="0">
                <a:solidFill>
                  <a:schemeClr val="tx1"/>
                </a:solidFill>
              </a:rPr>
              <a:t> No difference between sessions</a:t>
            </a:r>
          </a:p>
          <a:p>
            <a:pPr>
              <a:buFontTx/>
              <a:buChar char="-"/>
            </a:pPr>
            <a:r>
              <a:rPr lang="en-GB" sz="5400" dirty="0" smtClean="0">
                <a:solidFill>
                  <a:schemeClr val="tx1"/>
                </a:solidFill>
              </a:rPr>
              <a:t> Time course and distribution analysis did not show any difference</a:t>
            </a:r>
          </a:p>
          <a:p>
            <a:pPr>
              <a:buFontTx/>
              <a:buChar char="-"/>
            </a:pPr>
            <a:endParaRPr lang="en-GB" sz="5400" dirty="0" smtClean="0">
              <a:solidFill>
                <a:schemeClr val="tx1"/>
              </a:solidFill>
            </a:endParaRPr>
          </a:p>
        </p:txBody>
      </p:sp>
      <p:sp>
        <p:nvSpPr>
          <p:cNvPr id="75" name="Round Same Side Corner Rectangle 22"/>
          <p:cNvSpPr/>
          <p:nvPr/>
        </p:nvSpPr>
        <p:spPr>
          <a:xfrm>
            <a:off x="0" y="49521978"/>
            <a:ext cx="33843913" cy="884321"/>
          </a:xfrm>
          <a:prstGeom prst="round2SameRect">
            <a:avLst>
              <a:gd name="adj1" fmla="val 25000"/>
              <a:gd name="adj2" fmla="val 2913"/>
            </a:avLst>
          </a:prstGeom>
          <a:solidFill>
            <a:srgbClr val="002147"/>
          </a:solidFill>
          <a:ln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US" sz="4800" cap="small" dirty="0" err="1" smtClean="0">
                <a:solidFill>
                  <a:srgbClr val="F3973A"/>
                </a:solidFill>
              </a:rPr>
              <a:t>MoVeRe</a:t>
            </a:r>
            <a:r>
              <a:rPr lang="en-US" sz="4800" cap="small" dirty="0" smtClean="0">
                <a:solidFill>
                  <a:srgbClr val="F3973A"/>
                </a:solidFill>
              </a:rPr>
              <a:t> Group</a:t>
            </a:r>
            <a:r>
              <a:rPr lang="en-US" sz="4800" dirty="0" smtClean="0">
                <a:solidFill>
                  <a:schemeClr val="bg1"/>
                </a:solidFill>
              </a:rPr>
              <a:t>| www.movere.org</a:t>
            </a:r>
            <a:r>
              <a:rPr lang="en-US" sz="4800" cap="small" dirty="0" smtClean="0"/>
              <a:t>| </a:t>
            </a:r>
            <a:r>
              <a:rPr lang="en-US" sz="4800" dirty="0" smtClean="0">
                <a:solidFill>
                  <a:schemeClr val="bg1"/>
                </a:solidFill>
              </a:rPr>
              <a:t>kevin.dostilio@ulg.ac.be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0" name="Rectangle à coins arrondis 109"/>
          <p:cNvSpPr/>
          <p:nvPr/>
        </p:nvSpPr>
        <p:spPr>
          <a:xfrm>
            <a:off x="13138484" y="37731032"/>
            <a:ext cx="20116799" cy="9144000"/>
          </a:xfrm>
          <a:prstGeom prst="roundRect">
            <a:avLst>
              <a:gd name="adj" fmla="val 7871"/>
            </a:avLst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3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1999" y="6304547"/>
            <a:ext cx="5033585" cy="1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Rectangle 87"/>
          <p:cNvSpPr/>
          <p:nvPr/>
        </p:nvSpPr>
        <p:spPr>
          <a:xfrm>
            <a:off x="20536712" y="37923537"/>
            <a:ext cx="5307119" cy="11069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538" tIns="162275" rIns="324538" bIns="162275" anchor="ctr"/>
          <a:lstStyle/>
          <a:p>
            <a:pPr algn="ctr">
              <a:spcBef>
                <a:spcPct val="20000"/>
              </a:spcBef>
              <a:spcAft>
                <a:spcPts val="1418"/>
              </a:spcAft>
              <a:defRPr/>
            </a:pPr>
            <a:r>
              <a:rPr lang="en-GB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charset="0"/>
              </a:rPr>
              <a:t>Conclusions</a:t>
            </a:r>
            <a:r>
              <a:rPr lang="en-GB" sz="7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                                                                </a:t>
            </a:r>
            <a:endParaRPr lang="en-GB" sz="75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41865" y="18191747"/>
            <a:ext cx="14778697" cy="767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à coins arrondis 48"/>
          <p:cNvSpPr/>
          <p:nvPr/>
        </p:nvSpPr>
        <p:spPr>
          <a:xfrm>
            <a:off x="577516" y="17181095"/>
            <a:ext cx="12149282" cy="31907747"/>
          </a:xfrm>
          <a:prstGeom prst="roundRect">
            <a:avLst>
              <a:gd name="adj" fmla="val 6488"/>
            </a:avLst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à coins arrondis 49"/>
          <p:cNvSpPr/>
          <p:nvPr/>
        </p:nvSpPr>
        <p:spPr>
          <a:xfrm>
            <a:off x="13138483" y="17181095"/>
            <a:ext cx="20116801" cy="20213052"/>
          </a:xfrm>
          <a:prstGeom prst="roundRect">
            <a:avLst>
              <a:gd name="adj" fmla="val 6461"/>
            </a:avLst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b="1" dirty="0"/>
          </a:p>
        </p:txBody>
      </p:sp>
      <p:sp>
        <p:nvSpPr>
          <p:cNvPr id="54" name="Rectangle 53"/>
          <p:cNvSpPr/>
          <p:nvPr/>
        </p:nvSpPr>
        <p:spPr>
          <a:xfrm>
            <a:off x="21154336" y="17566105"/>
            <a:ext cx="4111981" cy="11069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538" tIns="162275" rIns="324538" bIns="162275" anchor="ctr"/>
          <a:lstStyle/>
          <a:p>
            <a:pPr algn="ctr">
              <a:spcBef>
                <a:spcPct val="20000"/>
              </a:spcBef>
              <a:spcAft>
                <a:spcPts val="1418"/>
              </a:spcAft>
              <a:defRPr/>
            </a:pPr>
            <a:r>
              <a:rPr lang="en-GB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charset="0"/>
              </a:rPr>
              <a:t>Results</a:t>
            </a:r>
            <a:r>
              <a:rPr lang="en-GB" sz="7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                                                                </a:t>
            </a:r>
            <a:endParaRPr lang="en-GB" sz="75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21895" y="29886442"/>
            <a:ext cx="11839073" cy="19771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latin typeface="+mn-lt"/>
              </a:rPr>
              <a:t>We </a:t>
            </a:r>
            <a:r>
              <a:rPr lang="en-US" sz="5400" dirty="0" smtClean="0">
                <a:latin typeface="+mn-lt"/>
              </a:rPr>
              <a:t>examined the effects of </a:t>
            </a:r>
            <a:r>
              <a:rPr lang="en-US" sz="5400" u="sng" dirty="0" smtClean="0">
                <a:latin typeface="+mn-lt"/>
              </a:rPr>
              <a:t>1 Hz </a:t>
            </a:r>
            <a:r>
              <a:rPr lang="en-US" sz="5400" u="sng" dirty="0" err="1" smtClean="0">
                <a:latin typeface="+mn-lt"/>
              </a:rPr>
              <a:t>rTMS</a:t>
            </a:r>
            <a:r>
              <a:rPr lang="en-US" sz="5400" u="sng" dirty="0" smtClean="0">
                <a:latin typeface="+mn-lt"/>
              </a:rPr>
              <a:t> </a:t>
            </a:r>
            <a:r>
              <a:rPr lang="en-US" sz="5400" dirty="0" smtClean="0">
                <a:latin typeface="+mn-lt"/>
              </a:rPr>
              <a:t>(train of 20 min; stimulus intensity 120 % of resting motor threshold) over the SMA of </a:t>
            </a:r>
            <a:r>
              <a:rPr lang="en-US" sz="5400" u="sng" dirty="0" smtClean="0">
                <a:latin typeface="+mn-lt"/>
              </a:rPr>
              <a:t>10 </a:t>
            </a:r>
            <a:r>
              <a:rPr lang="en-US" sz="5400" u="sng" dirty="0" smtClean="0">
                <a:latin typeface="+mn-lt"/>
              </a:rPr>
              <a:t>healthy </a:t>
            </a:r>
            <a:r>
              <a:rPr lang="en-US" sz="5400" u="sng" dirty="0" smtClean="0">
                <a:latin typeface="+mn-lt"/>
              </a:rPr>
              <a:t>volunteers </a:t>
            </a:r>
            <a:r>
              <a:rPr lang="en-US" sz="5400" dirty="0" smtClean="0">
                <a:latin typeface="+mn-lt"/>
              </a:rPr>
              <a:t>(previously </a:t>
            </a:r>
            <a:r>
              <a:rPr lang="en-US" sz="5400" dirty="0" smtClean="0">
                <a:latin typeface="+mn-lt"/>
              </a:rPr>
              <a:t>localized by </a:t>
            </a:r>
            <a:r>
              <a:rPr lang="en-US" sz="5400" dirty="0" err="1" smtClean="0">
                <a:latin typeface="+mn-lt"/>
              </a:rPr>
              <a:t>fMRI</a:t>
            </a:r>
            <a:r>
              <a:rPr lang="en-US" sz="5400" dirty="0" smtClean="0">
                <a:latin typeface="+mn-lt"/>
              </a:rPr>
              <a:t>), </a:t>
            </a:r>
            <a:r>
              <a:rPr lang="en-US" sz="5400" dirty="0" smtClean="0">
                <a:latin typeface="+mn-lt"/>
              </a:rPr>
              <a:t>on reaction time (RT) performance in the </a:t>
            </a:r>
            <a:r>
              <a:rPr lang="en-US" sz="5400" u="sng" dirty="0" smtClean="0">
                <a:latin typeface="+mn-lt"/>
              </a:rPr>
              <a:t>subliminal masked prime task</a:t>
            </a:r>
            <a:r>
              <a:rPr lang="en-US" sz="5400" dirty="0" smtClean="0">
                <a:latin typeface="+mn-lt"/>
              </a:rPr>
              <a:t>. </a:t>
            </a:r>
            <a:endParaRPr lang="en-US" sz="5400" dirty="0" smtClean="0">
              <a:latin typeface="+mn-lt"/>
            </a:endParaRPr>
          </a:p>
          <a:p>
            <a:pPr algn="just"/>
            <a:endParaRPr lang="en-US" sz="5400" dirty="0" smtClean="0">
              <a:latin typeface="+mn-lt"/>
            </a:endParaRPr>
          </a:p>
          <a:p>
            <a:pPr algn="just"/>
            <a:r>
              <a:rPr lang="en-US" sz="5400" u="sng" dirty="0" smtClean="0">
                <a:latin typeface="+mn-lt"/>
              </a:rPr>
              <a:t>ISI of 150 ms:</a:t>
            </a:r>
            <a:r>
              <a:rPr lang="en-US" sz="5400" dirty="0" smtClean="0">
                <a:latin typeface="+mn-lt"/>
              </a:rPr>
              <a:t> </a:t>
            </a:r>
          </a:p>
          <a:p>
            <a:pPr algn="just"/>
            <a:r>
              <a:rPr lang="en-US" sz="5400" dirty="0" smtClean="0">
                <a:latin typeface="+mn-lt"/>
              </a:rPr>
              <a:t>Negative compatibility effect (</a:t>
            </a:r>
            <a:r>
              <a:rPr lang="en-US" sz="5400" u="sng" dirty="0" smtClean="0">
                <a:latin typeface="+mn-lt"/>
              </a:rPr>
              <a:t>NCE</a:t>
            </a:r>
            <a:r>
              <a:rPr lang="en-US" sz="5400" dirty="0" smtClean="0">
                <a:latin typeface="+mn-lt"/>
              </a:rPr>
              <a:t>) </a:t>
            </a:r>
          </a:p>
          <a:p>
            <a:pPr algn="just"/>
            <a:r>
              <a:rPr lang="en-US" sz="5400" dirty="0" smtClean="0">
                <a:latin typeface="+mn-lt"/>
              </a:rPr>
              <a:t>= &gt; automatic motor inhibition </a:t>
            </a:r>
          </a:p>
          <a:p>
            <a:pPr algn="just"/>
            <a:r>
              <a:rPr lang="en-US" sz="5400" dirty="0" smtClean="0">
                <a:latin typeface="+mn-lt"/>
              </a:rPr>
              <a:t>(RT </a:t>
            </a:r>
            <a:r>
              <a:rPr lang="en-US" sz="5400" dirty="0" smtClean="0">
                <a:latin typeface="+mn-lt"/>
              </a:rPr>
              <a:t>compatible &gt; RT incompatible).</a:t>
            </a:r>
          </a:p>
          <a:p>
            <a:pPr algn="just"/>
            <a:endParaRPr lang="en-US" sz="5400" dirty="0" smtClean="0">
              <a:latin typeface="+mn-lt"/>
            </a:endParaRPr>
          </a:p>
          <a:p>
            <a:pPr algn="just"/>
            <a:r>
              <a:rPr lang="en-US" sz="5400" dirty="0" smtClean="0">
                <a:latin typeface="+mn-lt"/>
              </a:rPr>
              <a:t>The </a:t>
            </a:r>
            <a:r>
              <a:rPr lang="en-US" sz="5400" dirty="0" smtClean="0">
                <a:latin typeface="+mn-lt"/>
              </a:rPr>
              <a:t>functional localizer experiment consisted of four blocks of sequential finger tapping and 15 s of rest after each block. Imaging data were analyzed with SPM 8 and then were imported into the </a:t>
            </a:r>
            <a:r>
              <a:rPr lang="en-US" sz="5400" dirty="0" err="1" smtClean="0">
                <a:latin typeface="+mn-lt"/>
              </a:rPr>
              <a:t>Brainsight</a:t>
            </a:r>
            <a:r>
              <a:rPr lang="en-US" sz="5400" dirty="0" smtClean="0">
                <a:latin typeface="+mn-lt"/>
              </a:rPr>
              <a:t> software version 2.1.5. The peak </a:t>
            </a:r>
            <a:r>
              <a:rPr lang="en-US" sz="5400" dirty="0" err="1" smtClean="0">
                <a:latin typeface="+mn-lt"/>
              </a:rPr>
              <a:t>voxel</a:t>
            </a:r>
            <a:r>
              <a:rPr lang="en-US" sz="5400" dirty="0" smtClean="0">
                <a:latin typeface="+mn-lt"/>
              </a:rPr>
              <a:t> in the SMA for each subject (at a statistical threshold of p &lt; 0.05 uncorrected) was used as a target point for the </a:t>
            </a:r>
            <a:r>
              <a:rPr lang="en-US" sz="5400" dirty="0" err="1" smtClean="0">
                <a:latin typeface="+mn-lt"/>
              </a:rPr>
              <a:t>rTMS</a:t>
            </a:r>
            <a:r>
              <a:rPr lang="en-US" sz="5400" dirty="0" smtClean="0">
                <a:latin typeface="+mn-lt"/>
              </a:rPr>
              <a:t> session.</a:t>
            </a:r>
            <a:endParaRPr lang="fr-FR" sz="5400" dirty="0" smtClean="0">
              <a:latin typeface="+mn-lt"/>
            </a:endParaRPr>
          </a:p>
          <a:p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13379116" y="39174821"/>
            <a:ext cx="19539284" cy="7860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latin typeface="+mj-lt"/>
              </a:rPr>
              <a:t>Long trains of low intensity 1 Hz </a:t>
            </a:r>
            <a:r>
              <a:rPr lang="en-US" sz="5400" dirty="0" err="1" smtClean="0">
                <a:latin typeface="+mj-lt"/>
              </a:rPr>
              <a:t>rTMS</a:t>
            </a:r>
            <a:r>
              <a:rPr lang="en-US" sz="5400" dirty="0" smtClean="0">
                <a:latin typeface="+mj-lt"/>
              </a:rPr>
              <a:t> did not affect the modulation of RT by subliminal stimuli, suggesting that the SMA might not be mandatory for the implementation of this automatic </a:t>
            </a:r>
            <a:r>
              <a:rPr lang="en-US" sz="5400" dirty="0" smtClean="0">
                <a:latin typeface="+mj-lt"/>
              </a:rPr>
              <a:t>process, probabl</a:t>
            </a:r>
            <a:r>
              <a:rPr lang="en-US" sz="5400" dirty="0" smtClean="0">
                <a:latin typeface="+mj-lt"/>
              </a:rPr>
              <a:t>y mediated by </a:t>
            </a:r>
            <a:r>
              <a:rPr lang="en-US" sz="5400" dirty="0" err="1" smtClean="0">
                <a:latin typeface="+mj-lt"/>
              </a:rPr>
              <a:t>subcortical</a:t>
            </a:r>
            <a:r>
              <a:rPr lang="en-US" sz="5400" dirty="0" smtClean="0">
                <a:latin typeface="+mj-lt"/>
              </a:rPr>
              <a:t> structures, such as the striatum (</a:t>
            </a:r>
            <a:r>
              <a:rPr lang="en-US" sz="5400" dirty="0" err="1" smtClean="0">
                <a:latin typeface="+mj-lt"/>
              </a:rPr>
              <a:t>Aron</a:t>
            </a:r>
            <a:r>
              <a:rPr lang="en-US" sz="5400" dirty="0" smtClean="0">
                <a:latin typeface="+mj-lt"/>
              </a:rPr>
              <a:t> </a:t>
            </a:r>
            <a:r>
              <a:rPr lang="en-US" sz="5400" i="1" dirty="0" smtClean="0">
                <a:latin typeface="+mj-lt"/>
              </a:rPr>
              <a:t>et al</a:t>
            </a:r>
            <a:r>
              <a:rPr lang="en-US" sz="5400" dirty="0" smtClean="0">
                <a:latin typeface="+mj-lt"/>
              </a:rPr>
              <a:t>., 2003; </a:t>
            </a:r>
            <a:r>
              <a:rPr lang="en-US" sz="5400" dirty="0" err="1" smtClean="0">
                <a:latin typeface="+mj-lt"/>
              </a:rPr>
              <a:t>D’ostilio</a:t>
            </a:r>
            <a:r>
              <a:rPr lang="en-US" sz="5400" dirty="0" smtClean="0">
                <a:latin typeface="+mj-lt"/>
              </a:rPr>
              <a:t> </a:t>
            </a:r>
            <a:r>
              <a:rPr lang="en-US" sz="5400" i="1" dirty="0" smtClean="0">
                <a:latin typeface="+mj-lt"/>
              </a:rPr>
              <a:t>et al., </a:t>
            </a:r>
            <a:r>
              <a:rPr lang="en-US" sz="5400" dirty="0" smtClean="0">
                <a:latin typeface="+mj-lt"/>
              </a:rPr>
              <a:t>2012).</a:t>
            </a:r>
            <a:r>
              <a:rPr lang="en-US" sz="5400" dirty="0" smtClean="0">
                <a:latin typeface="+mj-lt"/>
              </a:rPr>
              <a:t> </a:t>
            </a:r>
            <a:r>
              <a:rPr lang="en-US" sz="5400" dirty="0" smtClean="0">
                <a:latin typeface="+mj-lt"/>
              </a:rPr>
              <a:t>The limitation of this study is relative to the neural efficacy argument because we are not sure </a:t>
            </a:r>
            <a:r>
              <a:rPr lang="en-US" sz="5400" dirty="0" smtClean="0">
                <a:latin typeface="+mj-lt"/>
              </a:rPr>
              <a:t>that stimulations were </a:t>
            </a:r>
            <a:r>
              <a:rPr lang="en-US" sz="5400" dirty="0" smtClean="0">
                <a:latin typeface="+mn-lt"/>
              </a:rPr>
              <a:t>strong enough to disturb the redundant organizational processing in the SMA or that other regions were not able to compensate for the virtually </a:t>
            </a:r>
            <a:r>
              <a:rPr lang="en-US" sz="5400" dirty="0" err="1" smtClean="0">
                <a:latin typeface="+mn-lt"/>
              </a:rPr>
              <a:t>lesioned</a:t>
            </a:r>
            <a:r>
              <a:rPr lang="en-US" sz="5400" dirty="0" smtClean="0">
                <a:latin typeface="+mn-lt"/>
              </a:rPr>
              <a:t> area.</a:t>
            </a:r>
            <a:endParaRPr lang="fr-FR" sz="5400" dirty="0">
              <a:latin typeface="+mn-lt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3282863" y="46971284"/>
            <a:ext cx="21945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+mj-lt"/>
              </a:rPr>
              <a:t>Aron</a:t>
            </a:r>
            <a:r>
              <a:rPr lang="en-US" sz="4000" dirty="0" smtClean="0">
                <a:latin typeface="+mj-lt"/>
              </a:rPr>
              <a:t>, A.R., </a:t>
            </a:r>
            <a:r>
              <a:rPr lang="en-US" sz="4000" dirty="0" err="1" smtClean="0">
                <a:latin typeface="+mj-lt"/>
              </a:rPr>
              <a:t>Schlaghecken</a:t>
            </a:r>
            <a:r>
              <a:rPr lang="en-US" sz="4000" dirty="0" smtClean="0">
                <a:latin typeface="+mj-lt"/>
              </a:rPr>
              <a:t>, F., Fletcher, P.C., </a:t>
            </a:r>
            <a:r>
              <a:rPr lang="en-US" sz="4000" dirty="0" err="1" smtClean="0">
                <a:latin typeface="+mj-lt"/>
              </a:rPr>
              <a:t>Bullmore</a:t>
            </a:r>
            <a:r>
              <a:rPr lang="en-US" sz="4000" dirty="0" smtClean="0">
                <a:latin typeface="+mj-lt"/>
              </a:rPr>
              <a:t>, E.T., </a:t>
            </a:r>
            <a:r>
              <a:rPr lang="en-US" sz="4000" dirty="0" err="1" smtClean="0">
                <a:latin typeface="+mj-lt"/>
              </a:rPr>
              <a:t>Eimer</a:t>
            </a:r>
            <a:r>
              <a:rPr lang="en-US" sz="4000" dirty="0" smtClean="0">
                <a:latin typeface="+mj-lt"/>
              </a:rPr>
              <a:t>, M., &amp; al. </a:t>
            </a:r>
            <a:r>
              <a:rPr lang="en-US" sz="4000" i="1" dirty="0" smtClean="0">
                <a:latin typeface="+mj-lt"/>
              </a:rPr>
              <a:t>Brain 126</a:t>
            </a:r>
            <a:r>
              <a:rPr lang="en-US" sz="4000" dirty="0" smtClean="0">
                <a:latin typeface="+mj-lt"/>
              </a:rPr>
              <a:t>, 713-723</a:t>
            </a:r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D’Ostilio</a:t>
            </a:r>
            <a:r>
              <a:rPr lang="en-US" sz="4000" dirty="0" smtClean="0">
                <a:latin typeface="+mj-lt"/>
              </a:rPr>
              <a:t>, K., Collette, F., Phillips, C., &amp; </a:t>
            </a:r>
            <a:r>
              <a:rPr lang="en-US" sz="4000" dirty="0" err="1" smtClean="0">
                <a:latin typeface="+mj-lt"/>
              </a:rPr>
              <a:t>Garraux</a:t>
            </a:r>
            <a:r>
              <a:rPr lang="en-US" sz="4000" dirty="0" smtClean="0">
                <a:latin typeface="+mj-lt"/>
              </a:rPr>
              <a:t>, G. </a:t>
            </a:r>
            <a:r>
              <a:rPr lang="en-US" sz="4000" i="1" dirty="0" err="1" smtClean="0">
                <a:latin typeface="+mj-lt"/>
              </a:rPr>
              <a:t>PLos</a:t>
            </a:r>
            <a:r>
              <a:rPr lang="en-US" sz="4000" i="1" dirty="0" smtClean="0">
                <a:latin typeface="+mj-lt"/>
              </a:rPr>
              <a:t> One 7, </a:t>
            </a:r>
            <a:r>
              <a:rPr lang="en-US" sz="4000" i="1" dirty="0" smtClean="0">
                <a:latin typeface="+mj-lt"/>
              </a:rPr>
              <a:t>e48007</a:t>
            </a:r>
          </a:p>
          <a:p>
            <a:r>
              <a:rPr lang="en-US" sz="4000" dirty="0" err="1" smtClean="0">
                <a:latin typeface="+mj-lt"/>
              </a:rPr>
              <a:t>Eimer</a:t>
            </a:r>
            <a:r>
              <a:rPr lang="en-US" sz="4000" dirty="0" smtClean="0">
                <a:latin typeface="+mj-lt"/>
              </a:rPr>
              <a:t>, M., &amp; </a:t>
            </a:r>
            <a:r>
              <a:rPr lang="en-US" sz="4000" dirty="0" err="1" smtClean="0">
                <a:latin typeface="+mj-lt"/>
              </a:rPr>
              <a:t>Schlaghecken</a:t>
            </a:r>
            <a:r>
              <a:rPr lang="en-US" sz="4000" dirty="0" smtClean="0">
                <a:latin typeface="+mj-lt"/>
              </a:rPr>
              <a:t>, F. (1998). </a:t>
            </a:r>
            <a:r>
              <a:rPr lang="en-US" sz="4000" i="1" dirty="0" smtClean="0">
                <a:latin typeface="+mj-lt"/>
              </a:rPr>
              <a:t>J Exp </a:t>
            </a:r>
            <a:r>
              <a:rPr lang="en-US" sz="4000" i="1" dirty="0" err="1" smtClean="0">
                <a:latin typeface="+mj-lt"/>
              </a:rPr>
              <a:t>Psychol</a:t>
            </a:r>
            <a:r>
              <a:rPr lang="en-US" sz="4000" i="1" dirty="0" smtClean="0">
                <a:latin typeface="+mj-lt"/>
              </a:rPr>
              <a:t> Hum Percept Perform 24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smtClean="0">
                <a:latin typeface="+mj-lt"/>
              </a:rPr>
              <a:t>1737-1747</a:t>
            </a:r>
            <a:endParaRPr lang="fr-FR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Sumner, P., </a:t>
            </a:r>
            <a:r>
              <a:rPr lang="en-US" sz="4000" dirty="0" err="1" smtClean="0">
                <a:latin typeface="+mj-lt"/>
              </a:rPr>
              <a:t>Nachev</a:t>
            </a:r>
            <a:r>
              <a:rPr lang="en-US" sz="4000" dirty="0" smtClean="0">
                <a:latin typeface="+mj-lt"/>
              </a:rPr>
              <a:t>, P., Morris, P., Peters, et al. (2007). </a:t>
            </a:r>
            <a:r>
              <a:rPr lang="en-US" sz="4000" i="1" dirty="0" smtClean="0">
                <a:latin typeface="+mj-lt"/>
              </a:rPr>
              <a:t>Neuron 54,</a:t>
            </a:r>
            <a:r>
              <a:rPr lang="en-US" sz="4000" dirty="0" smtClean="0">
                <a:latin typeface="+mj-lt"/>
              </a:rPr>
              <a:t> 697-711.</a:t>
            </a:r>
            <a:endParaRPr lang="fr-FR" sz="4000" dirty="0" smtClean="0">
              <a:latin typeface="+mj-lt"/>
            </a:endParaRPr>
          </a:p>
          <a:p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13451306" y="36396000"/>
            <a:ext cx="19467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5400" dirty="0" smtClean="0">
                <a:latin typeface="+mn-lt"/>
              </a:rPr>
              <a:t>NCE in T1 </a:t>
            </a:r>
            <a:r>
              <a:rPr lang="fr-FR" sz="5400" dirty="0" err="1" smtClean="0">
                <a:latin typeface="+mn-lt"/>
              </a:rPr>
              <a:t>seems</a:t>
            </a:r>
            <a:r>
              <a:rPr lang="fr-FR" sz="5400" dirty="0" smtClean="0">
                <a:latin typeface="+mn-lt"/>
              </a:rPr>
              <a:t> to </a:t>
            </a:r>
            <a:r>
              <a:rPr lang="fr-FR" sz="5400" dirty="0" err="1" smtClean="0">
                <a:latin typeface="+mn-lt"/>
              </a:rPr>
              <a:t>be</a:t>
            </a:r>
            <a:r>
              <a:rPr lang="fr-FR" sz="5400" dirty="0" smtClean="0">
                <a:latin typeface="+mn-lt"/>
              </a:rPr>
              <a:t> </a:t>
            </a:r>
            <a:r>
              <a:rPr lang="fr-FR" sz="5400" dirty="0" err="1" smtClean="0">
                <a:latin typeface="+mn-lt"/>
              </a:rPr>
              <a:t>linked</a:t>
            </a:r>
            <a:r>
              <a:rPr lang="fr-FR" sz="5400" dirty="0" smtClean="0">
                <a:latin typeface="+mn-lt"/>
              </a:rPr>
              <a:t> to BOLD </a:t>
            </a:r>
            <a:r>
              <a:rPr lang="fr-FR" sz="5400" dirty="0" err="1" smtClean="0">
                <a:latin typeface="+mn-lt"/>
              </a:rPr>
              <a:t>activity</a:t>
            </a:r>
            <a:r>
              <a:rPr lang="fr-FR" sz="5400" dirty="0" smtClean="0">
                <a:latin typeface="+mn-lt"/>
              </a:rPr>
              <a:t> in the SMA</a:t>
            </a:r>
            <a:endParaRPr lang="fr-FR" sz="54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412000" y="26132589"/>
            <a:ext cx="12755600" cy="994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Personnalisé</PresentationFormat>
  <Paragraphs>40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melch</dc:creator>
  <cp:lastModifiedBy>ULg</cp:lastModifiedBy>
  <cp:revision>583</cp:revision>
  <dcterms:created xsi:type="dcterms:W3CDTF">2008-02-27T09:45:38Z</dcterms:created>
  <dcterms:modified xsi:type="dcterms:W3CDTF">2013-02-21T17:31:07Z</dcterms:modified>
</cp:coreProperties>
</file>