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Default Extension="wmf" ContentType="image/x-wmf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8" r:id="rId11"/>
    <p:sldId id="339" r:id="rId12"/>
    <p:sldId id="340" r:id="rId13"/>
    <p:sldId id="334" r:id="rId14"/>
    <p:sldId id="335" r:id="rId15"/>
    <p:sldId id="336" r:id="rId16"/>
    <p:sldId id="337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90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91" r:id="rId35"/>
    <p:sldId id="357" r:id="rId36"/>
    <p:sldId id="393" r:id="rId37"/>
    <p:sldId id="392" r:id="rId38"/>
    <p:sldId id="358" r:id="rId39"/>
    <p:sldId id="359" r:id="rId40"/>
    <p:sldId id="360" r:id="rId41"/>
    <p:sldId id="361" r:id="rId42"/>
    <p:sldId id="394" r:id="rId43"/>
    <p:sldId id="395" r:id="rId44"/>
    <p:sldId id="362" r:id="rId45"/>
    <p:sldId id="363" r:id="rId46"/>
    <p:sldId id="364" r:id="rId47"/>
    <p:sldId id="298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96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290029"/>
    <a:srgbClr val="82007A"/>
    <a:srgbClr val="6C1B64"/>
    <a:srgbClr val="F2F8AA"/>
    <a:srgbClr val="E2ED98"/>
    <a:srgbClr val="3D0D47"/>
    <a:srgbClr val="0C43F4"/>
    <a:srgbClr val="FF9900"/>
    <a:srgbClr val="FFFF00"/>
    <a:srgbClr val="06FA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57" autoAdjust="0"/>
    <p:restoredTop sz="92398" autoAdjust="0"/>
  </p:normalViewPr>
  <p:slideViewPr>
    <p:cSldViewPr snapToGrid="0">
      <p:cViewPr>
        <p:scale>
          <a:sx n="100" d="100"/>
          <a:sy n="100" d="100"/>
        </p:scale>
        <p:origin x="-120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41809-6048-6A4E-8416-FC14D8BFE0D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video" Target="file://localhost/Users/francoiswang/.Trash/Activite%CC%81s%20EMG%20de%20repos%20(FW)/Potentiels%20d'irritation%20nerveuse.mpeg" TargetMode="External"/><Relationship Id="rId2" Type="http://schemas.openxmlformats.org/officeDocument/2006/relationships/video" Target="file://localhost/Users/francoiswang/Desktop/Activite%CC%81s%20EMG%20de%20repos%20(FW)/File2.mpe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6.png"/><Relationship Id="rId1" Type="http://schemas.openxmlformats.org/officeDocument/2006/relationships/video" Target="file://localhost/Users/francoiswang/.Trash/Activite%CC%81s%20EMG%20de%20repos%20(FW)/End%20Plate%20Potential%20Lecture.avi" TargetMode="Externa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video" Target="file://localhost/Users/francoiswang/.Trash/Activite%CC%81s%20EMG%20de%20repos%20(FW)/Fibrillations%20et%20pointes%20positives%202.mpeg" TargetMode="Externa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1" Type="http://schemas.openxmlformats.org/officeDocument/2006/relationships/video" Target="file://localhost/Users/francoiswang/.Trash/Activite%CC%81s%20EMG%20de%20repos%20(FW)/Fibrillations%20et%20pointes%20positives.mpeg" TargetMode="Externa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6.png"/><Relationship Id="rId1" Type="http://schemas.openxmlformats.org/officeDocument/2006/relationships/video" Target="file://localhost/Users/francoiswang/.Trash/Activite%CC%81s%20EMG%20de%20repos%20(FW)/27%20CDx%20PSW%20Sick%20Double.avi" TargetMode="Externa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7.png"/><Relationship Id="rId1" Type="http://schemas.openxmlformats.org/officeDocument/2006/relationships/video" Target="file://localhost/Users/francoiswang/.Trash/Activite%CC%81s%20EMG%20de%20repos%20(FW)/Fib%20and%20PSW%20Waveform%20Recognition.avi" TargetMode="Externa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1" Type="http://schemas.openxmlformats.org/officeDocument/2006/relationships/video" Target="file://localhost/Users/francoiswang/Desktop/Activite%CC%81s%20EMG%20de%20repos%20(FW)/File7.mpeg" TargetMode="Externa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video" Target="file://localhost/Users/francoiswang/Desktop/Activite%CC%81s%20EMG%20de%20repos%20(FW)/File6.mpeg" TargetMode="External"/><Relationship Id="rId2" Type="http://schemas.openxmlformats.org/officeDocument/2006/relationships/video" Target="file://localhost/Users/francoiswang/Desktop/Activite%CC%81s%20EMG%20de%20repos%20(FW)/File5.mpe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38.png"/><Relationship Id="rId1" Type="http://schemas.openxmlformats.org/officeDocument/2006/relationships/video" Target="file://localhost/Users/francoiswang/Desktop/Activite%CC%81s%20EMG%20de%20repos%20(FW)/File9.mpeg" TargetMode="Externa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francoiswang/Desktop/Activite%CC%81s%20EMG%20de%20repos%20(FW)/File10.mpeg" TargetMode="External"/><Relationship Id="rId4" Type="http://schemas.openxmlformats.org/officeDocument/2006/relationships/video" Target="file://localhost/Users/francoiswang/Desktop/Activite%CC%81s%20EMG%20de%20repos%20(FW)/File11.mpeg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7.xml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video" Target="file://localhost/Users/francoiswang/.Trash/Activite%CC%81s%20EMG%20de%20repos%20(FW)/FA.mpeg" TargetMode="External"/><Relationship Id="rId2" Type="http://schemas.openxmlformats.org/officeDocument/2006/relationships/video" Target="file://localhost/Users/francoiswang/.Trash/Activite%CC%81s%20EMG%20de%20repos%20(FW)/FS.mpe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image" Target="../media/image1.png"/><Relationship Id="rId5" Type="http://schemas.openxmlformats.org/officeDocument/2006/relationships/image" Target="../media/image43.png"/><Relationship Id="rId1" Type="http://schemas.openxmlformats.org/officeDocument/2006/relationships/video" Target="file://localhost/Users/francoiswang/.Trash/Activite%CC%81s%20EMG%20de%20repos%20(FW)/Multiplets.mpeg" TargetMode="External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image" Target="../media/image1.png"/><Relationship Id="rId5" Type="http://schemas.openxmlformats.org/officeDocument/2006/relationships/image" Target="../media/image44.png"/><Relationship Id="rId1" Type="http://schemas.openxmlformats.org/officeDocument/2006/relationships/video" Target="file://localhost/Users/francoiswang/.Trash/Activite%CC%81s%20EMG%20de%20repos%20(FW)/Myokymies%20paralysie%20faciale.mpeg" TargetMode="External"/><Relationship Id="rId2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3.xml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video" Target="file://localhost/Users/francoiswang/.Trash/Activite%CC%81s%20EMG%20de%20repos%20(FW)/06%20CDx%20Myok%20InfSp%20CRD.avi" TargetMode="External"/><Relationship Id="rId2" Type="http://schemas.openxmlformats.org/officeDocument/2006/relationships/video" Target="file://localhost/Users/francoiswang/Desktop/Activite%CC%81s%20EMG%20de%20repos%20(FW)/Myokymies%20SLA.mpe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image" Target="../media/image1.png"/><Relationship Id="rId5" Type="http://schemas.openxmlformats.org/officeDocument/2006/relationships/image" Target="../media/image48.png"/><Relationship Id="rId1" Type="http://schemas.openxmlformats.org/officeDocument/2006/relationships/video" Target="file://localhost/Users/francoiswang/.Trash/Activite%CC%81s%20EMG%20de%20repos%20(FW)/Salves%20neuromyotoniques%20polio.mpeg" TargetMode="External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image" Target="../media/image1.png"/><Relationship Id="rId5" Type="http://schemas.openxmlformats.org/officeDocument/2006/relationships/image" Target="../media/image49.png"/><Relationship Id="rId1" Type="http://schemas.openxmlformats.org/officeDocument/2006/relationships/video" Target="file://localhost/Users/francoiswang/.Trash/Activite%CC%81s%20EMG%20de%20repos%20(FW)/07%20CDx%20NMyot%20VastLat%20Dense.avi" TargetMode="External"/><Relationship Id="rId2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image" Target="../media/image1.png"/><Relationship Id="rId5" Type="http://schemas.openxmlformats.org/officeDocument/2006/relationships/image" Target="../media/image51.png"/><Relationship Id="rId1" Type="http://schemas.openxmlformats.org/officeDocument/2006/relationships/video" Target="file://localhost/Users/francoiswang/.Trash/Activite%CC%81s%20EMG%20de%20repos%20(FW)/02%20CDx%20Cramp%20Gastroc.avi" TargetMode="External"/><Relationship Id="rId2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1" Type="http://schemas.openxmlformats.org/officeDocument/2006/relationships/video" Target="file://localhost/Users/francoiswang/Desktop/Activite%CC%81s%20EMG%20de%20repos%20(FW)/File3.mpeg" TargetMode="Externa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François </a:t>
            </a:r>
            <a:r>
              <a:rPr lang="fr-FR" sz="1800" b="1" dirty="0">
                <a:solidFill>
                  <a:schemeClr val="bg1"/>
                </a:solidFill>
                <a:latin typeface="Cambria" pitchFamily="-65" charset="0"/>
              </a:rPr>
              <a:t>Wang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752600"/>
            <a:ext cx="7239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Cambria" pitchFamily="-65" charset="0"/>
              </a:rPr>
              <a:t>Electromyographie</a:t>
            </a:r>
            <a:endParaRPr lang="en-US" sz="4000" b="1" dirty="0">
              <a:solidFill>
                <a:schemeClr val="bg1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Cambria" pitchFamily="-65" charset="0"/>
              </a:rPr>
              <a:t> 1 : bases techniques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sz="4000" b="1" dirty="0">
                <a:solidFill>
                  <a:schemeClr val="bg1"/>
                </a:solidFill>
                <a:latin typeface="Cambria" pitchFamily="-65" charset="0"/>
              </a:rPr>
              <a:t> 2 : EMG au repos</a:t>
            </a: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sz="2400" dirty="0">
                <a:solidFill>
                  <a:schemeClr val="bg1"/>
                </a:solidFill>
                <a:latin typeface="Cambria" pitchFamily="-65" charset="0"/>
              </a:rPr>
              <a:t> 3 : EMG </a:t>
            </a:r>
            <a:r>
              <a:rPr lang="en-US" sz="2400" dirty="0" err="1">
                <a:solidFill>
                  <a:schemeClr val="bg1"/>
                </a:solidFill>
                <a:latin typeface="Cambria" pitchFamily="-65" charset="0"/>
              </a:rPr>
              <a:t>lors</a:t>
            </a:r>
            <a:r>
              <a:rPr lang="en-US" sz="2400" dirty="0">
                <a:solidFill>
                  <a:schemeClr val="bg1"/>
                </a:solidFill>
                <a:latin typeface="Cambria" pitchFamily="-65" charset="0"/>
              </a:rPr>
              <a:t> de la contraction </a:t>
            </a:r>
            <a:r>
              <a:rPr lang="en-US" sz="2400" dirty="0" err="1">
                <a:solidFill>
                  <a:schemeClr val="bg1"/>
                </a:solidFill>
                <a:latin typeface="Cambria" pitchFamily="-65" charset="0"/>
              </a:rPr>
              <a:t>volontaire</a:t>
            </a:r>
            <a:endParaRPr lang="en-US" sz="2400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432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Aiguille dans la zone des plaques motrices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6231467"/>
          </a:xfrm>
          <a:prstGeom prst="rect">
            <a:avLst/>
          </a:prstGeom>
          <a:solidFill>
            <a:srgbClr val="E2ED98"/>
          </a:solidFill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grpSp>
        <p:nvGrpSpPr>
          <p:cNvPr id="75" name="Grouper 74"/>
          <p:cNvGrpSpPr/>
          <p:nvPr/>
        </p:nvGrpSpPr>
        <p:grpSpPr>
          <a:xfrm>
            <a:off x="313268" y="84674"/>
            <a:ext cx="8534400" cy="6096029"/>
            <a:chOff x="381000" y="457200"/>
            <a:chExt cx="8534400" cy="6096029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533400" y="2362200"/>
              <a:ext cx="80010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2884488" y="2160588"/>
              <a:ext cx="990600" cy="582612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 rot="20060289">
              <a:off x="2743200" y="457200"/>
              <a:ext cx="228600" cy="19050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381000" y="609600"/>
              <a:ext cx="1752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Terminal axon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1752600" y="18288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Endplate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7086600" y="1981200"/>
              <a:ext cx="160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Muscle fiber</a:t>
              </a:r>
            </a:p>
          </p:txBody>
        </p:sp>
        <p:grpSp>
          <p:nvGrpSpPr>
            <p:cNvPr id="82" name="Group 21"/>
            <p:cNvGrpSpPr>
              <a:grpSpLocks/>
            </p:cNvGrpSpPr>
            <p:nvPr/>
          </p:nvGrpSpPr>
          <p:grpSpPr bwMode="auto">
            <a:xfrm rot="2620895" flipH="1" flipV="1">
              <a:off x="1981200" y="2743200"/>
              <a:ext cx="685800" cy="1981200"/>
              <a:chOff x="4464" y="528"/>
              <a:chExt cx="432" cy="1248"/>
            </a:xfrm>
          </p:grpSpPr>
          <p:sp>
            <p:nvSpPr>
              <p:cNvPr id="103" name="Rectangle 19"/>
              <p:cNvSpPr>
                <a:spLocks noChangeArrowheads="1"/>
              </p:cNvSpPr>
              <p:nvPr/>
            </p:nvSpPr>
            <p:spPr bwMode="auto">
              <a:xfrm>
                <a:off x="4464" y="528"/>
                <a:ext cx="432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104" name="AutoShape 20"/>
              <p:cNvSpPr>
                <a:spLocks noChangeArrowheads="1"/>
              </p:cNvSpPr>
              <p:nvPr/>
            </p:nvSpPr>
            <p:spPr bwMode="auto">
              <a:xfrm flipV="1">
                <a:off x="4464" y="1344"/>
                <a:ext cx="432" cy="43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</p:grpSp>
        <p:sp>
          <p:nvSpPr>
            <p:cNvPr id="83" name="Text Box 22"/>
            <p:cNvSpPr txBox="1">
              <a:spLocks noChangeArrowheads="1"/>
            </p:cNvSpPr>
            <p:nvPr/>
          </p:nvSpPr>
          <p:spPr bwMode="auto">
            <a:xfrm>
              <a:off x="381000" y="4724400"/>
              <a:ext cx="1981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Intracellular micro-electrode</a:t>
              </a:r>
            </a:p>
          </p:txBody>
        </p:sp>
        <p:grpSp>
          <p:nvGrpSpPr>
            <p:cNvPr id="84" name="Group 36"/>
            <p:cNvGrpSpPr>
              <a:grpSpLocks/>
            </p:cNvGrpSpPr>
            <p:nvPr/>
          </p:nvGrpSpPr>
          <p:grpSpPr bwMode="auto">
            <a:xfrm>
              <a:off x="4724400" y="3810020"/>
              <a:ext cx="4191000" cy="2743209"/>
              <a:chOff x="3456" y="2872"/>
              <a:chExt cx="2160" cy="1256"/>
            </a:xfrm>
          </p:grpSpPr>
          <p:sp>
            <p:nvSpPr>
              <p:cNvPr id="97" name="Rectangle 35" descr="20%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2064" cy="48"/>
              </a:xfrm>
              <a:prstGeom prst="rect">
                <a:avLst/>
              </a:prstGeom>
              <a:pattFill prst="pct20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98" name="Line 23"/>
              <p:cNvSpPr>
                <a:spLocks noChangeShapeType="1"/>
              </p:cNvSpPr>
              <p:nvPr/>
            </p:nvSpPr>
            <p:spPr bwMode="auto">
              <a:xfrm>
                <a:off x="3456" y="3072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99" name="Line 24"/>
              <p:cNvSpPr>
                <a:spLocks noChangeShapeType="1"/>
              </p:cNvSpPr>
              <p:nvPr/>
            </p:nvSpPr>
            <p:spPr bwMode="auto">
              <a:xfrm>
                <a:off x="3456" y="4128"/>
                <a:ext cx="2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100" name="Line 25"/>
              <p:cNvSpPr>
                <a:spLocks noChangeShapeType="1"/>
              </p:cNvSpPr>
              <p:nvPr/>
            </p:nvSpPr>
            <p:spPr bwMode="auto">
              <a:xfrm>
                <a:off x="3456" y="393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3744" y="2872"/>
                <a:ext cx="1776" cy="1160"/>
              </a:xfrm>
              <a:custGeom>
                <a:avLst/>
                <a:gdLst/>
                <a:ahLst/>
                <a:cxnLst>
                  <a:cxn ang="0">
                    <a:pos x="0" y="1064"/>
                  </a:cxn>
                  <a:cxn ang="0">
                    <a:pos x="96" y="920"/>
                  </a:cxn>
                  <a:cxn ang="0">
                    <a:pos x="240" y="776"/>
                  </a:cxn>
                  <a:cxn ang="0">
                    <a:pos x="384" y="104"/>
                  </a:cxn>
                  <a:cxn ang="0">
                    <a:pos x="480" y="152"/>
                  </a:cxn>
                  <a:cxn ang="0">
                    <a:pos x="576" y="680"/>
                  </a:cxn>
                  <a:cxn ang="0">
                    <a:pos x="672" y="968"/>
                  </a:cxn>
                  <a:cxn ang="0">
                    <a:pos x="816" y="1112"/>
                  </a:cxn>
                  <a:cxn ang="0">
                    <a:pos x="1008" y="1160"/>
                  </a:cxn>
                  <a:cxn ang="0">
                    <a:pos x="1200" y="1112"/>
                  </a:cxn>
                  <a:cxn ang="0">
                    <a:pos x="1392" y="1064"/>
                  </a:cxn>
                  <a:cxn ang="0">
                    <a:pos x="1776" y="1064"/>
                  </a:cxn>
                </a:cxnLst>
                <a:rect l="0" t="0" r="r" b="b"/>
                <a:pathLst>
                  <a:path w="1776" h="1160">
                    <a:moveTo>
                      <a:pt x="0" y="1064"/>
                    </a:moveTo>
                    <a:cubicBezTo>
                      <a:pt x="28" y="1016"/>
                      <a:pt x="56" y="968"/>
                      <a:pt x="96" y="920"/>
                    </a:cubicBezTo>
                    <a:cubicBezTo>
                      <a:pt x="136" y="872"/>
                      <a:pt x="192" y="912"/>
                      <a:pt x="240" y="776"/>
                    </a:cubicBezTo>
                    <a:cubicBezTo>
                      <a:pt x="288" y="640"/>
                      <a:pt x="344" y="208"/>
                      <a:pt x="384" y="104"/>
                    </a:cubicBezTo>
                    <a:cubicBezTo>
                      <a:pt x="424" y="0"/>
                      <a:pt x="448" y="56"/>
                      <a:pt x="480" y="152"/>
                    </a:cubicBezTo>
                    <a:cubicBezTo>
                      <a:pt x="512" y="248"/>
                      <a:pt x="544" y="544"/>
                      <a:pt x="576" y="680"/>
                    </a:cubicBezTo>
                    <a:cubicBezTo>
                      <a:pt x="608" y="816"/>
                      <a:pt x="632" y="896"/>
                      <a:pt x="672" y="968"/>
                    </a:cubicBezTo>
                    <a:cubicBezTo>
                      <a:pt x="712" y="1040"/>
                      <a:pt x="760" y="1080"/>
                      <a:pt x="816" y="1112"/>
                    </a:cubicBezTo>
                    <a:cubicBezTo>
                      <a:pt x="872" y="1144"/>
                      <a:pt x="944" y="1160"/>
                      <a:pt x="1008" y="1160"/>
                    </a:cubicBezTo>
                    <a:cubicBezTo>
                      <a:pt x="1072" y="1160"/>
                      <a:pt x="1136" y="1128"/>
                      <a:pt x="1200" y="1112"/>
                    </a:cubicBezTo>
                    <a:cubicBezTo>
                      <a:pt x="1264" y="1096"/>
                      <a:pt x="1296" y="1072"/>
                      <a:pt x="1392" y="1064"/>
                    </a:cubicBezTo>
                    <a:cubicBezTo>
                      <a:pt x="1488" y="1056"/>
                      <a:pt x="1712" y="1064"/>
                      <a:pt x="1776" y="1064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102" name="Freeform 33"/>
              <p:cNvSpPr>
                <a:spLocks/>
              </p:cNvSpPr>
              <p:nvPr/>
            </p:nvSpPr>
            <p:spPr bwMode="auto">
              <a:xfrm>
                <a:off x="3744" y="3824"/>
                <a:ext cx="1344" cy="12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96" y="16"/>
                  </a:cxn>
                  <a:cxn ang="0">
                    <a:pos x="192" y="16"/>
                  </a:cxn>
                  <a:cxn ang="0">
                    <a:pos x="336" y="64"/>
                  </a:cxn>
                  <a:cxn ang="0">
                    <a:pos x="528" y="112"/>
                  </a:cxn>
                  <a:cxn ang="0">
                    <a:pos x="720" y="112"/>
                  </a:cxn>
                  <a:cxn ang="0">
                    <a:pos x="816" y="112"/>
                  </a:cxn>
                  <a:cxn ang="0">
                    <a:pos x="1200" y="112"/>
                  </a:cxn>
                  <a:cxn ang="0">
                    <a:pos x="1344" y="112"/>
                  </a:cxn>
                </a:cxnLst>
                <a:rect l="0" t="0" r="r" b="b"/>
                <a:pathLst>
                  <a:path w="1344" h="120">
                    <a:moveTo>
                      <a:pt x="0" y="112"/>
                    </a:moveTo>
                    <a:cubicBezTo>
                      <a:pt x="32" y="72"/>
                      <a:pt x="64" y="32"/>
                      <a:pt x="96" y="16"/>
                    </a:cubicBezTo>
                    <a:cubicBezTo>
                      <a:pt x="128" y="0"/>
                      <a:pt x="152" y="8"/>
                      <a:pt x="192" y="16"/>
                    </a:cubicBezTo>
                    <a:cubicBezTo>
                      <a:pt x="232" y="24"/>
                      <a:pt x="280" y="48"/>
                      <a:pt x="336" y="64"/>
                    </a:cubicBezTo>
                    <a:cubicBezTo>
                      <a:pt x="392" y="80"/>
                      <a:pt x="464" y="104"/>
                      <a:pt x="528" y="112"/>
                    </a:cubicBezTo>
                    <a:cubicBezTo>
                      <a:pt x="592" y="120"/>
                      <a:pt x="672" y="112"/>
                      <a:pt x="720" y="112"/>
                    </a:cubicBezTo>
                    <a:cubicBezTo>
                      <a:pt x="768" y="112"/>
                      <a:pt x="736" y="112"/>
                      <a:pt x="816" y="112"/>
                    </a:cubicBezTo>
                    <a:cubicBezTo>
                      <a:pt x="896" y="112"/>
                      <a:pt x="1112" y="112"/>
                      <a:pt x="1200" y="112"/>
                    </a:cubicBezTo>
                    <a:cubicBezTo>
                      <a:pt x="1288" y="112"/>
                      <a:pt x="1312" y="112"/>
                      <a:pt x="1344" y="112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</p:grp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4114800" y="59436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- 80</a:t>
              </a: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1524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Intracellular AP (mV)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4419600" y="41148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6324600" y="4038600"/>
              <a:ext cx="1981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"/>
                  <a:cs typeface="Arial"/>
                </a:rPr>
                <a:t>Propagating AP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5638800" y="6096000"/>
              <a:ext cx="83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latin typeface="Arial"/>
                  <a:cs typeface="Arial"/>
                </a:rPr>
                <a:t>MEPP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6934200" y="5257800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Arial"/>
                  <a:cs typeface="Arial"/>
                </a:rPr>
                <a:t>Threshold</a:t>
              </a:r>
            </a:p>
          </p:txBody>
        </p:sp>
        <p:sp>
          <p:nvSpPr>
            <p:cNvPr id="91" name="Oval 6" descr="20%"/>
            <p:cNvSpPr>
              <a:spLocks noChangeArrowheads="1"/>
            </p:cNvSpPr>
            <p:nvPr/>
          </p:nvSpPr>
          <p:spPr bwMode="auto">
            <a:xfrm>
              <a:off x="3113088" y="2160588"/>
              <a:ext cx="457200" cy="457200"/>
            </a:xfrm>
            <a:prstGeom prst="ellipse">
              <a:avLst/>
            </a:prstGeom>
            <a:pattFill prst="pct20">
              <a:fgClr>
                <a:srgbClr val="0000CC"/>
              </a:fgClr>
              <a:bgClr>
                <a:srgbClr val="FFFFFF"/>
              </a:bgClr>
            </a:pattFill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92" name="Text Box 44"/>
            <p:cNvSpPr txBox="1">
              <a:spLocks noChangeArrowheads="1"/>
            </p:cNvSpPr>
            <p:nvPr/>
          </p:nvSpPr>
          <p:spPr bwMode="auto">
            <a:xfrm>
              <a:off x="4495800" y="1981200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Synaptic cleft</a:t>
              </a:r>
            </a:p>
          </p:txBody>
        </p:sp>
        <p:sp>
          <p:nvSpPr>
            <p:cNvPr id="93" name="Line 45"/>
            <p:cNvSpPr>
              <a:spLocks noChangeShapeType="1"/>
            </p:cNvSpPr>
            <p:nvPr/>
          </p:nvSpPr>
          <p:spPr bwMode="auto">
            <a:xfrm flipH="1">
              <a:off x="3657600" y="2209800"/>
              <a:ext cx="8382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94" name="Text Box 46"/>
            <p:cNvSpPr txBox="1">
              <a:spLocks noChangeArrowheads="1"/>
            </p:cNvSpPr>
            <p:nvPr/>
          </p:nvSpPr>
          <p:spPr bwMode="auto">
            <a:xfrm>
              <a:off x="3124200" y="22098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latin typeface="Arial"/>
                  <a:cs typeface="Arial"/>
                </a:rPr>
                <a:t>Ach</a:t>
              </a:r>
            </a:p>
          </p:txBody>
        </p:sp>
        <p:sp>
          <p:nvSpPr>
            <p:cNvPr id="95" name="Text Box 47"/>
            <p:cNvSpPr txBox="1">
              <a:spLocks noChangeArrowheads="1"/>
            </p:cNvSpPr>
            <p:nvPr/>
          </p:nvSpPr>
          <p:spPr bwMode="auto">
            <a:xfrm>
              <a:off x="4876800" y="57912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EPP</a:t>
              </a:r>
            </a:p>
          </p:txBody>
        </p:sp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2667000" y="2667000"/>
              <a:ext cx="25315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</a:rPr>
                <a:t>Ach Receptors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6231467"/>
          </a:xfrm>
          <a:prstGeom prst="rect">
            <a:avLst/>
          </a:prstGeom>
          <a:solidFill>
            <a:srgbClr val="E2ED98"/>
          </a:solidFill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grpSp>
        <p:nvGrpSpPr>
          <p:cNvPr id="35" name="Grouper 34"/>
          <p:cNvGrpSpPr/>
          <p:nvPr/>
        </p:nvGrpSpPr>
        <p:grpSpPr>
          <a:xfrm>
            <a:off x="0" y="-25395"/>
            <a:ext cx="9144000" cy="6310313"/>
            <a:chOff x="0" y="228600"/>
            <a:chExt cx="9144000" cy="6310313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533400" y="2362200"/>
              <a:ext cx="80772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2884488" y="2160588"/>
              <a:ext cx="990600" cy="582612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 rot="20060289">
              <a:off x="2743200" y="457200"/>
              <a:ext cx="228600" cy="19050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81000" y="609600"/>
              <a:ext cx="1752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Terminal axon</a:t>
              </a: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1752600" y="18288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Endplate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315200" y="1981200"/>
              <a:ext cx="160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Muscle fiber</a:t>
              </a:r>
            </a:p>
          </p:txBody>
        </p:sp>
        <p:grpSp>
          <p:nvGrpSpPr>
            <p:cNvPr id="42" name="Group 10"/>
            <p:cNvGrpSpPr>
              <a:grpSpLocks/>
            </p:cNvGrpSpPr>
            <p:nvPr/>
          </p:nvGrpSpPr>
          <p:grpSpPr bwMode="auto">
            <a:xfrm rot="2620895">
              <a:off x="6629400" y="228600"/>
              <a:ext cx="685800" cy="1981200"/>
              <a:chOff x="4464" y="528"/>
              <a:chExt cx="432" cy="1248"/>
            </a:xfrm>
          </p:grpSpPr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4464" y="528"/>
                <a:ext cx="432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72" name="AutoShape 12"/>
              <p:cNvSpPr>
                <a:spLocks noChangeArrowheads="1"/>
              </p:cNvSpPr>
              <p:nvPr/>
            </p:nvSpPr>
            <p:spPr bwMode="auto">
              <a:xfrm flipV="1">
                <a:off x="4464" y="1344"/>
                <a:ext cx="432" cy="43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</p:grp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7696200" y="914400"/>
              <a:ext cx="1447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Needle Electrode</a:t>
              </a:r>
            </a:p>
          </p:txBody>
        </p:sp>
        <p:sp>
          <p:nvSpPr>
            <p:cNvPr id="44" name="Oval 27" descr="20%"/>
            <p:cNvSpPr>
              <a:spLocks noChangeArrowheads="1"/>
            </p:cNvSpPr>
            <p:nvPr/>
          </p:nvSpPr>
          <p:spPr bwMode="auto">
            <a:xfrm>
              <a:off x="3113088" y="2160588"/>
              <a:ext cx="457200" cy="457200"/>
            </a:xfrm>
            <a:prstGeom prst="ellipse">
              <a:avLst/>
            </a:prstGeom>
            <a:pattFill prst="pct20">
              <a:fgClr>
                <a:srgbClr val="0000CC"/>
              </a:fgClr>
              <a:bgClr>
                <a:srgbClr val="FFFFFF"/>
              </a:bgClr>
            </a:pattFill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4495800" y="1981200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Synaptic cleft</a:t>
              </a:r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 flipH="1">
              <a:off x="3657600" y="2209800"/>
              <a:ext cx="8382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3124200" y="22098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latin typeface="Arial"/>
                  <a:cs typeface="Arial"/>
                </a:rPr>
                <a:t>Ach</a:t>
              </a:r>
            </a:p>
          </p:txBody>
        </p:sp>
        <p:grpSp>
          <p:nvGrpSpPr>
            <p:cNvPr id="48" name="Group 34"/>
            <p:cNvGrpSpPr>
              <a:grpSpLocks/>
            </p:cNvGrpSpPr>
            <p:nvPr/>
          </p:nvGrpSpPr>
          <p:grpSpPr bwMode="auto">
            <a:xfrm>
              <a:off x="0" y="3654426"/>
              <a:ext cx="4953000" cy="2741613"/>
              <a:chOff x="480" y="2350"/>
              <a:chExt cx="3120" cy="1727"/>
            </a:xfrm>
          </p:grpSpPr>
          <p:grpSp>
            <p:nvGrpSpPr>
              <p:cNvPr id="57" name="Group 14"/>
              <p:cNvGrpSpPr>
                <a:grpSpLocks/>
              </p:cNvGrpSpPr>
              <p:nvPr/>
            </p:nvGrpSpPr>
            <p:grpSpPr bwMode="auto">
              <a:xfrm>
                <a:off x="960" y="2350"/>
                <a:ext cx="2640" cy="1727"/>
                <a:chOff x="3456" y="2872"/>
                <a:chExt cx="2160" cy="1256"/>
              </a:xfrm>
            </p:grpSpPr>
            <p:sp>
              <p:nvSpPr>
                <p:cNvPr id="65" name="Rectangle 15" descr="20%"/>
                <p:cNvSpPr>
                  <a:spLocks noChangeArrowheads="1"/>
                </p:cNvSpPr>
                <p:nvPr/>
              </p:nvSpPr>
              <p:spPr bwMode="auto">
                <a:xfrm>
                  <a:off x="3456" y="3696"/>
                  <a:ext cx="2064" cy="48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3072"/>
                  <a:ext cx="0" cy="105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Line 17"/>
                <p:cNvSpPr>
                  <a:spLocks noChangeShapeType="1"/>
                </p:cNvSpPr>
                <p:nvPr/>
              </p:nvSpPr>
              <p:spPr bwMode="auto">
                <a:xfrm>
                  <a:off x="3456" y="4128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Line 18"/>
                <p:cNvSpPr>
                  <a:spLocks noChangeShapeType="1"/>
                </p:cNvSpPr>
                <p:nvPr/>
              </p:nvSpPr>
              <p:spPr bwMode="auto">
                <a:xfrm>
                  <a:off x="3456" y="393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69" name="Freeform 19"/>
                <p:cNvSpPr>
                  <a:spLocks/>
                </p:cNvSpPr>
                <p:nvPr/>
              </p:nvSpPr>
              <p:spPr bwMode="auto">
                <a:xfrm>
                  <a:off x="3744" y="2872"/>
                  <a:ext cx="1776" cy="1160"/>
                </a:xfrm>
                <a:custGeom>
                  <a:avLst/>
                  <a:gdLst/>
                  <a:ahLst/>
                  <a:cxnLst>
                    <a:cxn ang="0">
                      <a:pos x="0" y="1064"/>
                    </a:cxn>
                    <a:cxn ang="0">
                      <a:pos x="96" y="920"/>
                    </a:cxn>
                    <a:cxn ang="0">
                      <a:pos x="240" y="776"/>
                    </a:cxn>
                    <a:cxn ang="0">
                      <a:pos x="384" y="104"/>
                    </a:cxn>
                    <a:cxn ang="0">
                      <a:pos x="480" y="152"/>
                    </a:cxn>
                    <a:cxn ang="0">
                      <a:pos x="576" y="680"/>
                    </a:cxn>
                    <a:cxn ang="0">
                      <a:pos x="672" y="968"/>
                    </a:cxn>
                    <a:cxn ang="0">
                      <a:pos x="816" y="1112"/>
                    </a:cxn>
                    <a:cxn ang="0">
                      <a:pos x="1008" y="1160"/>
                    </a:cxn>
                    <a:cxn ang="0">
                      <a:pos x="1200" y="1112"/>
                    </a:cxn>
                    <a:cxn ang="0">
                      <a:pos x="1392" y="1064"/>
                    </a:cxn>
                    <a:cxn ang="0">
                      <a:pos x="1776" y="1064"/>
                    </a:cxn>
                  </a:cxnLst>
                  <a:rect l="0" t="0" r="r" b="b"/>
                  <a:pathLst>
                    <a:path w="1776" h="1160">
                      <a:moveTo>
                        <a:pt x="0" y="1064"/>
                      </a:moveTo>
                      <a:cubicBezTo>
                        <a:pt x="28" y="1016"/>
                        <a:pt x="56" y="968"/>
                        <a:pt x="96" y="920"/>
                      </a:cubicBezTo>
                      <a:cubicBezTo>
                        <a:pt x="136" y="872"/>
                        <a:pt x="192" y="912"/>
                        <a:pt x="240" y="776"/>
                      </a:cubicBezTo>
                      <a:cubicBezTo>
                        <a:pt x="288" y="640"/>
                        <a:pt x="344" y="208"/>
                        <a:pt x="384" y="104"/>
                      </a:cubicBezTo>
                      <a:cubicBezTo>
                        <a:pt x="424" y="0"/>
                        <a:pt x="448" y="56"/>
                        <a:pt x="480" y="152"/>
                      </a:cubicBezTo>
                      <a:cubicBezTo>
                        <a:pt x="512" y="248"/>
                        <a:pt x="544" y="544"/>
                        <a:pt x="576" y="680"/>
                      </a:cubicBezTo>
                      <a:cubicBezTo>
                        <a:pt x="608" y="816"/>
                        <a:pt x="632" y="896"/>
                        <a:pt x="672" y="968"/>
                      </a:cubicBezTo>
                      <a:cubicBezTo>
                        <a:pt x="712" y="1040"/>
                        <a:pt x="760" y="1080"/>
                        <a:pt x="816" y="1112"/>
                      </a:cubicBezTo>
                      <a:cubicBezTo>
                        <a:pt x="872" y="1144"/>
                        <a:pt x="944" y="1160"/>
                        <a:pt x="1008" y="1160"/>
                      </a:cubicBezTo>
                      <a:cubicBezTo>
                        <a:pt x="1072" y="1160"/>
                        <a:pt x="1136" y="1128"/>
                        <a:pt x="1200" y="1112"/>
                      </a:cubicBezTo>
                      <a:cubicBezTo>
                        <a:pt x="1264" y="1096"/>
                        <a:pt x="1296" y="1072"/>
                        <a:pt x="1392" y="1064"/>
                      </a:cubicBezTo>
                      <a:cubicBezTo>
                        <a:pt x="1488" y="1056"/>
                        <a:pt x="1712" y="1064"/>
                        <a:pt x="1776" y="10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Freeform 20"/>
                <p:cNvSpPr>
                  <a:spLocks/>
                </p:cNvSpPr>
                <p:nvPr/>
              </p:nvSpPr>
              <p:spPr bwMode="auto">
                <a:xfrm>
                  <a:off x="3744" y="3824"/>
                  <a:ext cx="1344" cy="120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96" y="16"/>
                    </a:cxn>
                    <a:cxn ang="0">
                      <a:pos x="192" y="16"/>
                    </a:cxn>
                    <a:cxn ang="0">
                      <a:pos x="336" y="64"/>
                    </a:cxn>
                    <a:cxn ang="0">
                      <a:pos x="528" y="112"/>
                    </a:cxn>
                    <a:cxn ang="0">
                      <a:pos x="720" y="112"/>
                    </a:cxn>
                    <a:cxn ang="0">
                      <a:pos x="816" y="112"/>
                    </a:cxn>
                    <a:cxn ang="0">
                      <a:pos x="1200" y="112"/>
                    </a:cxn>
                    <a:cxn ang="0">
                      <a:pos x="1344" y="112"/>
                    </a:cxn>
                  </a:cxnLst>
                  <a:rect l="0" t="0" r="r" b="b"/>
                  <a:pathLst>
                    <a:path w="1344" h="120">
                      <a:moveTo>
                        <a:pt x="0" y="112"/>
                      </a:moveTo>
                      <a:cubicBezTo>
                        <a:pt x="32" y="72"/>
                        <a:pt x="64" y="32"/>
                        <a:pt x="96" y="16"/>
                      </a:cubicBezTo>
                      <a:cubicBezTo>
                        <a:pt x="128" y="0"/>
                        <a:pt x="152" y="8"/>
                        <a:pt x="192" y="16"/>
                      </a:cubicBezTo>
                      <a:cubicBezTo>
                        <a:pt x="232" y="24"/>
                        <a:pt x="280" y="48"/>
                        <a:pt x="336" y="64"/>
                      </a:cubicBezTo>
                      <a:cubicBezTo>
                        <a:pt x="392" y="80"/>
                        <a:pt x="464" y="104"/>
                        <a:pt x="528" y="112"/>
                      </a:cubicBezTo>
                      <a:cubicBezTo>
                        <a:pt x="592" y="120"/>
                        <a:pt x="672" y="112"/>
                        <a:pt x="720" y="112"/>
                      </a:cubicBezTo>
                      <a:cubicBezTo>
                        <a:pt x="768" y="112"/>
                        <a:pt x="736" y="112"/>
                        <a:pt x="816" y="112"/>
                      </a:cubicBezTo>
                      <a:cubicBezTo>
                        <a:pt x="896" y="112"/>
                        <a:pt x="1112" y="112"/>
                        <a:pt x="1200" y="112"/>
                      </a:cubicBezTo>
                      <a:cubicBezTo>
                        <a:pt x="1288" y="112"/>
                        <a:pt x="1312" y="112"/>
                        <a:pt x="1344" y="112"/>
                      </a:cubicBezTo>
                    </a:path>
                  </a:pathLst>
                </a:cu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8" name="Text Box 21"/>
              <p:cNvSpPr txBox="1">
                <a:spLocks noChangeArrowheads="1"/>
              </p:cNvSpPr>
              <p:nvPr/>
            </p:nvSpPr>
            <p:spPr bwMode="auto">
              <a:xfrm>
                <a:off x="576" y="3696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- 80</a:t>
                </a:r>
              </a:p>
            </p:txBody>
          </p:sp>
          <p:sp>
            <p:nvSpPr>
              <p:cNvPr id="59" name="Text Box 22"/>
              <p:cNvSpPr txBox="1">
                <a:spLocks noChangeArrowheads="1"/>
              </p:cNvSpPr>
              <p:nvPr/>
            </p:nvSpPr>
            <p:spPr bwMode="auto">
              <a:xfrm>
                <a:off x="480" y="2976"/>
                <a:ext cx="6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IAP (mV)</a:t>
                </a:r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768" y="2544"/>
                <a:ext cx="2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61" name="Text Box 24"/>
              <p:cNvSpPr txBox="1">
                <a:spLocks noChangeArrowheads="1"/>
              </p:cNvSpPr>
              <p:nvPr/>
            </p:nvSpPr>
            <p:spPr bwMode="auto">
              <a:xfrm>
                <a:off x="1968" y="2496"/>
                <a:ext cx="1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0000"/>
                    </a:solidFill>
                    <a:latin typeface="Arial"/>
                    <a:cs typeface="Arial"/>
                  </a:rPr>
                  <a:t>Propagating AP</a:t>
                </a:r>
              </a:p>
            </p:txBody>
          </p:sp>
          <p:sp>
            <p:nvSpPr>
              <p:cNvPr id="62" name="Text Box 25"/>
              <p:cNvSpPr txBox="1">
                <a:spLocks noChangeArrowheads="1"/>
              </p:cNvSpPr>
              <p:nvPr/>
            </p:nvSpPr>
            <p:spPr bwMode="auto">
              <a:xfrm>
                <a:off x="1536" y="3792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00CC"/>
                    </a:solidFill>
                    <a:latin typeface="Arial"/>
                    <a:cs typeface="Arial"/>
                  </a:rPr>
                  <a:t>MEPP</a:t>
                </a:r>
              </a:p>
            </p:txBody>
          </p:sp>
          <p:sp>
            <p:nvSpPr>
              <p:cNvPr id="63" name="Text Box 26"/>
              <p:cNvSpPr txBox="1">
                <a:spLocks noChangeArrowheads="1"/>
              </p:cNvSpPr>
              <p:nvPr/>
            </p:nvSpPr>
            <p:spPr bwMode="auto">
              <a:xfrm>
                <a:off x="2352" y="3264"/>
                <a:ext cx="110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0000"/>
                    </a:solidFill>
                    <a:latin typeface="Arial"/>
                    <a:cs typeface="Arial"/>
                  </a:rPr>
                  <a:t>Threshold</a:t>
                </a:r>
              </a:p>
            </p:txBody>
          </p:sp>
          <p:sp>
            <p:nvSpPr>
              <p:cNvPr id="64" name="Text Box 31"/>
              <p:cNvSpPr txBox="1">
                <a:spLocks noChangeArrowheads="1"/>
              </p:cNvSpPr>
              <p:nvPr/>
            </p:nvSpPr>
            <p:spPr bwMode="auto">
              <a:xfrm>
                <a:off x="1056" y="3600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EPP</a:t>
                </a:r>
              </a:p>
            </p:txBody>
          </p:sp>
        </p:grpSp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2666999" y="2667000"/>
              <a:ext cx="24299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</a:rPr>
                <a:t>Ach Receptors</a:t>
              </a:r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6019800" y="38862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6064250" y="3733800"/>
              <a:ext cx="2684463" cy="2260600"/>
            </a:xfrm>
            <a:custGeom>
              <a:avLst/>
              <a:gdLst/>
              <a:ahLst/>
              <a:cxnLst>
                <a:cxn ang="0">
                  <a:pos x="0" y="877"/>
                </a:cxn>
                <a:cxn ang="0">
                  <a:pos x="76" y="877"/>
                </a:cxn>
                <a:cxn ang="0">
                  <a:pos x="164" y="888"/>
                </a:cxn>
                <a:cxn ang="0">
                  <a:pos x="260" y="936"/>
                </a:cxn>
                <a:cxn ang="0">
                  <a:pos x="356" y="1032"/>
                </a:cxn>
                <a:cxn ang="0">
                  <a:pos x="404" y="1176"/>
                </a:cxn>
                <a:cxn ang="0">
                  <a:pos x="452" y="1368"/>
                </a:cxn>
                <a:cxn ang="0">
                  <a:pos x="500" y="840"/>
                </a:cxn>
                <a:cxn ang="0">
                  <a:pos x="548" y="168"/>
                </a:cxn>
                <a:cxn ang="0">
                  <a:pos x="548" y="72"/>
                </a:cxn>
                <a:cxn ang="0">
                  <a:pos x="596" y="600"/>
                </a:cxn>
                <a:cxn ang="0">
                  <a:pos x="644" y="792"/>
                </a:cxn>
                <a:cxn ang="0">
                  <a:pos x="692" y="936"/>
                </a:cxn>
                <a:cxn ang="0">
                  <a:pos x="788" y="984"/>
                </a:cxn>
                <a:cxn ang="0">
                  <a:pos x="884" y="1032"/>
                </a:cxn>
                <a:cxn ang="0">
                  <a:pos x="980" y="1032"/>
                </a:cxn>
                <a:cxn ang="0">
                  <a:pos x="1076" y="984"/>
                </a:cxn>
                <a:cxn ang="0">
                  <a:pos x="1172" y="936"/>
                </a:cxn>
                <a:cxn ang="0">
                  <a:pos x="1266" y="896"/>
                </a:cxn>
                <a:cxn ang="0">
                  <a:pos x="1417" y="858"/>
                </a:cxn>
                <a:cxn ang="0">
                  <a:pos x="1691" y="868"/>
                </a:cxn>
              </a:cxnLst>
              <a:rect l="0" t="0" r="r" b="b"/>
              <a:pathLst>
                <a:path w="1691" h="1424">
                  <a:moveTo>
                    <a:pt x="0" y="877"/>
                  </a:moveTo>
                  <a:cubicBezTo>
                    <a:pt x="13" y="877"/>
                    <a:pt x="49" y="875"/>
                    <a:pt x="76" y="877"/>
                  </a:cubicBezTo>
                  <a:cubicBezTo>
                    <a:pt x="103" y="879"/>
                    <a:pt x="133" y="878"/>
                    <a:pt x="164" y="888"/>
                  </a:cubicBezTo>
                  <a:cubicBezTo>
                    <a:pt x="195" y="898"/>
                    <a:pt x="228" y="912"/>
                    <a:pt x="260" y="936"/>
                  </a:cubicBezTo>
                  <a:cubicBezTo>
                    <a:pt x="292" y="960"/>
                    <a:pt x="332" y="992"/>
                    <a:pt x="356" y="1032"/>
                  </a:cubicBezTo>
                  <a:cubicBezTo>
                    <a:pt x="380" y="1072"/>
                    <a:pt x="388" y="1120"/>
                    <a:pt x="404" y="1176"/>
                  </a:cubicBezTo>
                  <a:cubicBezTo>
                    <a:pt x="420" y="1232"/>
                    <a:pt x="436" y="1424"/>
                    <a:pt x="452" y="1368"/>
                  </a:cubicBezTo>
                  <a:cubicBezTo>
                    <a:pt x="468" y="1312"/>
                    <a:pt x="484" y="1040"/>
                    <a:pt x="500" y="840"/>
                  </a:cubicBezTo>
                  <a:cubicBezTo>
                    <a:pt x="516" y="640"/>
                    <a:pt x="540" y="296"/>
                    <a:pt x="548" y="168"/>
                  </a:cubicBezTo>
                  <a:cubicBezTo>
                    <a:pt x="556" y="40"/>
                    <a:pt x="540" y="0"/>
                    <a:pt x="548" y="72"/>
                  </a:cubicBezTo>
                  <a:cubicBezTo>
                    <a:pt x="556" y="144"/>
                    <a:pt x="580" y="480"/>
                    <a:pt x="596" y="600"/>
                  </a:cubicBezTo>
                  <a:cubicBezTo>
                    <a:pt x="612" y="720"/>
                    <a:pt x="628" y="736"/>
                    <a:pt x="644" y="792"/>
                  </a:cubicBezTo>
                  <a:cubicBezTo>
                    <a:pt x="660" y="848"/>
                    <a:pt x="668" y="904"/>
                    <a:pt x="692" y="936"/>
                  </a:cubicBezTo>
                  <a:cubicBezTo>
                    <a:pt x="716" y="968"/>
                    <a:pt x="756" y="968"/>
                    <a:pt x="788" y="984"/>
                  </a:cubicBezTo>
                  <a:cubicBezTo>
                    <a:pt x="820" y="1000"/>
                    <a:pt x="852" y="1024"/>
                    <a:pt x="884" y="1032"/>
                  </a:cubicBezTo>
                  <a:cubicBezTo>
                    <a:pt x="916" y="1040"/>
                    <a:pt x="948" y="1040"/>
                    <a:pt x="980" y="1032"/>
                  </a:cubicBezTo>
                  <a:cubicBezTo>
                    <a:pt x="1012" y="1024"/>
                    <a:pt x="1044" y="1000"/>
                    <a:pt x="1076" y="984"/>
                  </a:cubicBezTo>
                  <a:cubicBezTo>
                    <a:pt x="1108" y="968"/>
                    <a:pt x="1140" y="951"/>
                    <a:pt x="1172" y="936"/>
                  </a:cubicBezTo>
                  <a:cubicBezTo>
                    <a:pt x="1204" y="921"/>
                    <a:pt x="1225" y="909"/>
                    <a:pt x="1266" y="896"/>
                  </a:cubicBezTo>
                  <a:cubicBezTo>
                    <a:pt x="1307" y="883"/>
                    <a:pt x="1346" y="863"/>
                    <a:pt x="1417" y="858"/>
                  </a:cubicBezTo>
                  <a:cubicBezTo>
                    <a:pt x="1488" y="853"/>
                    <a:pt x="1634" y="866"/>
                    <a:pt x="1691" y="86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6019800" y="5105400"/>
              <a:ext cx="28194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ECAP(mV)</a:t>
              </a:r>
            </a:p>
          </p:txBody>
        </p:sp>
        <p:sp>
          <p:nvSpPr>
            <p:cNvPr id="54" name="Text Box 40"/>
            <p:cNvSpPr txBox="1">
              <a:spLocks noChangeArrowheads="1"/>
            </p:cNvSpPr>
            <p:nvPr/>
          </p:nvSpPr>
          <p:spPr bwMode="auto">
            <a:xfrm>
              <a:off x="5715000" y="4953000"/>
              <a:ext cx="304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5" name="Text Box 41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- 0.2</a:t>
              </a:r>
            </a:p>
          </p:txBody>
        </p:sp>
        <p:sp>
          <p:nvSpPr>
            <p:cNvPr id="56" name="Text Box 42"/>
            <p:cNvSpPr txBox="1">
              <a:spLocks noChangeArrowheads="1"/>
            </p:cNvSpPr>
            <p:nvPr/>
          </p:nvSpPr>
          <p:spPr bwMode="auto">
            <a:xfrm>
              <a:off x="5410200" y="6172200"/>
              <a:ext cx="762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 0.2</a:t>
              </a:r>
            </a:p>
          </p:txBody>
        </p:sp>
      </p:grpSp>
      <p:sp>
        <p:nvSpPr>
          <p:cNvPr id="73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432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Aiguille dans la zone des plaques motrices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6231467"/>
          </a:xfrm>
          <a:prstGeom prst="rect">
            <a:avLst/>
          </a:prstGeom>
          <a:solidFill>
            <a:srgbClr val="E2ED98"/>
          </a:solidFill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/>
              <a:cs typeface="Arial"/>
            </a:endParaRPr>
          </a:p>
        </p:txBody>
      </p:sp>
      <p:grpSp>
        <p:nvGrpSpPr>
          <p:cNvPr id="48" name="Grouper 47"/>
          <p:cNvGrpSpPr/>
          <p:nvPr/>
        </p:nvGrpSpPr>
        <p:grpSpPr>
          <a:xfrm>
            <a:off x="0" y="-25395"/>
            <a:ext cx="8915400" cy="6310313"/>
            <a:chOff x="0" y="228600"/>
            <a:chExt cx="8915400" cy="6310313"/>
          </a:xfrm>
        </p:grpSpPr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533400" y="2362200"/>
              <a:ext cx="81534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2884488" y="2160588"/>
              <a:ext cx="990600" cy="582612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 rot="20060289">
              <a:off x="2743200" y="457200"/>
              <a:ext cx="228600" cy="19050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381000" y="609600"/>
              <a:ext cx="1752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Terminal axon</a:t>
              </a:r>
            </a:p>
          </p:txBody>
        </p:sp>
        <p:sp>
          <p:nvSpPr>
            <p:cNvPr id="76" name="Text Box 8"/>
            <p:cNvSpPr txBox="1">
              <a:spLocks noChangeArrowheads="1"/>
            </p:cNvSpPr>
            <p:nvPr/>
          </p:nvSpPr>
          <p:spPr bwMode="auto">
            <a:xfrm>
              <a:off x="1752600" y="1828800"/>
              <a:ext cx="1295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Endplate</a:t>
              </a:r>
            </a:p>
          </p:txBody>
        </p:sp>
        <p:sp>
          <p:nvSpPr>
            <p:cNvPr id="77" name="Text Box 9"/>
            <p:cNvSpPr txBox="1">
              <a:spLocks noChangeArrowheads="1"/>
            </p:cNvSpPr>
            <p:nvPr/>
          </p:nvSpPr>
          <p:spPr bwMode="auto">
            <a:xfrm>
              <a:off x="7315200" y="1981200"/>
              <a:ext cx="160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Muscle fiber</a:t>
              </a:r>
            </a:p>
          </p:txBody>
        </p:sp>
        <p:grpSp>
          <p:nvGrpSpPr>
            <p:cNvPr id="78" name="Group 10"/>
            <p:cNvGrpSpPr>
              <a:grpSpLocks/>
            </p:cNvGrpSpPr>
            <p:nvPr/>
          </p:nvGrpSpPr>
          <p:grpSpPr bwMode="auto">
            <a:xfrm rot="2620895">
              <a:off x="3733800" y="228600"/>
              <a:ext cx="685800" cy="1981200"/>
              <a:chOff x="4464" y="528"/>
              <a:chExt cx="432" cy="1248"/>
            </a:xfrm>
          </p:grpSpPr>
          <p:sp>
            <p:nvSpPr>
              <p:cNvPr id="107" name="Rectangle 11"/>
              <p:cNvSpPr>
                <a:spLocks noChangeArrowheads="1"/>
              </p:cNvSpPr>
              <p:nvPr/>
            </p:nvSpPr>
            <p:spPr bwMode="auto">
              <a:xfrm>
                <a:off x="4464" y="528"/>
                <a:ext cx="432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  <p:sp>
            <p:nvSpPr>
              <p:cNvPr id="108" name="AutoShape 12"/>
              <p:cNvSpPr>
                <a:spLocks noChangeArrowheads="1"/>
              </p:cNvSpPr>
              <p:nvPr/>
            </p:nvSpPr>
            <p:spPr bwMode="auto">
              <a:xfrm flipV="1">
                <a:off x="4464" y="1344"/>
                <a:ext cx="432" cy="43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Arial"/>
                  <a:cs typeface="Arial"/>
                </a:endParaRPr>
              </a:p>
            </p:txBody>
          </p:sp>
        </p:grpSp>
        <p:sp>
          <p:nvSpPr>
            <p:cNvPr id="79" name="Text Box 13"/>
            <p:cNvSpPr txBox="1">
              <a:spLocks noChangeArrowheads="1"/>
            </p:cNvSpPr>
            <p:nvPr/>
          </p:nvSpPr>
          <p:spPr bwMode="auto">
            <a:xfrm>
              <a:off x="4876800" y="990600"/>
              <a:ext cx="1447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Needle Electrode</a:t>
              </a:r>
            </a:p>
          </p:txBody>
        </p:sp>
        <p:sp>
          <p:nvSpPr>
            <p:cNvPr id="80" name="Oval 14" descr="20%"/>
            <p:cNvSpPr>
              <a:spLocks noChangeArrowheads="1"/>
            </p:cNvSpPr>
            <p:nvPr/>
          </p:nvSpPr>
          <p:spPr bwMode="auto">
            <a:xfrm>
              <a:off x="3113088" y="2160588"/>
              <a:ext cx="457200" cy="457200"/>
            </a:xfrm>
            <a:prstGeom prst="ellipse">
              <a:avLst/>
            </a:prstGeom>
            <a:pattFill prst="pct20">
              <a:fgClr>
                <a:srgbClr val="0000CC"/>
              </a:fgClr>
              <a:bgClr>
                <a:srgbClr val="FFFFFF"/>
              </a:bgClr>
            </a:pattFill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81" name="Text Box 17"/>
            <p:cNvSpPr txBox="1">
              <a:spLocks noChangeArrowheads="1"/>
            </p:cNvSpPr>
            <p:nvPr/>
          </p:nvSpPr>
          <p:spPr bwMode="auto">
            <a:xfrm>
              <a:off x="3124200" y="22098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latin typeface="Arial"/>
                  <a:cs typeface="Arial"/>
                </a:rPr>
                <a:t>Ach</a:t>
              </a:r>
            </a:p>
          </p:txBody>
        </p:sp>
        <p:grpSp>
          <p:nvGrpSpPr>
            <p:cNvPr id="82" name="Group 18"/>
            <p:cNvGrpSpPr>
              <a:grpSpLocks/>
            </p:cNvGrpSpPr>
            <p:nvPr/>
          </p:nvGrpSpPr>
          <p:grpSpPr bwMode="auto">
            <a:xfrm>
              <a:off x="0" y="3654426"/>
              <a:ext cx="4953000" cy="2741613"/>
              <a:chOff x="480" y="2350"/>
              <a:chExt cx="3120" cy="1727"/>
            </a:xfrm>
          </p:grpSpPr>
          <p:grpSp>
            <p:nvGrpSpPr>
              <p:cNvPr id="93" name="Group 19"/>
              <p:cNvGrpSpPr>
                <a:grpSpLocks/>
              </p:cNvGrpSpPr>
              <p:nvPr/>
            </p:nvGrpSpPr>
            <p:grpSpPr bwMode="auto">
              <a:xfrm>
                <a:off x="960" y="2350"/>
                <a:ext cx="2640" cy="1727"/>
                <a:chOff x="3456" y="2872"/>
                <a:chExt cx="2160" cy="1256"/>
              </a:xfrm>
            </p:grpSpPr>
            <p:sp>
              <p:nvSpPr>
                <p:cNvPr id="101" name="Rectangle 20" descr="20%"/>
                <p:cNvSpPr>
                  <a:spLocks noChangeArrowheads="1"/>
                </p:cNvSpPr>
                <p:nvPr/>
              </p:nvSpPr>
              <p:spPr bwMode="auto">
                <a:xfrm>
                  <a:off x="3456" y="3696"/>
                  <a:ext cx="2064" cy="48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Line 21"/>
                <p:cNvSpPr>
                  <a:spLocks noChangeShapeType="1"/>
                </p:cNvSpPr>
                <p:nvPr/>
              </p:nvSpPr>
              <p:spPr bwMode="auto">
                <a:xfrm>
                  <a:off x="3456" y="3072"/>
                  <a:ext cx="0" cy="105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03" name="Line 22"/>
                <p:cNvSpPr>
                  <a:spLocks noChangeShapeType="1"/>
                </p:cNvSpPr>
                <p:nvPr/>
              </p:nvSpPr>
              <p:spPr bwMode="auto">
                <a:xfrm>
                  <a:off x="3456" y="4128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04" name="Line 23"/>
                <p:cNvSpPr>
                  <a:spLocks noChangeShapeType="1"/>
                </p:cNvSpPr>
                <p:nvPr/>
              </p:nvSpPr>
              <p:spPr bwMode="auto">
                <a:xfrm>
                  <a:off x="3456" y="3936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05" name="Freeform 24"/>
                <p:cNvSpPr>
                  <a:spLocks/>
                </p:cNvSpPr>
                <p:nvPr/>
              </p:nvSpPr>
              <p:spPr bwMode="auto">
                <a:xfrm>
                  <a:off x="3744" y="2872"/>
                  <a:ext cx="1776" cy="1160"/>
                </a:xfrm>
                <a:custGeom>
                  <a:avLst/>
                  <a:gdLst/>
                  <a:ahLst/>
                  <a:cxnLst>
                    <a:cxn ang="0">
                      <a:pos x="0" y="1064"/>
                    </a:cxn>
                    <a:cxn ang="0">
                      <a:pos x="96" y="920"/>
                    </a:cxn>
                    <a:cxn ang="0">
                      <a:pos x="240" y="776"/>
                    </a:cxn>
                    <a:cxn ang="0">
                      <a:pos x="384" y="104"/>
                    </a:cxn>
                    <a:cxn ang="0">
                      <a:pos x="480" y="152"/>
                    </a:cxn>
                    <a:cxn ang="0">
                      <a:pos x="576" y="680"/>
                    </a:cxn>
                    <a:cxn ang="0">
                      <a:pos x="672" y="968"/>
                    </a:cxn>
                    <a:cxn ang="0">
                      <a:pos x="816" y="1112"/>
                    </a:cxn>
                    <a:cxn ang="0">
                      <a:pos x="1008" y="1160"/>
                    </a:cxn>
                    <a:cxn ang="0">
                      <a:pos x="1200" y="1112"/>
                    </a:cxn>
                    <a:cxn ang="0">
                      <a:pos x="1392" y="1064"/>
                    </a:cxn>
                    <a:cxn ang="0">
                      <a:pos x="1776" y="1064"/>
                    </a:cxn>
                  </a:cxnLst>
                  <a:rect l="0" t="0" r="r" b="b"/>
                  <a:pathLst>
                    <a:path w="1776" h="1160">
                      <a:moveTo>
                        <a:pt x="0" y="1064"/>
                      </a:moveTo>
                      <a:cubicBezTo>
                        <a:pt x="28" y="1016"/>
                        <a:pt x="56" y="968"/>
                        <a:pt x="96" y="920"/>
                      </a:cubicBezTo>
                      <a:cubicBezTo>
                        <a:pt x="136" y="872"/>
                        <a:pt x="192" y="912"/>
                        <a:pt x="240" y="776"/>
                      </a:cubicBezTo>
                      <a:cubicBezTo>
                        <a:pt x="288" y="640"/>
                        <a:pt x="344" y="208"/>
                        <a:pt x="384" y="104"/>
                      </a:cubicBezTo>
                      <a:cubicBezTo>
                        <a:pt x="424" y="0"/>
                        <a:pt x="448" y="56"/>
                        <a:pt x="480" y="152"/>
                      </a:cubicBezTo>
                      <a:cubicBezTo>
                        <a:pt x="512" y="248"/>
                        <a:pt x="544" y="544"/>
                        <a:pt x="576" y="680"/>
                      </a:cubicBezTo>
                      <a:cubicBezTo>
                        <a:pt x="608" y="816"/>
                        <a:pt x="632" y="896"/>
                        <a:pt x="672" y="968"/>
                      </a:cubicBezTo>
                      <a:cubicBezTo>
                        <a:pt x="712" y="1040"/>
                        <a:pt x="760" y="1080"/>
                        <a:pt x="816" y="1112"/>
                      </a:cubicBezTo>
                      <a:cubicBezTo>
                        <a:pt x="872" y="1144"/>
                        <a:pt x="944" y="1160"/>
                        <a:pt x="1008" y="1160"/>
                      </a:cubicBezTo>
                      <a:cubicBezTo>
                        <a:pt x="1072" y="1160"/>
                        <a:pt x="1136" y="1128"/>
                        <a:pt x="1200" y="1112"/>
                      </a:cubicBezTo>
                      <a:cubicBezTo>
                        <a:pt x="1264" y="1096"/>
                        <a:pt x="1296" y="1072"/>
                        <a:pt x="1392" y="1064"/>
                      </a:cubicBezTo>
                      <a:cubicBezTo>
                        <a:pt x="1488" y="1056"/>
                        <a:pt x="1712" y="1064"/>
                        <a:pt x="1776" y="10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3744" y="3824"/>
                  <a:ext cx="1344" cy="120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96" y="16"/>
                    </a:cxn>
                    <a:cxn ang="0">
                      <a:pos x="192" y="16"/>
                    </a:cxn>
                    <a:cxn ang="0">
                      <a:pos x="336" y="64"/>
                    </a:cxn>
                    <a:cxn ang="0">
                      <a:pos x="528" y="112"/>
                    </a:cxn>
                    <a:cxn ang="0">
                      <a:pos x="720" y="112"/>
                    </a:cxn>
                    <a:cxn ang="0">
                      <a:pos x="816" y="112"/>
                    </a:cxn>
                    <a:cxn ang="0">
                      <a:pos x="1200" y="112"/>
                    </a:cxn>
                    <a:cxn ang="0">
                      <a:pos x="1344" y="112"/>
                    </a:cxn>
                  </a:cxnLst>
                  <a:rect l="0" t="0" r="r" b="b"/>
                  <a:pathLst>
                    <a:path w="1344" h="120">
                      <a:moveTo>
                        <a:pt x="0" y="112"/>
                      </a:moveTo>
                      <a:cubicBezTo>
                        <a:pt x="32" y="72"/>
                        <a:pt x="64" y="32"/>
                        <a:pt x="96" y="16"/>
                      </a:cubicBezTo>
                      <a:cubicBezTo>
                        <a:pt x="128" y="0"/>
                        <a:pt x="152" y="8"/>
                        <a:pt x="192" y="16"/>
                      </a:cubicBezTo>
                      <a:cubicBezTo>
                        <a:pt x="232" y="24"/>
                        <a:pt x="280" y="48"/>
                        <a:pt x="336" y="64"/>
                      </a:cubicBezTo>
                      <a:cubicBezTo>
                        <a:pt x="392" y="80"/>
                        <a:pt x="464" y="104"/>
                        <a:pt x="528" y="112"/>
                      </a:cubicBezTo>
                      <a:cubicBezTo>
                        <a:pt x="592" y="120"/>
                        <a:pt x="672" y="112"/>
                        <a:pt x="720" y="112"/>
                      </a:cubicBezTo>
                      <a:cubicBezTo>
                        <a:pt x="768" y="112"/>
                        <a:pt x="736" y="112"/>
                        <a:pt x="816" y="112"/>
                      </a:cubicBezTo>
                      <a:cubicBezTo>
                        <a:pt x="896" y="112"/>
                        <a:pt x="1112" y="112"/>
                        <a:pt x="1200" y="112"/>
                      </a:cubicBezTo>
                      <a:cubicBezTo>
                        <a:pt x="1288" y="112"/>
                        <a:pt x="1312" y="112"/>
                        <a:pt x="1344" y="112"/>
                      </a:cubicBezTo>
                    </a:path>
                  </a:pathLst>
                </a:cu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4" name="Text Box 26"/>
              <p:cNvSpPr txBox="1">
                <a:spLocks noChangeArrowheads="1"/>
              </p:cNvSpPr>
              <p:nvPr/>
            </p:nvSpPr>
            <p:spPr bwMode="auto">
              <a:xfrm>
                <a:off x="576" y="3696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- 80</a:t>
                </a:r>
              </a:p>
            </p:txBody>
          </p:sp>
          <p:sp>
            <p:nvSpPr>
              <p:cNvPr id="95" name="Text Box 27"/>
              <p:cNvSpPr txBox="1">
                <a:spLocks noChangeArrowheads="1"/>
              </p:cNvSpPr>
              <p:nvPr/>
            </p:nvSpPr>
            <p:spPr bwMode="auto">
              <a:xfrm>
                <a:off x="480" y="2976"/>
                <a:ext cx="6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IAP (mV)</a:t>
                </a:r>
              </a:p>
            </p:txBody>
          </p:sp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768" y="2544"/>
                <a:ext cx="2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0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1968" y="2496"/>
                <a:ext cx="1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0000"/>
                    </a:solidFill>
                    <a:latin typeface="Arial"/>
                    <a:cs typeface="Arial"/>
                  </a:rPr>
                  <a:t>Propagating AP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1536" y="3792"/>
                <a:ext cx="5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00CC"/>
                    </a:solidFill>
                    <a:latin typeface="Arial"/>
                    <a:cs typeface="Arial"/>
                  </a:rPr>
                  <a:t>MEPP</a:t>
                </a:r>
              </a:p>
            </p:txBody>
          </p:sp>
          <p:sp>
            <p:nvSpPr>
              <p:cNvPr id="99" name="Text Box 31"/>
              <p:cNvSpPr txBox="1">
                <a:spLocks noChangeArrowheads="1"/>
              </p:cNvSpPr>
              <p:nvPr/>
            </p:nvSpPr>
            <p:spPr bwMode="auto">
              <a:xfrm>
                <a:off x="2352" y="3264"/>
                <a:ext cx="110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0000"/>
                    </a:solidFill>
                    <a:latin typeface="Arial"/>
                    <a:cs typeface="Arial"/>
                  </a:rPr>
                  <a:t>Threshold</a:t>
                </a:r>
              </a:p>
            </p:txBody>
          </p:sp>
          <p:sp>
            <p:nvSpPr>
              <p:cNvPr id="100" name="Text Box 32"/>
              <p:cNvSpPr txBox="1">
                <a:spLocks noChangeArrowheads="1"/>
              </p:cNvSpPr>
              <p:nvPr/>
            </p:nvSpPr>
            <p:spPr bwMode="auto">
              <a:xfrm>
                <a:off x="1056" y="3600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latin typeface="Arial"/>
                    <a:cs typeface="Arial"/>
                  </a:rPr>
                  <a:t>EPP</a:t>
                </a:r>
              </a:p>
            </p:txBody>
          </p:sp>
        </p:grpSp>
        <p:sp>
          <p:nvSpPr>
            <p:cNvPr id="83" name="Text Box 33"/>
            <p:cNvSpPr txBox="1">
              <a:spLocks noChangeArrowheads="1"/>
            </p:cNvSpPr>
            <p:nvPr/>
          </p:nvSpPr>
          <p:spPr bwMode="auto">
            <a:xfrm>
              <a:off x="2666999" y="2667000"/>
              <a:ext cx="2091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/>
                </a:rPr>
                <a:t>Ach Receptors</a:t>
              </a:r>
            </a:p>
          </p:txBody>
        </p:sp>
        <p:sp>
          <p:nvSpPr>
            <p:cNvPr id="84" name="Line 35"/>
            <p:cNvSpPr>
              <a:spLocks noChangeShapeType="1"/>
            </p:cNvSpPr>
            <p:nvPr/>
          </p:nvSpPr>
          <p:spPr bwMode="auto">
            <a:xfrm>
              <a:off x="6019800" y="38862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  <a:latin typeface="Arial"/>
                  <a:cs typeface="Arial"/>
                </a:rPr>
                <a:t>ECAP(mV)</a:t>
              </a: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5715000" y="4953000"/>
              <a:ext cx="304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762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-0.2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5410200" y="6172200"/>
              <a:ext cx="762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/>
                  <a:cs typeface="Arial"/>
                </a:rPr>
                <a:t> 0.2</a:t>
              </a:r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6019800" y="3657600"/>
              <a:ext cx="2590800" cy="2425700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240" y="912"/>
                </a:cxn>
                <a:cxn ang="0">
                  <a:pos x="336" y="816"/>
                </a:cxn>
                <a:cxn ang="0">
                  <a:pos x="432" y="240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576" y="672"/>
                </a:cxn>
                <a:cxn ang="0">
                  <a:pos x="672" y="1200"/>
                </a:cxn>
                <a:cxn ang="0">
                  <a:pos x="768" y="1488"/>
                </a:cxn>
                <a:cxn ang="0">
                  <a:pos x="864" y="1440"/>
                </a:cxn>
                <a:cxn ang="0">
                  <a:pos x="960" y="1248"/>
                </a:cxn>
                <a:cxn ang="0">
                  <a:pos x="1056" y="1104"/>
                </a:cxn>
                <a:cxn ang="0">
                  <a:pos x="1152" y="1008"/>
                </a:cxn>
                <a:cxn ang="0">
                  <a:pos x="1248" y="960"/>
                </a:cxn>
                <a:cxn ang="0">
                  <a:pos x="1344" y="912"/>
                </a:cxn>
                <a:cxn ang="0">
                  <a:pos x="1632" y="912"/>
                </a:cxn>
              </a:cxnLst>
              <a:rect l="0" t="0" r="r" b="b"/>
              <a:pathLst>
                <a:path w="1632" h="1528">
                  <a:moveTo>
                    <a:pt x="0" y="912"/>
                  </a:moveTo>
                  <a:cubicBezTo>
                    <a:pt x="92" y="920"/>
                    <a:pt x="184" y="928"/>
                    <a:pt x="240" y="912"/>
                  </a:cubicBezTo>
                  <a:cubicBezTo>
                    <a:pt x="296" y="896"/>
                    <a:pt x="304" y="928"/>
                    <a:pt x="336" y="816"/>
                  </a:cubicBezTo>
                  <a:cubicBezTo>
                    <a:pt x="368" y="704"/>
                    <a:pt x="408" y="376"/>
                    <a:pt x="432" y="240"/>
                  </a:cubicBezTo>
                  <a:cubicBezTo>
                    <a:pt x="456" y="104"/>
                    <a:pt x="464" y="0"/>
                    <a:pt x="480" y="0"/>
                  </a:cubicBezTo>
                  <a:cubicBezTo>
                    <a:pt x="496" y="0"/>
                    <a:pt x="512" y="128"/>
                    <a:pt x="528" y="240"/>
                  </a:cubicBezTo>
                  <a:cubicBezTo>
                    <a:pt x="544" y="352"/>
                    <a:pt x="552" y="512"/>
                    <a:pt x="576" y="672"/>
                  </a:cubicBezTo>
                  <a:cubicBezTo>
                    <a:pt x="600" y="832"/>
                    <a:pt x="640" y="1064"/>
                    <a:pt x="672" y="1200"/>
                  </a:cubicBezTo>
                  <a:cubicBezTo>
                    <a:pt x="704" y="1336"/>
                    <a:pt x="736" y="1448"/>
                    <a:pt x="768" y="1488"/>
                  </a:cubicBezTo>
                  <a:cubicBezTo>
                    <a:pt x="800" y="1528"/>
                    <a:pt x="832" y="1480"/>
                    <a:pt x="864" y="1440"/>
                  </a:cubicBezTo>
                  <a:cubicBezTo>
                    <a:pt x="896" y="1400"/>
                    <a:pt x="928" y="1304"/>
                    <a:pt x="960" y="1248"/>
                  </a:cubicBezTo>
                  <a:cubicBezTo>
                    <a:pt x="992" y="1192"/>
                    <a:pt x="1024" y="1144"/>
                    <a:pt x="1056" y="1104"/>
                  </a:cubicBezTo>
                  <a:cubicBezTo>
                    <a:pt x="1088" y="1064"/>
                    <a:pt x="1120" y="1032"/>
                    <a:pt x="1152" y="1008"/>
                  </a:cubicBezTo>
                  <a:cubicBezTo>
                    <a:pt x="1184" y="984"/>
                    <a:pt x="1216" y="976"/>
                    <a:pt x="1248" y="960"/>
                  </a:cubicBezTo>
                  <a:cubicBezTo>
                    <a:pt x="1280" y="944"/>
                    <a:pt x="1280" y="920"/>
                    <a:pt x="1344" y="912"/>
                  </a:cubicBezTo>
                  <a:cubicBezTo>
                    <a:pt x="1408" y="904"/>
                    <a:pt x="1584" y="912"/>
                    <a:pt x="1632" y="91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6400800" y="5029200"/>
              <a:ext cx="1752600" cy="1524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6" y="48"/>
                </a:cxn>
                <a:cxn ang="0">
                  <a:pos x="192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480" y="48"/>
                </a:cxn>
                <a:cxn ang="0">
                  <a:pos x="576" y="48"/>
                </a:cxn>
                <a:cxn ang="0">
                  <a:pos x="1104" y="48"/>
                </a:cxn>
              </a:cxnLst>
              <a:rect l="0" t="0" r="r" b="b"/>
              <a:pathLst>
                <a:path w="1104" h="96">
                  <a:moveTo>
                    <a:pt x="0" y="48"/>
                  </a:moveTo>
                  <a:cubicBezTo>
                    <a:pt x="32" y="52"/>
                    <a:pt x="64" y="56"/>
                    <a:pt x="96" y="48"/>
                  </a:cubicBezTo>
                  <a:cubicBezTo>
                    <a:pt x="128" y="40"/>
                    <a:pt x="160" y="0"/>
                    <a:pt x="192" y="0"/>
                  </a:cubicBezTo>
                  <a:cubicBezTo>
                    <a:pt x="224" y="0"/>
                    <a:pt x="264" y="32"/>
                    <a:pt x="288" y="48"/>
                  </a:cubicBezTo>
                  <a:cubicBezTo>
                    <a:pt x="312" y="64"/>
                    <a:pt x="304" y="96"/>
                    <a:pt x="336" y="96"/>
                  </a:cubicBezTo>
                  <a:cubicBezTo>
                    <a:pt x="368" y="96"/>
                    <a:pt x="440" y="56"/>
                    <a:pt x="480" y="48"/>
                  </a:cubicBezTo>
                  <a:cubicBezTo>
                    <a:pt x="520" y="40"/>
                    <a:pt x="472" y="48"/>
                    <a:pt x="576" y="48"/>
                  </a:cubicBezTo>
                  <a:cubicBezTo>
                    <a:pt x="680" y="48"/>
                    <a:pt x="892" y="48"/>
                    <a:pt x="1104" y="48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91" name="Text Box 45"/>
            <p:cNvSpPr txBox="1">
              <a:spLocks noChangeArrowheads="1"/>
            </p:cNvSpPr>
            <p:nvPr/>
          </p:nvSpPr>
          <p:spPr bwMode="auto">
            <a:xfrm>
              <a:off x="7086600" y="4800600"/>
              <a:ext cx="83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latin typeface="Arial"/>
                  <a:cs typeface="Arial"/>
                </a:rPr>
                <a:t>MEPP</a:t>
              </a:r>
            </a:p>
          </p:txBody>
        </p:sp>
        <p:sp>
          <p:nvSpPr>
            <p:cNvPr id="92" name="Text Box 46"/>
            <p:cNvSpPr txBox="1">
              <a:spLocks noChangeArrowheads="1"/>
            </p:cNvSpPr>
            <p:nvPr/>
          </p:nvSpPr>
          <p:spPr bwMode="auto">
            <a:xfrm>
              <a:off x="6858000" y="3733800"/>
              <a:ext cx="2057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"/>
                  <a:cs typeface="Arial"/>
                </a:rPr>
                <a:t>Propagating AP</a:t>
              </a:r>
            </a:p>
          </p:txBody>
        </p:sp>
      </p:grpSp>
      <p:sp>
        <p:nvSpPr>
          <p:cNvPr id="10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432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Aiguille dans la zone des plaques motrices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Potentiels d’irritation nerveuse (</a:t>
            </a:r>
            <a:r>
              <a:rPr lang="fr-FR" sz="1800" b="1" i="1" dirty="0" smtClean="0">
                <a:solidFill>
                  <a:schemeClr val="bg1"/>
                </a:solidFill>
                <a:latin typeface="Cambria" pitchFamily="-65" charset="0"/>
              </a:rPr>
              <a:t>End Plate </a:t>
            </a:r>
            <a:r>
              <a:rPr lang="fr-FR" sz="1800" b="1" i="1" dirty="0" err="1" smtClean="0">
                <a:solidFill>
                  <a:schemeClr val="bg1"/>
                </a:solidFill>
                <a:latin typeface="Cambria" pitchFamily="-65" charset="0"/>
              </a:rPr>
              <a:t>Spikes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100033"/>
            <a:ext cx="8945562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irritation des fibres nerveuses dans la région des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plaques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motrices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décharge 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potentels d’action nerveux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200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	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à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500 µV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2-4 ms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 à fréquence élevée (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50-100 Hz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),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biphasique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phase négative initiale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),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sans  rythmicité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fréquemment accompagné d’une douleur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irritation de fibres nociceptives)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bruit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crépitement de graisse dans une friteuse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disparaît lors d’un changement millimétrique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l’aiguille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9263" y="538216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ambria"/>
                <a:cs typeface="Cambria"/>
              </a:rPr>
              <a:t>Aiguille électrode dans la zone des plaques motrices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 de plaque motrice (MEPP)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421760"/>
            <a:ext cx="804862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libération spontanée ou provoquée de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vésicules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d’Ach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potentiels miniatures de plaque motrice post-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synaptiques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potentiels de très faible amplitude (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10 à 50 µV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),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courte durée (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1 à 2 ms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), abondants et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sans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rgbClr val="FFFF00"/>
                </a:solidFill>
                <a:latin typeface="Cambria"/>
                <a:cs typeface="Cambria"/>
              </a:rPr>
              <a:t>rythmicité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onde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monophasique négative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bruit de la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mer dans un coquillage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disparaît lors d’un changement millimétrique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l’aiguille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49263" y="5365235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>
                <a:solidFill>
                  <a:srgbClr val="912587"/>
                </a:solidFill>
                <a:latin typeface="Cambria"/>
                <a:cs typeface="Cambria"/>
              </a:rPr>
              <a:t>Aiguille électrode dans la zone des plaques motrices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49263" y="5314436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Cambria"/>
                <a:cs typeface="Cambria"/>
              </a:rPr>
              <a:t>Aiguille électrode dans la zone des plaques motrices</a:t>
            </a: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Potentiels d’irritation nerveuse et activité de plaque motrice (MEPP)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34" y="651932"/>
            <a:ext cx="5350933" cy="40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247" y="643469"/>
            <a:ext cx="2867151" cy="17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533" y="2489209"/>
            <a:ext cx="2827867" cy="16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909729" y="4215771"/>
            <a:ext cx="323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800" dirty="0" smtClean="0">
                <a:solidFill>
                  <a:schemeClr val="bg1"/>
                </a:solidFill>
                <a:latin typeface="Cambria"/>
                <a:cs typeface="Cambria"/>
              </a:rPr>
              <a:t>Aiguille dans le tissu adipeux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Potentiels d’irritation nerveuse et activité de plaque motrice (MEPP)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84727" y="538216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Cambria"/>
                <a:cs typeface="Cambria"/>
              </a:rPr>
              <a:t>Aiguille électrode dans la zone des plaques motrices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45638" y="1085850"/>
            <a:ext cx="322262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>
                <a:solidFill>
                  <a:srgbClr val="06FAD7"/>
                </a:solidFill>
                <a:latin typeface="Century Gothic" pitchFamily="16" charset="0"/>
              </a:rPr>
              <a:t>Potentiels d’irritation </a:t>
            </a:r>
          </a:p>
          <a:p>
            <a:pPr algn="ctr"/>
            <a:r>
              <a:rPr lang="fr-BE" b="1" dirty="0">
                <a:solidFill>
                  <a:srgbClr val="06FAD7"/>
                </a:solidFill>
                <a:latin typeface="Century Gothic" pitchFamily="16" charset="0"/>
              </a:rPr>
              <a:t>nerveuse</a:t>
            </a:r>
            <a:endParaRPr lang="fr-FR" b="1" dirty="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97601" y="1085850"/>
            <a:ext cx="9604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>
                <a:solidFill>
                  <a:srgbClr val="06FAD7"/>
                </a:solidFill>
                <a:latin typeface="Century Gothic" pitchFamily="16" charset="0"/>
              </a:rPr>
              <a:t>MEPP</a:t>
            </a:r>
            <a:endParaRPr lang="fr-FR" b="1" dirty="0">
              <a:solidFill>
                <a:srgbClr val="06FAD7"/>
              </a:solidFill>
              <a:latin typeface="Century Gothic" pitchFamily="16" charset="0"/>
            </a:endParaRPr>
          </a:p>
        </p:txBody>
      </p:sp>
      <p:pic>
        <p:nvPicPr>
          <p:cNvPr id="12" name="Potentiels d'irritation nerveuse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5873" y="2137834"/>
            <a:ext cx="3708400" cy="2709192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80537" y="2083329"/>
            <a:ext cx="3623734" cy="2776538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File2.mpe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876799" y="2082800"/>
            <a:ext cx="3746501" cy="27686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859870" y="2083329"/>
            <a:ext cx="3708401" cy="2776538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Vidéo 15 ‘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16" name="End Plate Potential Lectur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31" y="99469"/>
            <a:ext cx="8873067" cy="6030399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7063" y="203202"/>
            <a:ext cx="8703736" cy="5875866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anormales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217"/>
            <a:ext cx="9144000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Mécanismes physiopathologiques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partiellement connus</a:t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des mécanismes différents peuvent donner un même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type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d’activité de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repos (neurogène/myogène =&gt; DRS)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dénominateur commun : hyperexcitabilité des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membranes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nerveuses ou musculaires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Spécificité des activités de repos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le plus souvent, ces activités ne sont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pathognomoniques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d’affections neurologiques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particulières (fasciculation, fibrillation, pointe + etc…)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le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contexte clinique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reste très important pour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caractériser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les activités de repos</a:t>
            </a:r>
            <a:endParaRPr lang="fr-FR" b="1" u="sng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anormales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10622"/>
            <a:ext cx="914400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Classification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clinique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indétectable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fibs, pointes positives (PLD), 				fasciculations profondes, DRS et DRC, certaines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myotonies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visible sans déplacement segmentaire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fasciculations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myokymies, neuromyotonies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visible avec déplacement segmentaire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myokymies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petits muscles),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myoclonies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tics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chorée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retard de décontraction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myotonies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neuromyotonies,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post-décharges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contraction prolongée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crampes, contractures,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spasmes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dystonies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oscillation autour d’un point d’équilibre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tremblements</a:t>
            </a:r>
            <a:endParaRPr lang="fr-FR" b="1" u="sng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Potentiel de repos = -70 mV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862013"/>
            <a:ext cx="8896350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Acteurs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canaux ioniques « passifs »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tjs ouverts (g constante)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ions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K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Cl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Na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protéines anioniques A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b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membrane cellulaire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se comportant comme un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circuit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RC en parallèle (R=canaux, C=lipides),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perméable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à K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Cl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Na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(gK &gt;&gt; gNa)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	Gradient électrochimique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rapport concentration intra/extra : 	Na = 1/12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force thermodynamique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	K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= 40/1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potentiel d’équilibre (Nernst) : 	Na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= + 60 mV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force électromotrice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	K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= - 90 mV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anormales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78354"/>
            <a:ext cx="9144000" cy="22828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Classification topographique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focal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segmentaire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lésion tronculaire, radiculaire…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diffus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syndromes myotoniques, SLA, syn d’Isaac ou de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la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personne raide…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origine 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nerveuse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ou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centrale </a:t>
            </a:r>
            <a:endParaRPr lang="fr-FR" b="1" u="sng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  <p:graphicFrame>
        <p:nvGraphicFramePr>
          <p:cNvPr id="9" name="Group 102"/>
          <p:cNvGraphicFramePr>
            <a:graphicFrameLocks noGrp="1"/>
          </p:cNvGraphicFramePr>
          <p:nvPr/>
        </p:nvGraphicFramePr>
        <p:xfrm>
          <a:off x="990600" y="2967579"/>
          <a:ext cx="7397750" cy="2844802"/>
        </p:xfrm>
        <a:graphic>
          <a:graphicData uri="http://schemas.openxmlformats.org/drawingml/2006/table">
            <a:tbl>
              <a:tblPr/>
              <a:tblGrid>
                <a:gridCol w="3489325"/>
                <a:gridCol w="1238250"/>
                <a:gridCol w="787400"/>
                <a:gridCol w="1882775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Muscle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Nerf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Central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Curare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Toxine botulique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AG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Sommeil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Bloc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nerveux proximal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entury Gothic" pitchFamily="-65" charset="0"/>
                          <a:ea typeface="Times New Roman" pitchFamily="-65" charset="0"/>
                          <a:cs typeface="Times New Roman" pitchFamily="-65" charset="0"/>
                        </a:rPr>
                        <a:t>-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Century Gothic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anormales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210622"/>
            <a:ext cx="86661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Classification électrophysiologique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potentiels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indépendants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fibs, PLD, fasciculations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décharges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répétitives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les autres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potentiels 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fibre 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fibs, pointes + (PLD), 			salves myotoniques ou pseudo-myotoniques, DRC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potentiels d’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UM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ou de partie d’UM : les autres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morphologie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(régulière,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croissante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décroissante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 et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fréquence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décharge (régulière,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croissante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décroissante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survenue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aléatoire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ou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rythmée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ou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continue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facteurs favorisants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déclenchants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ou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atténuants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signes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cliniques et électrophysiologiques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associés</a:t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manœuvres 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provocation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anormales </a:t>
            </a:r>
            <a:r>
              <a:rPr lang="fr-FR" sz="1800" b="1" dirty="0" smtClean="0">
                <a:solidFill>
                  <a:srgbClr val="FF0000"/>
                </a:solidFill>
                <a:latin typeface="Cambria" pitchFamily="-65" charset="0"/>
              </a:rPr>
              <a:t>&gt; fibres musculaires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347676"/>
            <a:ext cx="8347075" cy="1260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sz="3200" dirty="0">
                <a:solidFill>
                  <a:schemeClr val="bg1"/>
                </a:solidFill>
                <a:latin typeface="Century Gothic" pitchFamily="16" charset="0"/>
              </a:rPr>
              <a:t>Hyperexcitabilité des fibres musculaires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 dirty="0">
                <a:solidFill>
                  <a:schemeClr val="bg1"/>
                </a:solidFill>
                <a:latin typeface="Century Gothic" pitchFamily="16" charset="0"/>
              </a:rPr>
              <a:t>	Potentiels de fibre musculaire (&lt; 1 mV) </a:t>
            </a:r>
            <a:endParaRPr lang="fr-FR" sz="3200" dirty="0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6993" y="2328880"/>
            <a:ext cx="6622326" cy="3385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Fibrillations et pointes positives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Salves pseudo-myotoniques ou DRS / DRC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Salves </a:t>
            </a:r>
            <a:r>
              <a:rPr lang="fr-BE" b="1" dirty="0" smtClean="0">
                <a:solidFill>
                  <a:srgbClr val="912587"/>
                </a:solidFill>
                <a:latin typeface="Century Gothic" pitchFamily="16" charset="0"/>
              </a:rPr>
              <a:t>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Century Gothic" pitchFamily="16" charset="0"/>
              </a:rPr>
              <a:t>(Ripling : mutations cavéoline-3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Century Gothic" pitchFamily="16" charset="0"/>
              </a:rPr>
              <a:t>Raideur par déficit de relaxation : Brody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Century Gothic" pitchFamily="16" charset="0"/>
              </a:rPr>
              <a:t>Contractures)</a:t>
            </a:r>
            <a:endParaRPr lang="fr-FR" dirty="0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234946" y="265654"/>
            <a:ext cx="9159875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potentiels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indépendants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1 à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 4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durée,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25 à 500 μV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d’amplitude,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le plus souvent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bi-phasique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phase positive initiale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), parfois tri-phasique (post-			potentiel positif terminal),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0,5-20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Hz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fréquence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une seule fibrillation : survenue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u="sng" dirty="0" smtClean="0">
                <a:solidFill>
                  <a:srgbClr val="FFFF00"/>
                </a:solidFill>
                <a:latin typeface="Cambria"/>
                <a:cs typeface="Cambria"/>
              </a:rPr>
              <a:t>très régulière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		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(fréquence basse)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fibrillations provenant de plusieurs fibres musculaires : 			survenue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aléatoire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bruit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friture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feu de paille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pluie sur un toit</a:t>
            </a:r>
            <a:r>
              <a:rPr lang="fr-BE" dirty="0">
                <a:solidFill>
                  <a:srgbClr val="06FAD7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métallique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réduites par l’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hypoxie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et le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froid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295287"/>
            <a:ext cx="8945562" cy="3597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Manœuvres de provocation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déplacement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l’aiguille,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percussion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musculaire au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voisinage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l’aiguille : déformation des membranes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musculaires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=&gt; dépolarisation qui accentue ou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révèle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la fibrillation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application d’un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courant galvanique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(longue durée)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sur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le muscle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2638" y="4267212"/>
            <a:ext cx="7639832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hypersensibilité à l’Ach ?</a:t>
            </a:r>
          </a:p>
          <a:p>
            <a:pPr>
              <a:buFontTx/>
              <a:buChar char="•"/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théorie membranaire impliquant le canal Na</a:t>
            </a:r>
            <a:r>
              <a:rPr lang="fr-BE" b="1" baseline="30000">
                <a:solidFill>
                  <a:srgbClr val="912587"/>
                </a:solidFill>
                <a:latin typeface="Cambria"/>
                <a:cs typeface="Cambria"/>
              </a:rPr>
              <a:t>+</a:t>
            </a: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 ?</a:t>
            </a:r>
          </a:p>
          <a:p>
            <a:pPr>
              <a:buFontTx/>
              <a:buChar char="•"/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potentiel propagé le long d’une fibre musculaire,</a:t>
            </a:r>
            <a:br>
              <a:rPr lang="fr-BE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	s’approchant puis s’éloignant de l’aiguille électrode</a:t>
            </a:r>
            <a:endParaRPr lang="fr-FR" b="1">
              <a:solidFill>
                <a:srgbClr val="912587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/>
          <a:srcRect t="54167" r="67188" b="9375"/>
          <a:stretch>
            <a:fillRect/>
          </a:stretch>
        </p:blipFill>
        <p:spPr bwMode="auto">
          <a:xfrm>
            <a:off x="838200" y="9906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Line 22"/>
          <p:cNvSpPr>
            <a:spLocks noChangeShapeType="1"/>
          </p:cNvSpPr>
          <p:nvPr/>
        </p:nvSpPr>
        <p:spPr bwMode="auto">
          <a:xfrm>
            <a:off x="2669518" y="2810935"/>
            <a:ext cx="0" cy="24913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 flipH="1">
            <a:off x="2381028" y="3060066"/>
            <a:ext cx="28849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2236783" y="3143109"/>
            <a:ext cx="721225" cy="30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3 ms</a:t>
            </a: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2741641" y="2810935"/>
            <a:ext cx="877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100 µV</a:t>
            </a:r>
          </a:p>
        </p:txBody>
      </p:sp>
      <p:grpSp>
        <p:nvGrpSpPr>
          <p:cNvPr id="45" name="Group 37"/>
          <p:cNvGrpSpPr>
            <a:grpSpLocks/>
          </p:cNvGrpSpPr>
          <p:nvPr/>
        </p:nvGrpSpPr>
        <p:grpSpPr bwMode="auto">
          <a:xfrm>
            <a:off x="762000" y="3962400"/>
            <a:ext cx="3733800" cy="762000"/>
            <a:chOff x="480" y="2496"/>
            <a:chExt cx="2352" cy="480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480" y="2832"/>
              <a:ext cx="220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172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1200" y="2976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 flipH="1">
              <a:off x="480" y="2976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104" y="2832"/>
              <a:ext cx="96" cy="4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480" y="2496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Arial"/>
                  <a:cs typeface="Arial"/>
                </a:rPr>
                <a:t>Pacemaker</a:t>
              </a:r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1152" y="2592"/>
              <a:ext cx="0" cy="192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1824" y="2544"/>
              <a:ext cx="10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Arial"/>
                  <a:cs typeface="Arial"/>
                </a:rPr>
                <a:t>EMG electrode</a:t>
              </a:r>
            </a:p>
          </p:txBody>
        </p:sp>
      </p:grpSp>
      <p:pic>
        <p:nvPicPr>
          <p:cNvPr id="58" name="Picture 1037"/>
          <p:cNvPicPr>
            <a:picLocks noChangeAspect="1" noChangeArrowheads="1"/>
          </p:cNvPicPr>
          <p:nvPr/>
        </p:nvPicPr>
        <p:blipFill>
          <a:blip r:embed="rId4"/>
          <a:srcRect t="13501" r="53912" b="10376"/>
          <a:stretch>
            <a:fillRect/>
          </a:stretch>
        </p:blipFill>
        <p:spPr bwMode="auto">
          <a:xfrm>
            <a:off x="5537200" y="999067"/>
            <a:ext cx="2133600" cy="26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8" name="Grouper 67"/>
          <p:cNvGrpSpPr/>
          <p:nvPr/>
        </p:nvGrpSpPr>
        <p:grpSpPr>
          <a:xfrm>
            <a:off x="5181602" y="3970868"/>
            <a:ext cx="3505200" cy="1603177"/>
            <a:chOff x="5300133" y="4021667"/>
            <a:chExt cx="3505200" cy="1603177"/>
          </a:xfrm>
        </p:grpSpPr>
        <p:sp>
          <p:nvSpPr>
            <p:cNvPr id="59" name="Rectangle 1029"/>
            <p:cNvSpPr>
              <a:spLocks noChangeArrowheads="1"/>
            </p:cNvSpPr>
            <p:nvPr/>
          </p:nvSpPr>
          <p:spPr bwMode="auto">
            <a:xfrm>
              <a:off x="5300133" y="4555067"/>
              <a:ext cx="3505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0" name="Oval 1030"/>
            <p:cNvSpPr>
              <a:spLocks noChangeArrowheads="1"/>
            </p:cNvSpPr>
            <p:nvPr/>
          </p:nvSpPr>
          <p:spPr bwMode="auto">
            <a:xfrm>
              <a:off x="6290733" y="493606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" name="Line 1031"/>
            <p:cNvSpPr>
              <a:spLocks noChangeShapeType="1"/>
            </p:cNvSpPr>
            <p:nvPr/>
          </p:nvSpPr>
          <p:spPr bwMode="auto">
            <a:xfrm>
              <a:off x="6443133" y="4783667"/>
              <a:ext cx="2362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2" name="Line 1032"/>
            <p:cNvSpPr>
              <a:spLocks noChangeShapeType="1"/>
            </p:cNvSpPr>
            <p:nvPr/>
          </p:nvSpPr>
          <p:spPr bwMode="auto">
            <a:xfrm flipH="1">
              <a:off x="5300133" y="4783667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1033"/>
            <p:cNvSpPr>
              <a:spLocks noChangeArrowheads="1"/>
            </p:cNvSpPr>
            <p:nvPr/>
          </p:nvSpPr>
          <p:spPr bwMode="auto">
            <a:xfrm>
              <a:off x="6290733" y="4555067"/>
              <a:ext cx="152400" cy="762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4" name="Text Box 1034"/>
            <p:cNvSpPr txBox="1">
              <a:spLocks noChangeArrowheads="1"/>
            </p:cNvSpPr>
            <p:nvPr/>
          </p:nvSpPr>
          <p:spPr bwMode="auto">
            <a:xfrm>
              <a:off x="5300133" y="4021667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/>
                  <a:cs typeface="Arial"/>
                </a:rPr>
                <a:t>Pacemaker</a:t>
              </a:r>
            </a:p>
          </p:txBody>
        </p:sp>
        <p:sp>
          <p:nvSpPr>
            <p:cNvPr id="65" name="Line 1035"/>
            <p:cNvSpPr>
              <a:spLocks noChangeShapeType="1"/>
            </p:cNvSpPr>
            <p:nvPr/>
          </p:nvSpPr>
          <p:spPr bwMode="auto">
            <a:xfrm>
              <a:off x="6366933" y="4174067"/>
              <a:ext cx="0" cy="30480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6" name="Text Box 1036"/>
            <p:cNvSpPr txBox="1">
              <a:spLocks noChangeArrowheads="1"/>
            </p:cNvSpPr>
            <p:nvPr/>
          </p:nvSpPr>
          <p:spPr bwMode="auto">
            <a:xfrm>
              <a:off x="5757333" y="5317067"/>
              <a:ext cx="1600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latin typeface="Arial"/>
                  <a:cs typeface="Arial"/>
                </a:rPr>
                <a:t>EMG electrode</a:t>
              </a:r>
            </a:p>
          </p:txBody>
        </p:sp>
      </p:grpSp>
      <p:sp>
        <p:nvSpPr>
          <p:cNvPr id="67" name="Line 1039"/>
          <p:cNvSpPr>
            <a:spLocks noChangeShapeType="1"/>
          </p:cNvSpPr>
          <p:nvPr/>
        </p:nvSpPr>
        <p:spPr bwMode="auto">
          <a:xfrm flipH="1">
            <a:off x="6874934" y="787400"/>
            <a:ext cx="762000" cy="762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233899"/>
            <a:ext cx="8945562" cy="584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activité autonome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(sans activation nerveuse préalable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de 	certaines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fibres musculaires résultant d’une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hyperexcitabilité 	membranaire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induite par :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dégénérescence axonale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potentiel de repos faible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et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instable des fibres musculaires dénervées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nécrose musculaire segmentaire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segment de fibre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coupé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la région des plaques motrices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dénervation fonctionnelle)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régénération 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fibres néoformées &gt; de 			cellules satellites non encore innervées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altération des propriétés membranaires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				dysfonction du canal Na</a:t>
            </a: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musculaire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1038225"/>
            <a:ext cx="8945562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activité autonome (sans activation nerveuse préalable)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de   	certaines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fibres musculaires résultant d’une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hyperexcitabilité 	membranaire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induite par :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médiateurs de l’inflammation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facteurs métaboliques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: activation directe des fibres musculaires ou des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terminaisons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nerveuses (myosite, myopathie des soins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intensifs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bloc de conduction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trouble de la transmission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neuromusculaire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atteinte motrice centrale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dénervation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fonctionnelle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1525063"/>
            <a:ext cx="8945562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 distinguer de :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potentiel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biphasique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pulsant régulièrement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parasites électrostatiques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pointes de potentiel 			monophasique (positive ou négative) apparaissant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souvent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lors du contact entre l’examinateur et le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patient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potentiels d’irritation nerveuse</a:t>
            </a:r>
            <a:endParaRPr lang="fr-FR" b="1" u="sng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3" name="Picture 4" descr="/Users/francoiswang/Documents/Diaporamas/ACTIVITE EMG DE REPOS/Fibrillations et pointes positives 2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65738" y="254000"/>
            <a:ext cx="365283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00133" y="288396"/>
            <a:ext cx="3539063" cy="26918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 l="50819" t="13501" r="2344" b="10376"/>
          <a:stretch>
            <a:fillRect/>
          </a:stretch>
        </p:blipFill>
        <p:spPr bwMode="auto">
          <a:xfrm>
            <a:off x="3369733" y="803900"/>
            <a:ext cx="1371599" cy="16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43000" y="5706544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Endplate spike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638800" y="5706544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Fibrillation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4400" y="220144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High Rate, Irregular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715000" y="220144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Low rate, Regular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/>
          <a:srcRect l="50845" t="13501" r="2344" b="10376"/>
          <a:stretch>
            <a:fillRect/>
          </a:stretch>
        </p:blipFill>
        <p:spPr bwMode="auto">
          <a:xfrm>
            <a:off x="381000" y="677344"/>
            <a:ext cx="41005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/>
          <a:srcRect l="50845" t="13501" r="2344" b="10376"/>
          <a:stretch>
            <a:fillRect/>
          </a:stretch>
        </p:blipFill>
        <p:spPr bwMode="auto">
          <a:xfrm>
            <a:off x="4876800" y="677344"/>
            <a:ext cx="41005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5181600" y="1058344"/>
            <a:ext cx="1752600" cy="3657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Potentiel d’action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Au repos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&gt;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hyperexcitabilité des membranes nerveuses ou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musculaires :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atteintes, acquises ou non,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des protéines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		membranaires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ou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des canaux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ioniques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&gt;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instabilité du potentiel de repos,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dépolarisation répétitive, 		retard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repolarisation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9" name="Picture 1028" descr="C:\Users\François\Pictures\Présentation1\_S_10_Analyse_du_Potentiel_d_ac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966218"/>
            <a:ext cx="5147726" cy="312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75" y="148182"/>
            <a:ext cx="9090025" cy="584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36195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Dégénérescence axonale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délai d’apparition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: lorsque l’axone a complètement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dégénéré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d’autant plus long que la lésion nerveuse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est distante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du muscle (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qq J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pour la musculature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paravertébrale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/radiculopathie,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7-10 J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pour la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musculature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faciale/PF,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3-4 sem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pour un muscle très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distal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/lésion proximale)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quantification 1°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0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pas de fib.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1+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fib. minime, 2 plages, &gt; 1’’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2+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fib. modérée, au - 3 plages, &gt; 1’’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3+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fib. spontanée abondante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4+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fib. continue/toutes les plages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quantification 2°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nombre de plages avec fib./10</a:t>
            </a:r>
            <a:endParaRPr lang="fr-FR" b="1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8" y="1038225"/>
            <a:ext cx="8945562" cy="27209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Dégénérescence axonale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valeur pronostique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: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mauvais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si lésion récente (perte axonale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aigüe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/subaigüe)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bon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si lésion ancienne (persistance de fibres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musculaires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vivantes – réinnervation possible)</a:t>
            </a:r>
            <a:endParaRPr lang="fr-FR" b="1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3213" y="4481513"/>
            <a:ext cx="8015287" cy="144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  <a:t>- 	les f.m. dénervées et inactives involuent en tissu </a:t>
            </a:r>
            <a:b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  <a:t>	graisseux et conjonctif au bout d’un à deux ans</a:t>
            </a:r>
            <a:b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  <a:t>- 	en l’absence de réinnervation, la disparition de </a:t>
            </a:r>
            <a:b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  <a:t>	l’activité de fib. fait craindre une dégénérescence des f.m.</a:t>
            </a:r>
            <a:endParaRPr lang="fr-FR" sz="2200" b="1">
              <a:solidFill>
                <a:srgbClr val="912587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1038225"/>
            <a:ext cx="8945562" cy="3597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Fibrillations d’origine myogène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myopathies inflammatoires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polymyosites, 				dermatomyosites, myosites à inclusions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après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myolyse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certaines myopathies métaboliques : déficit en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maltase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acide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dystrophinopathies évolutives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dysfonctions du canal Na+ : paramyotonies	</a:t>
            </a:r>
            <a:endParaRPr lang="fr-FR" b="1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350" y="5281613"/>
            <a:ext cx="7986713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81000" algn="l"/>
              </a:tabLst>
            </a:pPr>
            <a:r>
              <a:rPr lang="fr-BE" sz="2200" b="1">
                <a:solidFill>
                  <a:srgbClr val="912587"/>
                </a:solidFill>
                <a:latin typeface="Cambria"/>
                <a:cs typeface="Cambria"/>
              </a:rPr>
              <a:t>La myopathie cortisonique ne s’accompagne pas de fib.</a:t>
            </a:r>
            <a:endParaRPr lang="fr-FR" sz="2200" b="1">
              <a:solidFill>
                <a:srgbClr val="912587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-37564"/>
            <a:ext cx="8945562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	potentiels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indépendants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déflexion positive à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front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raide suivie d’une déflexion négative plus lente,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10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à 50 ms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durée,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50 à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 500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µV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d’amplitude 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une seule pointe positive : survenue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régulière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fréquence basse),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bruit mat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pointes positives provenant de plusieurs fibres :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survenue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aléatoire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>
              <a:solidFill>
                <a:srgbClr val="FF9900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identique à la fibrillation 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ou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stade différent 				d’altération des propriétés membranaires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55650" y="5311257"/>
            <a:ext cx="76226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 dirty="0">
                <a:solidFill>
                  <a:srgbClr val="912587"/>
                </a:solidFill>
                <a:latin typeface="Cambria"/>
                <a:cs typeface="Cambria"/>
              </a:rPr>
              <a:t>potentiel de fibre musculaire qui serait bloqué avant</a:t>
            </a:r>
          </a:p>
          <a:p>
            <a:r>
              <a:rPr lang="fr-BE" b="1" dirty="0">
                <a:solidFill>
                  <a:srgbClr val="912587"/>
                </a:solidFill>
                <a:latin typeface="Cambria"/>
                <a:cs typeface="Cambria"/>
              </a:rPr>
              <a:t> 		d’arriver sous l’aiguille électrode</a:t>
            </a:r>
            <a:endParaRPr lang="fr-FR" b="1" dirty="0">
              <a:solidFill>
                <a:srgbClr val="912587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Pointes positives (PSW)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9731" y="5290091"/>
            <a:ext cx="76226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 dirty="0">
                <a:solidFill>
                  <a:srgbClr val="912587"/>
                </a:solidFill>
                <a:latin typeface="Cambria"/>
                <a:cs typeface="Cambria"/>
              </a:rPr>
              <a:t>potentiel de fibre musculaire qui serait bloqué avant</a:t>
            </a:r>
          </a:p>
          <a:p>
            <a:r>
              <a:rPr lang="fr-BE" b="1" dirty="0">
                <a:solidFill>
                  <a:srgbClr val="912587"/>
                </a:solidFill>
                <a:latin typeface="Cambria"/>
                <a:cs typeface="Cambria"/>
              </a:rPr>
              <a:t> 		d’arriver sous l’aiguille électrode</a:t>
            </a:r>
            <a:endParaRPr lang="fr-FR" b="1" dirty="0">
              <a:solidFill>
                <a:srgbClr val="912587"/>
              </a:solidFill>
              <a:latin typeface="Cambria"/>
              <a:cs typeface="Cambria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/>
          <a:srcRect t="54167" r="67188" b="9375"/>
          <a:stretch>
            <a:fillRect/>
          </a:stretch>
        </p:blipFill>
        <p:spPr bwMode="auto">
          <a:xfrm>
            <a:off x="753534" y="1261534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3534" y="4766734"/>
            <a:ext cx="3505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10934" y="461433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896534" y="4995334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53534" y="4995334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15" name="Rectangle 13" descr="10%"/>
          <p:cNvSpPr>
            <a:spLocks noChangeArrowheads="1"/>
          </p:cNvSpPr>
          <p:nvPr/>
        </p:nvSpPr>
        <p:spPr bwMode="auto">
          <a:xfrm>
            <a:off x="2734734" y="4766734"/>
            <a:ext cx="304800" cy="76200"/>
          </a:xfrm>
          <a:prstGeom prst="rect">
            <a:avLst/>
          </a:prstGeom>
          <a:pattFill prst="pct1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429934" y="3090335"/>
            <a:ext cx="1295400" cy="612775"/>
            <a:chOff x="1584" y="2448"/>
            <a:chExt cx="816" cy="386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872" y="2448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1680" y="2592"/>
              <a:ext cx="19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584" y="2640"/>
              <a:ext cx="4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Arial"/>
                  <a:cs typeface="Arial"/>
                </a:rPr>
                <a:t>3 ms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920" y="2448"/>
              <a:ext cx="4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Arial"/>
                  <a:cs typeface="Arial"/>
                </a:rPr>
                <a:t>100 µV</a:t>
              </a:r>
            </a:p>
          </p:txBody>
        </p:sp>
      </p:grp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1744134" y="4766734"/>
            <a:ext cx="152400" cy="76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Arial"/>
              <a:cs typeface="Arial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1032933" y="4301067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Pacemaker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2641600" y="4123266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EMG electrode</a:t>
            </a:r>
          </a:p>
        </p:txBody>
      </p:sp>
      <p:pic>
        <p:nvPicPr>
          <p:cNvPr id="25" name="Picture 1029"/>
          <p:cNvPicPr>
            <a:picLocks noChangeAspect="1" noChangeArrowheads="1"/>
          </p:cNvPicPr>
          <p:nvPr/>
        </p:nvPicPr>
        <p:blipFill>
          <a:blip r:embed="rId4"/>
          <a:srcRect l="50819" t="13501" r="2344" b="10376"/>
          <a:stretch>
            <a:fillRect/>
          </a:stretch>
        </p:blipFill>
        <p:spPr bwMode="auto">
          <a:xfrm>
            <a:off x="4724399" y="423333"/>
            <a:ext cx="3861047" cy="470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174" y="907002"/>
            <a:ext cx="9131825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 distinguer de :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parasites électrostatiques</a:t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artefact de cable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défaut du blindage du câble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reliant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l’aiguille électrode à l’amplificateur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potentiels positifs des gros muscles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(ex. quadriceps) :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grands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potentiels positifs (pfs &gt; 10 mV) pouvant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survenir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au repos, disparaissant aux changements fins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l’aiguille, sans signification pathologique (activité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irritative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provenant de fibres musculaires liées par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éphapse 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?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0" name="Picture 4" descr="/Users/francoiswang/Documents/Diaporamas/ACTIVITE EMG DE REPOS/Fibrillations et pointes positives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2788" y="179388"/>
            <a:ext cx="3181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791199" y="254530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Doubles fibrillations/doubles pointes positives (PSW)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11" name="27 CDx PSW Sick Double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2000" y="313272"/>
            <a:ext cx="5080000" cy="5689600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048932" y="338666"/>
            <a:ext cx="4961467" cy="574040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Vidéo 15 ‘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 smtClean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6" name="Fib and PSW Waveform Recognition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0932" y="203200"/>
            <a:ext cx="8652935" cy="5816600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7063" y="203202"/>
            <a:ext cx="8703736" cy="5875866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répétitives simples ou 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pseudo-myotoniques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8438" y="756192"/>
            <a:ext cx="9159875" cy="49545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décharge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répétitive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d’un même potentiel de 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fibre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rgbClr val="FF9900"/>
                </a:solidFill>
                <a:latin typeface="Cambria"/>
                <a:cs typeface="Cambria"/>
              </a:rPr>
              <a:t>musculaire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à fréquence basse (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entre 10 et 50 Hz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le potentiel élémentaire est soit une fibrillation ou une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positive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début et fin brusques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durée longue, pfs plusieurs minutes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amplitude et fréquence constante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pas de traduction clinique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bruit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marteau piqueur</a:t>
            </a:r>
            <a:r>
              <a:rPr lang="fr-BE" dirty="0">
                <a:solidFill>
                  <a:srgbClr val="06FAD7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ou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bateau à moteur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déclenchées par le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déplacement de l’aiguille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72275" y="3513679"/>
            <a:ext cx="203778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912587"/>
                </a:solidFill>
                <a:latin typeface="Cambria"/>
                <a:cs typeface="Cambria"/>
              </a:rPr>
              <a:t>&gt;&lt; salves</a:t>
            </a:r>
          </a:p>
          <a:p>
            <a:r>
              <a:rPr lang="fr-FR" b="1">
                <a:solidFill>
                  <a:srgbClr val="912587"/>
                </a:solidFill>
                <a:latin typeface="Cambria"/>
                <a:cs typeface="Cambria"/>
              </a:rPr>
              <a:t>myotoniques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6365875" y="3159667"/>
            <a:ext cx="188913" cy="1544637"/>
          </a:xfrm>
          <a:prstGeom prst="rightBrace">
            <a:avLst>
              <a:gd name="adj1" fmla="val 6813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répétitives simples ou 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pseudo-myotoniques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31269"/>
            <a:ext cx="8707437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hyperexcitabilité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des fibres musculaires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acquisition d’une capacité 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décharge rythmique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auto-entretenue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(comme fibre musculaire lisse ou 		fibre myocardique)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signe non spécifique d’affection neuromusculaire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neurogène chronique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ou myogène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récent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/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chronique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Schwartz-Jampel) 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1" name="File7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24501" y="3623733"/>
            <a:ext cx="3111500" cy="2195808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20265" y="3522663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normales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1649413"/>
            <a:ext cx="804862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Activité d’insertion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potentiels de</a:t>
            </a:r>
            <a:r>
              <a:rPr lang="fr-BE" u="sng" dirty="0">
                <a:solidFill>
                  <a:schemeClr val="bg1"/>
                </a:solidFill>
                <a:latin typeface="Century Gothic" pitchFamily="16" charset="0"/>
              </a:rPr>
              <a:t>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fibre musculaire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potentiels d’unité motrice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Potentiels d’irritation nerveuse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-	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potentels d’action nerveux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Activité de plaque motrice</a:t>
            </a:r>
            <a:br>
              <a:rPr lang="fr-BE" b="1" dirty="0">
                <a:solidFill>
                  <a:srgbClr val="FF9900"/>
                </a:solidFill>
                <a:latin typeface="Century Gothic" pitchFamily="16" charset="0"/>
              </a:rPr>
            </a:br>
            <a:r>
              <a:rPr lang="fr-BE" b="1" dirty="0">
                <a:solidFill>
                  <a:srgbClr val="FF9900"/>
                </a:solidFill>
                <a:latin typeface="Century Gothic" pitchFamily="16" charset="0"/>
              </a:rPr>
              <a:t>	</a:t>
            </a:r>
            <a:r>
              <a:rPr lang="fr-BE" dirty="0">
                <a:solidFill>
                  <a:schemeClr val="bg1"/>
                </a:solidFill>
                <a:latin typeface="Century Gothic" pitchFamily="16" charset="0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Century Gothic" pitchFamily="16" charset="0"/>
              </a:rPr>
              <a:t>potentiels de plaque motrice</a:t>
            </a: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dirty="0" smtClean="0">
                <a:solidFill>
                  <a:schemeClr val="bg1"/>
                </a:solidFill>
                <a:latin typeface="Century Gothic" pitchFamily="16" charset="0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Century Gothic" pitchFamily="16" charset="0"/>
              </a:rPr>
              <a:t>potentiels 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miniatures de plaque motrice post-</a:t>
            </a:r>
            <a:r>
              <a:rPr lang="fr-BE" b="1" dirty="0">
                <a:solidFill>
                  <a:schemeClr val="bg1"/>
                </a:solidFill>
                <a:latin typeface="Century Gothic" pitchFamily="16" charset="0"/>
              </a:rPr>
              <a:t>		</a:t>
            </a:r>
            <a:r>
              <a:rPr lang="fr-BE" b="1" u="sng" dirty="0">
                <a:solidFill>
                  <a:schemeClr val="bg1"/>
                </a:solidFill>
                <a:latin typeface="Century Gothic" pitchFamily="16" charset="0"/>
              </a:rPr>
              <a:t>synaptiques</a:t>
            </a:r>
            <a:endParaRPr lang="fr-FR" b="1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8973" y="596912"/>
            <a:ext cx="2520243" cy="18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3D0D47">
                <a:alpha val="99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3668" y="2734874"/>
            <a:ext cx="2497666" cy="18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290029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répétitives complexes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8438" y="1382713"/>
            <a:ext cx="8707437" cy="4473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décharge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répétitive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plusieurs 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potentiels de fibre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rgbClr val="FF9900"/>
                </a:solidFill>
                <a:latin typeface="Cambria"/>
                <a:cs typeface="Cambria"/>
              </a:rPr>
              <a:t>musculaire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groupés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début et fin brusques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durée longue, pfs plusieurs minutes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amplitude et fréquence constante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pas de traduction clinique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bruit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marteau piqueur</a:t>
            </a:r>
            <a:r>
              <a:rPr lang="fr-BE" b="1" dirty="0">
                <a:solidFill>
                  <a:srgbClr val="06FAD7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ou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bateau à moteur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déclenchées par le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déplacement de l’aiguille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72275" y="3670300"/>
            <a:ext cx="203778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912587"/>
                </a:solidFill>
                <a:latin typeface="Cambria"/>
                <a:cs typeface="Cambria"/>
              </a:rPr>
              <a:t>&gt;&lt; salves</a:t>
            </a:r>
          </a:p>
          <a:p>
            <a:r>
              <a:rPr lang="fr-FR" b="1">
                <a:solidFill>
                  <a:srgbClr val="912587"/>
                </a:solidFill>
                <a:latin typeface="Cambria"/>
                <a:cs typeface="Cambria"/>
              </a:rPr>
              <a:t>myotoniques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6365875" y="3316288"/>
            <a:ext cx="188913" cy="1544637"/>
          </a:xfrm>
          <a:prstGeom prst="rightBrace">
            <a:avLst>
              <a:gd name="adj1" fmla="val 6813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Cambria"/>
              <a:cs typeface="Cambria"/>
            </a:endParaRPr>
          </a:p>
        </p:txBody>
      </p:sp>
      <p:pic>
        <p:nvPicPr>
          <p:cNvPr id="9" name="Picture 46"/>
          <p:cNvPicPr>
            <a:picLocks noChangeAspect="1" noChangeArrowheads="1"/>
          </p:cNvPicPr>
          <p:nvPr/>
        </p:nvPicPr>
        <p:blipFill>
          <a:blip r:embed="rId4"/>
          <a:srcRect t="16667" r="3000" b="52667"/>
          <a:stretch>
            <a:fillRect/>
          </a:stretch>
        </p:blipFill>
        <p:spPr bwMode="auto">
          <a:xfrm>
            <a:off x="3661002" y="717549"/>
            <a:ext cx="5231113" cy="124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répétitives complexes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73688" y="481330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solidFill>
                  <a:schemeClr val="bg1"/>
                </a:solidFill>
                <a:latin typeface="Century Gothic" pitchFamily="16" charset="0"/>
              </a:rPr>
              <a:t>Muscle vocal</a:t>
            </a:r>
            <a:endParaRPr lang="fr-FR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pic>
        <p:nvPicPr>
          <p:cNvPr id="11" name="File6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3338" y="1714500"/>
            <a:ext cx="3528958" cy="25781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5732" y="1710796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File5.mpe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14886" y="1739900"/>
            <a:ext cx="3494190" cy="255270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741332" y="1727729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répétitives complexes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96000" y="186275"/>
            <a:ext cx="762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00200" y="2319875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00200" y="1862675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0600" y="21674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5334000" y="2396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600200" y="1405475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600200" y="2777075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600200" y="3234275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600200" y="948275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276600" y="26246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819400" y="30818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257800" y="17102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953000" y="12530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5638800" y="247227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4876800" y="20150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1752600" y="2015075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5334000" y="15578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752600" y="1557875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1752600" y="1100675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1752600" y="2929475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1752600" y="3386675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V="1">
            <a:off x="5029200" y="11006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V="1">
            <a:off x="3352800" y="24722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V="1">
            <a:off x="2895600" y="29294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 flipH="1">
            <a:off x="1752600" y="2472275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143000" y="224367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1143000" y="87207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143000" y="132927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1143000" y="178647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1143000" y="270087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143000" y="315807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1600200" y="491075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5334000" y="7958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1752600" y="643475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1143000" y="414875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 flipV="1">
            <a:off x="5410200" y="6434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0" name="Picture 40"/>
          <p:cNvPicPr>
            <a:picLocks noChangeAspect="1" noChangeArrowheads="1"/>
          </p:cNvPicPr>
          <p:nvPr/>
        </p:nvPicPr>
        <p:blipFill>
          <a:blip r:embed="rId3"/>
          <a:srcRect t="13501" r="2344" b="56258"/>
          <a:stretch>
            <a:fillRect/>
          </a:stretch>
        </p:blipFill>
        <p:spPr bwMode="auto">
          <a:xfrm>
            <a:off x="304800" y="4072475"/>
            <a:ext cx="85836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381000" y="5748875"/>
            <a:ext cx="853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1    2/3/4/5          6/7                         1    2/3/4/5         6/7                          1     2/3/4/5        6/7</a:t>
            </a: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7086600" y="20150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7010400" y="21674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" name="AutoShape 48"/>
          <p:cNvSpPr>
            <a:spLocks noChangeArrowheads="1"/>
          </p:cNvSpPr>
          <p:nvPr/>
        </p:nvSpPr>
        <p:spPr bwMode="auto">
          <a:xfrm>
            <a:off x="4876800" y="2015075"/>
            <a:ext cx="2209800" cy="4572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7620000" y="1786475"/>
            <a:ext cx="15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CRD Pacemaker Loop</a:t>
            </a: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533400" y="4224875"/>
            <a:ext cx="2819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1524000" y="4224875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60 msec</a:t>
            </a:r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533400" y="3767675"/>
            <a:ext cx="434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Frequency = 1000 / 60 = 16.7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répétitives complexes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6096000" y="254007"/>
            <a:ext cx="762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1600200" y="2387607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600200" y="1930407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4800600" y="2235207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5334000" y="246380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1600200" y="1473207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1600200" y="2844807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1600200" y="3302007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1600200" y="1016007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3276600" y="269240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2819400" y="314960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5257800" y="177800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" name="Rectangle 16"/>
          <p:cNvSpPr>
            <a:spLocks noChangeArrowheads="1"/>
          </p:cNvSpPr>
          <p:nvPr/>
        </p:nvSpPr>
        <p:spPr bwMode="auto">
          <a:xfrm>
            <a:off x="4953000" y="1320807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>
            <a:off x="5638800" y="2540007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1752600" y="2082807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 flipV="1">
            <a:off x="5334000" y="162560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>
            <a:off x="1752600" y="1625607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6" name="Line 23"/>
          <p:cNvSpPr>
            <a:spLocks noChangeShapeType="1"/>
          </p:cNvSpPr>
          <p:nvPr/>
        </p:nvSpPr>
        <p:spPr bwMode="auto">
          <a:xfrm>
            <a:off x="1752600" y="2997207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>
            <a:off x="1752600" y="3454407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flipV="1">
            <a:off x="3352800" y="254000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 flipV="1">
            <a:off x="2895600" y="299720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 flipH="1">
            <a:off x="1752600" y="2540007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1" name="Text Box 29"/>
          <p:cNvSpPr txBox="1">
            <a:spLocks noChangeArrowheads="1"/>
          </p:cNvSpPr>
          <p:nvPr/>
        </p:nvSpPr>
        <p:spPr bwMode="auto">
          <a:xfrm>
            <a:off x="1143000" y="2311407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2" name="Text Box 30"/>
          <p:cNvSpPr txBox="1">
            <a:spLocks noChangeArrowheads="1"/>
          </p:cNvSpPr>
          <p:nvPr/>
        </p:nvSpPr>
        <p:spPr bwMode="auto">
          <a:xfrm>
            <a:off x="1143000" y="939807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1143000" y="1397007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84" name="Text Box 32"/>
          <p:cNvSpPr txBox="1">
            <a:spLocks noChangeArrowheads="1"/>
          </p:cNvSpPr>
          <p:nvPr/>
        </p:nvSpPr>
        <p:spPr bwMode="auto">
          <a:xfrm>
            <a:off x="1143000" y="1854207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1143000" y="2768607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86" name="Text Box 34"/>
          <p:cNvSpPr txBox="1">
            <a:spLocks noChangeArrowheads="1"/>
          </p:cNvSpPr>
          <p:nvPr/>
        </p:nvSpPr>
        <p:spPr bwMode="auto">
          <a:xfrm>
            <a:off x="1143000" y="3225807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1600200" y="558807"/>
            <a:ext cx="5943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5334000" y="86360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9" name="Text Box 38"/>
          <p:cNvSpPr txBox="1">
            <a:spLocks noChangeArrowheads="1"/>
          </p:cNvSpPr>
          <p:nvPr/>
        </p:nvSpPr>
        <p:spPr bwMode="auto">
          <a:xfrm>
            <a:off x="1143000" y="482607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6248400" y="177807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EMG electrode</a:t>
            </a: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>
            <a:off x="7086600" y="208280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2" name="Rectangle 45"/>
          <p:cNvSpPr>
            <a:spLocks noChangeArrowheads="1"/>
          </p:cNvSpPr>
          <p:nvPr/>
        </p:nvSpPr>
        <p:spPr bwMode="auto">
          <a:xfrm>
            <a:off x="7010400" y="223520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3" name="AutoShape 46"/>
          <p:cNvSpPr>
            <a:spLocks noChangeArrowheads="1"/>
          </p:cNvSpPr>
          <p:nvPr/>
        </p:nvSpPr>
        <p:spPr bwMode="auto">
          <a:xfrm>
            <a:off x="4876800" y="2082807"/>
            <a:ext cx="2209800" cy="4572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4" name="Text Box 47"/>
          <p:cNvSpPr txBox="1">
            <a:spLocks noChangeArrowheads="1"/>
          </p:cNvSpPr>
          <p:nvPr/>
        </p:nvSpPr>
        <p:spPr bwMode="auto">
          <a:xfrm>
            <a:off x="7620000" y="1854207"/>
            <a:ext cx="15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CRD Pacemaker Loop</a:t>
            </a:r>
          </a:p>
        </p:txBody>
      </p:sp>
      <p:sp>
        <p:nvSpPr>
          <p:cNvPr id="95" name="AutoShape 51"/>
          <p:cNvSpPr>
            <a:spLocks noChangeArrowheads="1"/>
          </p:cNvSpPr>
          <p:nvPr/>
        </p:nvSpPr>
        <p:spPr bwMode="auto">
          <a:xfrm>
            <a:off x="3886200" y="2082807"/>
            <a:ext cx="3200400" cy="4572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6" name="Picture 52"/>
          <p:cNvPicPr>
            <a:picLocks noChangeAspect="1" noChangeArrowheads="1"/>
          </p:cNvPicPr>
          <p:nvPr/>
        </p:nvPicPr>
        <p:blipFill>
          <a:blip r:embed="rId3"/>
          <a:srcRect l="977" t="14317" r="2379" b="51843"/>
          <a:stretch>
            <a:fillRect/>
          </a:stretch>
        </p:blipFill>
        <p:spPr bwMode="auto">
          <a:xfrm>
            <a:off x="838200" y="4064007"/>
            <a:ext cx="754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53"/>
          <p:cNvSpPr>
            <a:spLocks noChangeArrowheads="1"/>
          </p:cNvSpPr>
          <p:nvPr/>
        </p:nvSpPr>
        <p:spPr bwMode="auto">
          <a:xfrm>
            <a:off x="3810000" y="2235207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8" name="Line 54"/>
          <p:cNvSpPr>
            <a:spLocks noChangeShapeType="1"/>
          </p:cNvSpPr>
          <p:nvPr/>
        </p:nvSpPr>
        <p:spPr bwMode="auto">
          <a:xfrm flipV="1">
            <a:off x="3886200" y="208280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répétitives complexes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569" y="1398601"/>
            <a:ext cx="8707438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hyperexcitabilité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des fibres musculaires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acquisition d’une capacité 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décharge rythmique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auto-entretenue</a:t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éphapse 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éphapse myo-axonale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décharge nerveuse ectopique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?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signe non spécifique d’affection neuromusculaire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neurogène chronique ou myogène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récent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/chronique)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223532" y="3438538"/>
            <a:ext cx="2786062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200" b="1">
                <a:solidFill>
                  <a:srgbClr val="912587"/>
                </a:solidFill>
                <a:latin typeface="Cambria"/>
                <a:cs typeface="Cambria"/>
              </a:rPr>
              <a:t>Potentiels groupés</a:t>
            </a:r>
          </a:p>
          <a:p>
            <a:r>
              <a:rPr lang="fr-FR" sz="2200" b="1">
                <a:solidFill>
                  <a:srgbClr val="912587"/>
                </a:solidFill>
                <a:latin typeface="Cambria"/>
                <a:cs typeface="Cambria"/>
              </a:rPr>
              <a:t>de fibre musculaire</a:t>
            </a: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5953657" y="3240101"/>
            <a:ext cx="200025" cy="1354137"/>
          </a:xfrm>
          <a:prstGeom prst="rightBrace">
            <a:avLst>
              <a:gd name="adj1" fmla="val 5641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79411"/>
            <a:ext cx="8707437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décharge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répétitive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d’un ou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plusieurs potentiels de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rgbClr val="FF9900"/>
                </a:solidFill>
                <a:latin typeface="Cambria"/>
                <a:cs typeface="Cambria"/>
              </a:rPr>
              <a:t>fibre 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musculaire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 groupés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0,5 à 5’’ de durée,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u="sng" dirty="0" smtClean="0">
                <a:solidFill>
                  <a:srgbClr val="FFFF00"/>
                </a:solidFill>
                <a:latin typeface="Cambria"/>
                <a:cs typeface="Cambria"/>
              </a:rPr>
              <a:t>20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à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rgbClr val="FFFF00"/>
                </a:solidFill>
                <a:latin typeface="Cambria"/>
                <a:cs typeface="Cambria"/>
              </a:rPr>
              <a:t>100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Hz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fréquence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le potentiel élémentaire est soit une fibrillation ou 			une pointe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positive (ou un potentiel de plaque motrice)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fréquence et amplitude variable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au sein de la salve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se prolonge parfois par une salve pseudo-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myotonique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plus monomorphe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bruit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bombardier en piqué</a:t>
            </a:r>
            <a:r>
              <a:rPr lang="fr-BE" dirty="0">
                <a:solidFill>
                  <a:srgbClr val="06FAD7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(qd amplitude et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fréquence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aug. puis dim.) ou de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mobylette au </a:t>
            </a:r>
            <a:r>
              <a:rPr lang="fr-BE" b="1" dirty="0">
                <a:solidFill>
                  <a:srgbClr val="06FAD7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06FAD7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rgbClr val="06FAD7"/>
                </a:solidFill>
                <a:latin typeface="Cambria"/>
                <a:cs typeface="Cambria"/>
              </a:rPr>
              <a:t>démarrage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(amplitude et fréquence d’emblée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max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. qui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		dim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. ensuite) 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279411"/>
            <a:ext cx="8945562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la salve est simple (1 seul train = 1 f. m.) ou 				complexe (plusieurs trains = plusieurs f.m.)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Manœuvres de provocation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contraction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musculaire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percussion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du muscle autour de l’aiguille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déplacement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l’aiguille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stimulation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électrique du nerf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refroidissement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musculaire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Facteur atténuant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exercice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(sauf en cas de myotonie paradoxale ou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paramyotonie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 ou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sollicitation ++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salves 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épuisement)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C:\Mes documents\Mes images\Myoton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7" name="Picture 6" descr="C:\Mes documents\Mes images\Myotoni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8" name="Picture 7" descr="C:\Mes documents\Mes images\Myotoni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9" name="Picture 8" descr="C:\Mes documents\Mes images\Myotoni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12" name="File9.mpe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100" y="380999"/>
            <a:ext cx="6237488" cy="4470401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9466" y="356128"/>
            <a:ext cx="6100234" cy="45714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8438" y="194746"/>
            <a:ext cx="8707437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hyperexcitabilité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la fibre musculaire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repolarisation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insuffisante ou trop lente et/ou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dépolarisation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spontanée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fréquence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croissante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période réfractaire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vaincue 		de + en + tôt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fréquence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décroissante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perte d’excitabilité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la 		f.m.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variation d’amplitude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niveaux variables de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polarisation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membranaire</a:t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action du froid : ralentissement de l’activité de la 	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pompe Na</a:t>
            </a:r>
            <a:r>
              <a:rPr lang="fr-BE" b="1" u="sng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/K</a:t>
            </a:r>
            <a:r>
              <a:rPr lang="fr-BE" b="1" u="sng" baseline="30000" dirty="0">
                <a:solidFill>
                  <a:schemeClr val="bg1"/>
                </a:solidFill>
                <a:latin typeface="Cambria"/>
                <a:cs typeface="Cambria"/>
              </a:rPr>
              <a:t>+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 ATPase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=&gt; dépolarisation 				membranaire,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ralentissement de la repolarisation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d’insertion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98438" y="-18498"/>
            <a:ext cx="860689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pénétration de l’aiguille dans le muscle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brève activité électrique : 150 à 300 ms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faible amplitude :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décharge répétitive d’une dizaine de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potentiels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de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fibre 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&gt; déformation ou irritation directe de la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membrane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des fibres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musculaires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amplitude proportionnelle à la vitesse et à 					l’importance du déplacement de l’aiguille dans le muscle 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480608" y="4860925"/>
            <a:ext cx="67532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Cambria"/>
                <a:cs typeface="Cambria"/>
              </a:rPr>
              <a:t>	L’aiguille est dans le muscle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Cambria"/>
                <a:cs typeface="Cambria"/>
              </a:rPr>
              <a:t>	Il persiste des fibres musculaires vivantes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1027113"/>
            <a:ext cx="8707437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Corrélations cliniques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aucune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découverte électrophysiologique	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raideur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myotonie spontanée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myotonie clinique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myotonie après sollicitation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musculaire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par contraction ou percussion du 			muscle (retard à la relaxation), poignée de main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prolongée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(myotonie d’action)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amélioration par la répétition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habituelle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aggravation par la répétition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myotonie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paradoxale ou paramyotonie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98438" y="533406"/>
            <a:ext cx="8707437" cy="5349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Etiologies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dysfonction du canal chlore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myotonies de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Thomsen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et de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Becker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(gène CLCN1), maladie de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Steinert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PROMM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(gène de kinases contrôlant le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canal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chlore) =&gt; diminution de la conductance au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chlore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=&gt;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défaut de repolaristion et instabilité du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potentiel de repos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	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dysfonction du canal sodium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(gène SCN4A) :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paramyotonie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congénitale, forme myotonique de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la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paralysie périodique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hyperkaliémique, myotonies 		du canal sodium (myotonie fluctuante de Ricker,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myotonie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permanente…)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707437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Etiologies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myotonies électriques toxiques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diurétiques, 			laxatifs, chloroquine, hypocholestérolémiants,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colchicine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bêta-bloquants, bêta-stimulants =&gt; 			baisse de conductance du canal chlore,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hypokaliémie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altération structurelle de la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membrane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myotonies électriques associées à diverses 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		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myopathies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polymyosites, déficit en maltase 			acide, myopathie myotubulaire (salves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myotoniques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au second plan)</a:t>
            </a:r>
            <a:endParaRPr lang="fr-FR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703269"/>
            <a:ext cx="8347075" cy="184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sz="3200" dirty="0">
                <a:solidFill>
                  <a:schemeClr val="bg1"/>
                </a:solidFill>
                <a:latin typeface="Century Gothic" pitchFamily="16" charset="0"/>
              </a:rPr>
              <a:t>Hyperexcitabilité nerveuse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 dirty="0">
                <a:solidFill>
                  <a:schemeClr val="bg1"/>
                </a:solidFill>
                <a:latin typeface="Century Gothic" pitchFamily="16" charset="0"/>
              </a:rPr>
              <a:t>	Potentiels</a:t>
            </a:r>
            <a:r>
              <a:rPr lang="fr-BE" sz="3200" dirty="0" smtClean="0">
                <a:solidFill>
                  <a:schemeClr val="bg1"/>
                </a:solidFill>
                <a:latin typeface="Century Gothic" pitchFamily="16" charset="0"/>
              </a:rPr>
              <a:t> d’unités </a:t>
            </a:r>
            <a:r>
              <a:rPr lang="fr-BE" sz="3200" dirty="0">
                <a:solidFill>
                  <a:schemeClr val="bg1"/>
                </a:solidFill>
                <a:latin typeface="Century Gothic" pitchFamily="16" charset="0"/>
              </a:rPr>
              <a:t>motrices </a:t>
            </a:r>
            <a:br>
              <a:rPr lang="fr-BE" sz="3200" dirty="0">
                <a:solidFill>
                  <a:schemeClr val="bg1"/>
                </a:solidFill>
                <a:latin typeface="Century Gothic" pitchFamily="16" charset="0"/>
              </a:rPr>
            </a:br>
            <a:r>
              <a:rPr lang="fr-BE" sz="3200" dirty="0">
                <a:solidFill>
                  <a:schemeClr val="bg1"/>
                </a:solidFill>
                <a:latin typeface="Century Gothic" pitchFamily="16" charset="0"/>
              </a:rPr>
              <a:t>	(150 µV – 10 mV)</a:t>
            </a:r>
            <a:endParaRPr lang="fr-FR" sz="3200" dirty="0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50988" y="2887669"/>
            <a:ext cx="4508500" cy="2830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Fasciculations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Doublets</a:t>
            </a:r>
            <a:r>
              <a:rPr lang="fr-BE" b="1" dirty="0" smtClean="0">
                <a:solidFill>
                  <a:srgbClr val="912587"/>
                </a:solidFill>
                <a:latin typeface="Century Gothic" pitchFamily="16" charset="0"/>
              </a:rPr>
              <a:t> et </a:t>
            </a: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multiplets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Décharges myokymiques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Salves neuromyotoniques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Century Gothic" pitchFamily="16" charset="0"/>
              </a:rPr>
              <a:t>Crampes</a:t>
            </a:r>
            <a:endParaRPr lang="fr-FR" b="1" dirty="0">
              <a:solidFill>
                <a:srgbClr val="912587"/>
              </a:solidFill>
              <a:latin typeface="Century Gothic" pitchFamily="16" charset="0"/>
            </a:endParaRP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anormales </a:t>
            </a:r>
            <a:r>
              <a:rPr lang="fr-FR" sz="1800" b="1" dirty="0" smtClean="0">
                <a:solidFill>
                  <a:srgbClr val="FF0000"/>
                </a:solidFill>
                <a:latin typeface="Cambria" pitchFamily="-65" charset="0"/>
              </a:rPr>
              <a:t>&gt; neuronale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438" y="143947"/>
            <a:ext cx="8707437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 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potentiels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indépendants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potentiels d’unité motrice 		ou d’une partie d’unité motrice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le plus souvent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isolées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parfois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groupées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survenant de façon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aléatoire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sans rythmicité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visibles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sur le plan clinique, si superficielles ou au 			niveau d’un petit muscle des extrémités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Manœuvres de provocation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exercice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percussion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raccourcissement 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exposition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au froid, hyperventilation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administration de prostigmine	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Facteur atténuant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étirement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musculaire</a:t>
            </a:r>
            <a:endParaRPr lang="fr-FR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838200"/>
            <a:ext cx="8945562" cy="44735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Origine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(corps cellulaire du motoneurone)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axone :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démyélinisation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MMN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ou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ischémie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focale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collet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de l’axone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au début de la gaine de myéline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maladies du motoneurone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repousse axonale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branches nerveuses terminales : à la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fin de la gaine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myéline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maladies du motoneurone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augmentation de l’excitabilité membranaire axonale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538" y="177813"/>
            <a:ext cx="9201150" cy="6358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Etiologies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cellulopathies motrices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SLA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amyotrophie 				spinale, poliomyélite, syringomyélie…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axonopathies/myélinopathies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MMN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(dans le territoire 		des blocs ou plus diffus), radiculopathie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dans le myotome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conserné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jonction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surdosage en anticholinestérasique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syndrome crampes-fasciculations bénignes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fasciculations bénignes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vs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neurogéniques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  <a:t>morphologie simple &gt;&lt; complexe</a:t>
            </a: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  <a:t>stable &gt;&lt; instable</a:t>
            </a:r>
            <a:b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  <a:t>fréquence élevée &gt;&lt; fréquence basse</a:t>
            </a:r>
            <a:b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  <a:t>surtout après effort &gt;&lt; au repos</a:t>
            </a:r>
            <a:b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nl-BE" sz="2000" dirty="0" smtClean="0">
                <a:solidFill>
                  <a:schemeClr val="bg1"/>
                </a:solidFill>
                <a:latin typeface="Cambria"/>
                <a:cs typeface="Cambria"/>
              </a:rPr>
              <a:t>muscles distaux ou zone focale &gt;&lt; diffus </a:t>
            </a:r>
            <a:endParaRPr lang="fr-FR" sz="20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8288" y="5685378"/>
            <a:ext cx="3205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  <a:latin typeface="Century Gothic" pitchFamily="16" charset="0"/>
              </a:rPr>
              <a:t>Fasciculation PUM géant</a:t>
            </a:r>
            <a:endParaRPr lang="fr-FR" sz="2000" b="1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9888" y="2734743"/>
            <a:ext cx="289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Fasciculation bénigne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916488" y="2734743"/>
            <a:ext cx="339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SLA : détection de surface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094288" y="5685378"/>
            <a:ext cx="297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entury Gothic" pitchFamily="16" charset="0"/>
              </a:rPr>
              <a:t>SLA : détection aiguille</a:t>
            </a:r>
            <a:endParaRPr lang="fr-FR" sz="2000" b="1" u="sng">
              <a:solidFill>
                <a:schemeClr val="bg1"/>
              </a:solidFill>
              <a:latin typeface="Century Gothic" pitchFamily="16" charset="0"/>
            </a:endParaRPr>
          </a:p>
        </p:txBody>
      </p:sp>
      <p:pic>
        <p:nvPicPr>
          <p:cNvPr id="15" name="Picture 11" descr="/Users/francoiswang/Documents/Diaporamas/ACTIVITE EMG DE REPOS/FA.mpeg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92663" y="3150668"/>
            <a:ext cx="347503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/Users/francoiswang/Documents/Diaporamas/ACTIVITE EMG DE REPOS/FS.mpeg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792663" y="156643"/>
            <a:ext cx="352107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792663" y="3352281"/>
            <a:ext cx="3368675" cy="2184400"/>
          </a:xfrm>
          <a:prstGeom prst="rect">
            <a:avLst/>
          </a:prstGeom>
          <a:noFill/>
          <a:ln w="508000">
            <a:solidFill>
              <a:srgbClr val="82007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911196" y="405881"/>
            <a:ext cx="3368675" cy="2184400"/>
          </a:xfrm>
          <a:prstGeom prst="rect">
            <a:avLst/>
          </a:prstGeom>
          <a:noFill/>
          <a:ln w="508000">
            <a:solidFill>
              <a:srgbClr val="82007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96933" y="610130"/>
            <a:ext cx="2844799" cy="17097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130799" y="3556530"/>
            <a:ext cx="2844799" cy="17097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File10.mpeg">
            <a:hlinkClick r:id="" action="ppaction://media"/>
          </p:cNvPr>
          <p:cNvPicPr/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541560" y="508000"/>
            <a:ext cx="2816213" cy="2057400"/>
          </a:xfrm>
          <a:prstGeom prst="rect">
            <a:avLst/>
          </a:prstGeom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1867" y="491596"/>
            <a:ext cx="2760134" cy="20822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" name="File11.mpeg">
            <a:hlinkClick r:id="" action="ppaction://media"/>
          </p:cNvPr>
          <p:cNvPicPr/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525335" y="3429000"/>
            <a:ext cx="2816213" cy="2057400"/>
          </a:xfrm>
          <a:prstGeom prst="rect">
            <a:avLst/>
          </a:prstGeom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41866" y="3421063"/>
            <a:ext cx="2760134" cy="20822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42888" y="1716088"/>
            <a:ext cx="7872412" cy="40354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104775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Quantification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0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aucune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+/-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incertain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1+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2 plages, 2-10/minute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2+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nombreuses plages, 10-15/minute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3+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toutes les plages, &lt; 60/minute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4+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toutes les plages, &gt; 60/minute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1047750" algn="l"/>
              </a:tabLst>
            </a:pPr>
            <a:endParaRPr lang="fr-FR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Doublets et multiplets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538" y="584205"/>
            <a:ext cx="90344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doublet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double décharge d’unité motrice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triplet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triple décharge d’unité motrice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multiplet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décharge faite de 4 ou 5 PUM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morphologie identique des 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PUM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l’amplitude peut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diminuer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un peu au sein de la décharge répétitive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intervalle interpotentiel &lt; 10 ms)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survenue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spontanée, au début d’une contraction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volontaire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de façon sporadique ou en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bouffées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rgbClr val="FFFF00"/>
                </a:solidFill>
                <a:latin typeface="Cambria"/>
                <a:cs typeface="Cambria"/>
              </a:rPr>
              <a:t>rythmiques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ou semi-rythmiques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(5 à 25/s)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augmentation de l’excitabilité membranaire axonale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d’insertion </a:t>
            </a:r>
            <a:r>
              <a:rPr lang="fr-FR" sz="1800" b="1" dirty="0" smtClean="0">
                <a:solidFill>
                  <a:srgbClr val="FF0000"/>
                </a:solidFill>
                <a:latin typeface="Cambria" pitchFamily="-65" charset="0"/>
              </a:rPr>
              <a:t>normale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999067"/>
            <a:ext cx="667173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7867" y="205770"/>
            <a:ext cx="797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Filtre pase-haut : 100 Hz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Base de temps : 100 ms/D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8289" y="448734"/>
            <a:ext cx="3510844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3D0D47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Doublets et multiplets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538" y="211679"/>
            <a:ext cx="9034462" cy="3159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Etiologies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cellulopathies motrices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SLA, amyotrophies spinales…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neuropathies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axonales ou démyélinisantes,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héréditaires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ou acquises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myopathies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dystrophies, syn myotoniques, myosites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tétanie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survenue isolée et favorisée par l’ischémie et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l’hyperpnée</a:t>
            </a:r>
            <a:endParaRPr lang="fr-FR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9" name="Picture 4" descr="/Users/francoiswang/Documents/Diaporamas/ACTIVITE EMG DE REPOS/Multiplets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37659" y="3279785"/>
            <a:ext cx="3634741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131732" y="3251727"/>
            <a:ext cx="3589867" cy="2708804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myokymiques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9538" y="194746"/>
            <a:ext cx="90344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décharges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répétitives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potentiels d’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unité motrice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	ou d’une partie d’unité motrice, se reproduisant au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moins 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5 à 10 fois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(parfois 100 fois)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survenue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rythmique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ou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semi-rythmique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toutes les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0,1 à 10’’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(bruit d’une </a:t>
            </a:r>
            <a:r>
              <a:rPr lang="fr-BE" b="1" u="sng" dirty="0">
                <a:solidFill>
                  <a:srgbClr val="06FAD7"/>
                </a:solidFill>
                <a:latin typeface="Cambria"/>
                <a:cs typeface="Cambria"/>
              </a:rPr>
              <a:t>marche de soldats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fréquence de décharge stable :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40-60 Hz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amplitude constante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parfois &lt; variations au sein de la décharge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morphologie parfois complexe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plusieurs UM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participent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à la décharge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souvent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visibles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sur le plan clinique : vagues ou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ondulations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sous la peau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myokymiques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538" y="279411"/>
            <a:ext cx="9034462" cy="3597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Caractéristiques topographiques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diffuses/généralisées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syndromes d’activité continue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unités motrices, souvent associées à des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décharges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neuromyotoniques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localisées/focales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hyperexcitabilité des fibres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nerveuses </a:t>
            </a:r>
            <a:r>
              <a:rPr lang="fr-BE" u="sng" dirty="0">
                <a:solidFill>
                  <a:schemeClr val="bg1"/>
                </a:solidFill>
                <a:latin typeface="Cambria"/>
                <a:cs typeface="Cambria"/>
              </a:rPr>
              <a:t>motrices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au site lésionnel =&gt; génération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locale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d’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impulsions ectopiques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qui se distribuent dans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territoire nerveux en aval			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7913" y="4048136"/>
            <a:ext cx="4222881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190500" algn="l"/>
              </a:tabLst>
            </a:pP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- myokymies faciales </a:t>
            </a:r>
            <a:br>
              <a:rPr lang="fr-BE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	(hémispasme, Kennedy,</a:t>
            </a:r>
            <a:br>
              <a:rPr lang="fr-BE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	 tumeur du tronc cérébral)</a:t>
            </a:r>
            <a:br>
              <a:rPr lang="fr-BE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- MMN</a:t>
            </a:r>
            <a:br>
              <a:rPr lang="fr-BE" b="1">
                <a:solidFill>
                  <a:srgbClr val="912587"/>
                </a:solidFill>
                <a:latin typeface="Cambria"/>
                <a:cs typeface="Cambria"/>
              </a:rPr>
            </a:br>
            <a:r>
              <a:rPr lang="fr-BE" b="1">
                <a:solidFill>
                  <a:srgbClr val="912587"/>
                </a:solidFill>
                <a:latin typeface="Cambria"/>
                <a:cs typeface="Cambria"/>
              </a:rPr>
              <a:t>- plexopathies post-radiques</a:t>
            </a:r>
            <a:endParaRPr lang="fr-FR" b="1">
              <a:solidFill>
                <a:srgbClr val="912587"/>
              </a:solidFill>
              <a:latin typeface="Cambria"/>
              <a:cs typeface="Cambria"/>
            </a:endParaRPr>
          </a:p>
        </p:txBody>
      </p:sp>
      <p:pic>
        <p:nvPicPr>
          <p:cNvPr id="9" name="Picture 5" descr="/Users/francoiswang/Documents/Diaporamas/ACTIVITE EMG DE REPOS/Myokymies paralysie faciale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7550" y="3765561"/>
            <a:ext cx="31607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94475" y="5494349"/>
            <a:ext cx="2115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  <a:latin typeface="Cambria"/>
                <a:cs typeface="Cambria"/>
              </a:rPr>
              <a:t>Paralysie faciale</a:t>
            </a:r>
            <a:endParaRPr lang="fr-FR" sz="2000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841999" y="3776661"/>
            <a:ext cx="3048001" cy="2251606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Décharges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myokymiques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 (SD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) 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401" y="3683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06 CDx Myok InfSp CRD.avi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29865" y="330201"/>
            <a:ext cx="2305655" cy="2582334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96000" y="271460"/>
            <a:ext cx="2302934" cy="2624139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Myokymies SLA.mpeg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104434" y="3543300"/>
            <a:ext cx="3302966" cy="2413000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56275" y="5481649"/>
            <a:ext cx="62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SLA</a:t>
            </a:r>
            <a:endParaRPr lang="fr-FR" sz="2000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118100" y="3539537"/>
            <a:ext cx="3314703" cy="2480263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neuromyotonique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940" y="673115"/>
            <a:ext cx="9034462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Caractéristiques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potentiels d’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unité motrice</a:t>
            </a:r>
            <a:r>
              <a:rPr lang="fr-BE" dirty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décharges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répétitives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FFFF"/>
                </a:solidFill>
                <a:latin typeface="Cambria"/>
                <a:cs typeface="Cambria"/>
              </a:rPr>
              <a:t>fréquence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décharge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b="1" u="sng" dirty="0">
                <a:solidFill>
                  <a:srgbClr val="FFFFFF"/>
                </a:solidFill>
                <a:latin typeface="Cambria"/>
                <a:cs typeface="Cambria"/>
              </a:rPr>
              <a:t>très élevée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: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100-300 </a:t>
            </a:r>
            <a:r>
              <a:rPr lang="fr-BE" b="1" u="sng" dirty="0" smtClean="0">
                <a:solidFill>
                  <a:srgbClr val="FFFF00"/>
                </a:solidFill>
                <a:latin typeface="Cambria"/>
                <a:cs typeface="Cambria"/>
              </a:rPr>
              <a:t>Hz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parfois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fluctuante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décroissance progressive de l’amplitude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survenue à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intervalles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irréguliers</a:t>
            </a:r>
            <a:r>
              <a:rPr lang="fr-BE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 0,5 à 10/sec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son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aigu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(bruit métallique,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moto, bourdonnement d’abeille)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souvent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démarrent et cessent abruptement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spontanées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(&gt;&lt; salves myotoniques) ou déclenchées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traduction clinique : ondulation sous-cutanée, raideur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musculaire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spasme douloureux</a:t>
            </a:r>
            <a:endParaRPr lang="fr-FR" b="1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13" name="Picture 4" descr="/Users/francoiswang/Documents/Diaporamas/ACTIVITE EMG DE REPOS/Salves neuromyotoniques polio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80100" y="207963"/>
            <a:ext cx="30781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19900" y="1892300"/>
            <a:ext cx="1848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Cambria"/>
                <a:cs typeface="Cambria"/>
              </a:rPr>
              <a:t>Séquelle polio</a:t>
            </a:r>
            <a:endParaRPr lang="fr-FR" sz="2000" b="1" u="sng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858933" y="203727"/>
            <a:ext cx="3048001" cy="2251606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Salves neuromyotonique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538" y="40757"/>
            <a:ext cx="9034462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Manœuvres de provocation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	stimulation d’un nerf moteur, déplacement de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l’aiguille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percussion du muscle… (</a:t>
            </a:r>
            <a:r>
              <a:rPr lang="fr-BE" i="1" dirty="0">
                <a:solidFill>
                  <a:schemeClr val="bg1"/>
                </a:solidFill>
                <a:latin typeface="Cambria"/>
                <a:cs typeface="Cambria"/>
              </a:rPr>
              <a:t>post-décharges 	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			répétitives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effort volontaire (=&gt; retard de relaxation mimant une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myotonie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hyperexcitabilité des neurones moteurs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Etiologies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affections du motoneurone (SLA…)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neuropathies motrices (MMN)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syndromes d’activité continue des UM</a:t>
            </a:r>
            <a:endParaRPr lang="fr-FR" b="1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9" name="07 CDx NMyot VastLat Dense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68532" y="3172290"/>
            <a:ext cx="2421467" cy="2712043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02400" y="3234793"/>
            <a:ext cx="2336801" cy="262414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Syndrome d’Isaac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538" y="-336005"/>
            <a:ext cx="9034462" cy="6226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Clinique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enraidissement indolore, généralisé, permanent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retard de relaxation musculaire (sans myotonie)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fasciculations et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myokymies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ondulantes, crampes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hyperhidrose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signes persistent pdt le sommeil et l’AG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Acquis (75 %) ou héréditaire (25 %)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Anti-canaux potassiques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axonaux (50%)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	ENMG</a:t>
            </a:r>
            <a: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-	fasciculations abondantes </a:t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	parfois 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groupées, post-décharges </a:t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FR" b="1" u="sng" dirty="0">
                <a:solidFill>
                  <a:schemeClr val="bg1"/>
                </a:solidFill>
                <a:latin typeface="Cambria"/>
                <a:cs typeface="Cambria"/>
              </a:rPr>
              <a:t>décharges myokymiques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 et </a:t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FR" b="1" u="sng" dirty="0">
                <a:solidFill>
                  <a:schemeClr val="bg1"/>
                </a:solidFill>
                <a:latin typeface="Cambria"/>
                <a:cs typeface="Cambria"/>
              </a:rPr>
              <a:t>neuromyotoniques</a:t>
            </a:r>
            <a:endParaRPr lang="fr-FR" b="1" u="sng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7525" y="3013620"/>
            <a:ext cx="21145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Crampes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0650" y="-246047"/>
            <a:ext cx="9034463" cy="6226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Définition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Contraction brutale, involontaire et douloureuse d’un 	muscle ou d’une partie de muscle, pouvant entraîner un 	raccourcissement visible et palpable de celui-ci.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décharge à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haute fréquence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(=&gt; 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150 Hz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) de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potentiels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d’unité motrice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débute progressivement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souvent par des PUM isolés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augmentation du nombre de PUM, de leur fréquence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décharge et de la zone musculaire impliquée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peut durer plusieurs minutes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se termine progressivement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spontanément ou après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étirement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musculaire</a:t>
            </a:r>
            <a:endParaRPr lang="fr-FR" b="1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Crampes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0650" y="-212181"/>
            <a:ext cx="9034463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Signification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foyers ectopiques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au niveau des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terminaisons</a:t>
            </a:r>
            <a:r>
              <a:rPr lang="fr-BE" b="1" dirty="0">
                <a:solidFill>
                  <a:schemeClr val="bg1"/>
                </a:solidFill>
                <a:latin typeface="Cambria"/>
                <a:cs typeface="Cambria"/>
              </a:rPr>
              <a:t> 	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axonales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intramusculaires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le raccourcissement musculaire ou la déshydratation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diminution de l’espace extracellulaire) favoriserait la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diffusion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 l’activité électrique et la ré-excitation des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foyers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ectopiques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Etiologies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sujet normal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exercice (67% des triathlètes),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grossesse,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	postures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avec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raccourcissement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musculaire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cellulopathies et axonopathies motrices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certaines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myopathies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(hypothyroïdie, toxique…), canalopathies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potassiques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désordres hydroélectrolytiques…</a:t>
            </a:r>
            <a:endParaRPr lang="fr-FR" b="1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Terminologie étiologique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20650" y="44994"/>
            <a:ext cx="9034463" cy="5788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Crampes « paraphysiologiques »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grossesse, exercice physique ou maintien de posture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Crampes idiopathiques 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crampe = élément principal, étiologie mal précisée)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s. d’activité continue des UM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s. d’Isaac,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s. de la personne raide, s. crampe-fasciculation,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	s. myokymie-crampe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s. avec myokymies généralisées idiopathiques</a:t>
            </a:r>
            <a:b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états neuromyotoniques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(post neuropathies périph)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s. de Satoyoshi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crampes, alopécie, anomalies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épiphysaires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diarrhée, endocrinopathie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s. myokymie-hyperhidrose</a:t>
            </a:r>
            <a:endParaRPr lang="fr-FR" b="1" u="sng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d’insertion </a:t>
            </a:r>
            <a:r>
              <a:rPr lang="fr-FR" sz="1800" b="1" dirty="0" smtClean="0">
                <a:solidFill>
                  <a:srgbClr val="FF0000"/>
                </a:solidFill>
                <a:latin typeface="Cambria" pitchFamily="-65" charset="0"/>
              </a:rPr>
              <a:t>diminuée/augmentée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1194872"/>
            <a:ext cx="8632825" cy="49117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Absence d’activité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l’aiguille est en dehors du muscle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dégénérescence des fibres musculaires 			</a:t>
            </a: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	d’origine 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myogène ou neurogène</a:t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-	bloc musculaire : épisode de paralysie périodique</a:t>
            </a:r>
            <a:endParaRPr lang="fr-BE" b="1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Activité augmentée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(&gt; 500 ms)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dénervation</a:t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-	hyperexcitabilité membranaire : myosite, </a:t>
            </a:r>
            <a:r>
              <a:rPr lang="fr-FR" dirty="0" err="1">
                <a:solidFill>
                  <a:schemeClr val="bg1"/>
                </a:solidFill>
                <a:latin typeface="Cambria"/>
                <a:cs typeface="Cambria"/>
              </a:rPr>
              <a:t>myotonie</a:t>
            </a:r>
            <a:endParaRPr lang="fr-BE" b="1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Activité diminuée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(&lt; 100 ms)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</a:t>
            </a:r>
            <a:r>
              <a:rPr lang="fr-FR" dirty="0" err="1">
                <a:solidFill>
                  <a:schemeClr val="bg1"/>
                </a:solidFill>
                <a:latin typeface="Cambria"/>
                <a:cs typeface="Cambria"/>
              </a:rPr>
              <a:t>égénérescence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 graisseuse, fibrose</a:t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FR" dirty="0" err="1">
                <a:solidFill>
                  <a:schemeClr val="bg1"/>
                </a:solidFill>
                <a:latin typeface="Cambria"/>
                <a:cs typeface="Cambria"/>
              </a:rPr>
              <a:t>oedème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, anomalies électrolytiques</a:t>
            </a:r>
          </a:p>
        </p:txBody>
      </p:sp>
      <p:pic>
        <p:nvPicPr>
          <p:cNvPr id="10" name="Picture 7" descr="C:\Users\François\Pictures\Présentation1\activité d'inser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925" y="193160"/>
            <a:ext cx="7251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Terminologie étiologique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985" y="180458"/>
            <a:ext cx="9034463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Crampes symptomatiques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(crampe = un élément de tableaux cliniques variés)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pathologies du SNP ou SNC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pathologies musculaires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: myopathies métaboliques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b="1" u="sng" dirty="0">
                <a:solidFill>
                  <a:srgbClr val="FF9900"/>
                </a:solidFill>
                <a:latin typeface="Cambria"/>
                <a:cs typeface="Cambria"/>
              </a:rPr>
              <a:t>crampes ou contractures silencieuses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sur le plan 			électrique)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pathologies vasculaires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pathologies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métaboliques</a:t>
            </a:r>
            <a:b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et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endocrines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certains déséquilibres électrolytiques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causes toxiques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désordres psychiatriques</a:t>
            </a:r>
            <a:endParaRPr lang="fr-FR" b="1" u="sng" dirty="0">
              <a:solidFill>
                <a:srgbClr val="FF9900"/>
              </a:solidFill>
              <a:latin typeface="Cambria"/>
              <a:cs typeface="Cambria"/>
            </a:endParaRPr>
          </a:p>
        </p:txBody>
      </p:sp>
      <p:pic>
        <p:nvPicPr>
          <p:cNvPr id="8" name="02 CDx Cramp Gastroc.avi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79595" y="3335867"/>
            <a:ext cx="2237619" cy="2506134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37867" y="3318933"/>
            <a:ext cx="2201334" cy="24892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de repos anormales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160338"/>
            <a:ext cx="72993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4000">
                <a:solidFill>
                  <a:srgbClr val="06FAD7"/>
                </a:solidFill>
                <a:latin typeface="Century Gothic" pitchFamily="16" charset="0"/>
              </a:rPr>
              <a:t>Activités de repos anormales</a:t>
            </a:r>
            <a:endParaRPr lang="fr-FR" sz="4000" dirty="0">
              <a:solidFill>
                <a:srgbClr val="06FAD7"/>
              </a:solidFill>
              <a:latin typeface="Century Gothic" pitchFamily="1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1008063"/>
            <a:ext cx="8347075" cy="6762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Century Gothic" pitchFamily="16" charset="0"/>
              </a:rPr>
              <a:t>	</a:t>
            </a:r>
            <a:r>
              <a:rPr lang="fr-BE" sz="3200">
                <a:solidFill>
                  <a:schemeClr val="bg1"/>
                </a:solidFill>
                <a:latin typeface="Century Gothic" pitchFamily="16" charset="0"/>
              </a:rPr>
              <a:t>Hyperactivité d’origine centrale</a:t>
            </a:r>
            <a:endParaRPr lang="fr-FR" sz="3200" u="sng" dirty="0">
              <a:solidFill>
                <a:schemeClr val="bg1"/>
              </a:solidFill>
              <a:latin typeface="Century Gothic" pitchFamily="16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50988" y="3192463"/>
            <a:ext cx="5026025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>
                <a:solidFill>
                  <a:srgbClr val="912587"/>
                </a:solidFill>
                <a:latin typeface="Century Gothic" pitchFamily="16" charset="0"/>
              </a:rPr>
              <a:t>Syndrome de la personne raide</a:t>
            </a:r>
            <a:endParaRPr lang="fr-FR" b="1" dirty="0">
              <a:solidFill>
                <a:srgbClr val="912587"/>
              </a:solidFill>
              <a:latin typeface="Century Gothic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Syndrome de la personne raide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9538" y="-264039"/>
            <a:ext cx="9034462" cy="62261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524000" algn="l"/>
              </a:tabLst>
            </a:pPr>
            <a:endParaRPr lang="fr-BE" dirty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Clinique</a:t>
            </a:r>
            <a:b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	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raideur axiale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rigidité rachidienne permanente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spasmes très douloureux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ni fasciculations, ni myokymies 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signes disparaissent pdt le sommeil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  <a:t>	ENMG</a:t>
            </a:r>
            <a:b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-	activité continue</a:t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FR" b="1" u="sng" dirty="0">
                <a:solidFill>
                  <a:srgbClr val="FFFF00"/>
                </a:solidFill>
                <a:latin typeface="Cambria"/>
                <a:cs typeface="Cambria"/>
              </a:rPr>
              <a:t>pas de décharge répétitive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b="1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  <a:t>Anticorps</a:t>
            </a:r>
            <a:r>
              <a:rPr lang="fr-FR" b="1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b="1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b="1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FR" b="1" u="sng" dirty="0">
                <a:solidFill>
                  <a:schemeClr val="bg1"/>
                </a:solidFill>
                <a:latin typeface="Cambria"/>
                <a:cs typeface="Cambria"/>
              </a:rPr>
              <a:t>anti-GAD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 (acide glutamique décarboxylase)</a:t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FR" dirty="0" err="1">
                <a:solidFill>
                  <a:schemeClr val="bg1"/>
                </a:solidFill>
                <a:latin typeface="Cambria"/>
                <a:cs typeface="Cambria"/>
              </a:rPr>
              <a:t>anti-amphiphysine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 (forme paranéoplasique)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>
                <a:solidFill>
                  <a:srgbClr val="FF9900"/>
                </a:solidFill>
                <a:latin typeface="Cambria"/>
                <a:cs typeface="Cambria"/>
              </a:rPr>
              <a:t>Forme à prédominance distale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-	atteinte des </a:t>
            </a:r>
            <a:r>
              <a:rPr lang="fr-FR" dirty="0" err="1">
                <a:solidFill>
                  <a:schemeClr val="bg1"/>
                </a:solidFill>
                <a:latin typeface="Cambria"/>
                <a:cs typeface="Cambria"/>
              </a:rPr>
              <a:t>interneurones</a:t>
            </a: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 spinaux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Synthèse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40265" y="389491"/>
          <a:ext cx="8129496" cy="555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007"/>
                <a:gridCol w="1173629"/>
                <a:gridCol w="1776606"/>
                <a:gridCol w="1669627"/>
                <a:gridCol w="1669627"/>
              </a:tblGrid>
              <a:tr h="374096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Pot.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indép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Train de pot.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Survenue aléatoire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Survenue rythmée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2D2DB9"/>
                          </a:solidFill>
                        </a:rPr>
                        <a:t>&gt; MUSCLE</a:t>
                      </a:r>
                      <a:endParaRPr lang="fr-FR" b="1" dirty="0">
                        <a:solidFill>
                          <a:srgbClr val="2D2DB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Fibrillations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Plusieurs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fm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fm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Pointes positives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Plusieurs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fm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fm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DRS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fm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DRC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Plusieurs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fm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Salve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myotonique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 ou</a:t>
                      </a:r>
                      <a:r>
                        <a:rPr lang="fr-FR" baseline="0" dirty="0" smtClean="0">
                          <a:solidFill>
                            <a:srgbClr val="FFFFFF"/>
                          </a:solidFill>
                        </a:rPr>
                        <a:t> plusieurs </a:t>
                      </a:r>
                      <a:r>
                        <a:rPr lang="fr-FR" baseline="0" dirty="0" err="1" smtClean="0">
                          <a:solidFill>
                            <a:srgbClr val="FFFFFF"/>
                          </a:solidFill>
                        </a:rPr>
                        <a:t>fm</a:t>
                      </a:r>
                      <a:endParaRPr lang="fr-FR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fr-FR" baseline="0" dirty="0" smtClean="0">
                          <a:solidFill>
                            <a:srgbClr val="FFFFFF"/>
                          </a:solidFill>
                        </a:rPr>
                        <a:t>Wax &amp; </a:t>
                      </a:r>
                      <a:r>
                        <a:rPr lang="fr-FR" baseline="0" dirty="0" err="1" smtClean="0">
                          <a:solidFill>
                            <a:srgbClr val="FFFFFF"/>
                          </a:solidFill>
                        </a:rPr>
                        <a:t>Wane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2D2DB9"/>
                          </a:solidFill>
                        </a:rPr>
                        <a:t>&gt; NERF</a:t>
                      </a:r>
                      <a:endParaRPr lang="fr-FR" b="1" dirty="0">
                        <a:solidFill>
                          <a:srgbClr val="2D2DB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Fasciculations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Doublets/multiplets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 (+/-)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Myokymies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 (+/-)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Salves </a:t>
                      </a: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neuromytoniques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br>
                        <a:rPr lang="fr-FR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fr-FR" dirty="0" err="1" smtClean="0">
                          <a:solidFill>
                            <a:srgbClr val="FFFFFF"/>
                          </a:solidFill>
                        </a:rPr>
                        <a:t>amp</a:t>
                      </a:r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 décroissante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Blog d’Electroneuromyographie (FW)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253998" y="2311400"/>
            <a:ext cx="85471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 dirty="0" err="1" smtClean="0">
                <a:solidFill>
                  <a:schemeClr val="bg1"/>
                </a:solidFill>
                <a:latin typeface="Cambria" pitchFamily="-65" charset="0"/>
              </a:rPr>
              <a:t>www.enmgblog.blogspot.be</a:t>
            </a:r>
            <a:endParaRPr lang="fr-FR" sz="4000" b="1" dirty="0">
              <a:solidFill>
                <a:srgbClr val="FF0000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d’insertion </a:t>
            </a:r>
            <a:r>
              <a:rPr lang="fr-FR" sz="1800" b="1" dirty="0" smtClean="0">
                <a:solidFill>
                  <a:srgbClr val="FF0000"/>
                </a:solidFill>
                <a:latin typeface="Cambria" pitchFamily="-65" charset="0"/>
              </a:rPr>
              <a:t>diminuée/augmentée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66" y="440267"/>
            <a:ext cx="3567288" cy="26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3335866"/>
            <a:ext cx="357293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0267"/>
            <a:ext cx="3567288" cy="26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799" y="3318933"/>
            <a:ext cx="3581399" cy="268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-10583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Activités tonique</a:t>
            </a:r>
            <a:endParaRPr lang="fr-FR" sz="1800" b="1" dirty="0">
              <a:solidFill>
                <a:srgbClr val="FF0000"/>
              </a:solidFill>
              <a:latin typeface="Cambria" pitchFamily="-65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53474"/>
            <a:ext cx="8048625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Repos incomplet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 	train(s) de </a:t>
            </a:r>
            <a:r>
              <a:rPr lang="fr-BE" b="1" u="sng" dirty="0">
                <a:solidFill>
                  <a:schemeClr val="bg1"/>
                </a:solidFill>
                <a:latin typeface="Cambria"/>
                <a:cs typeface="Cambria"/>
              </a:rPr>
              <a:t>potentiel(s) d’</a:t>
            </a:r>
            <a:r>
              <a:rPr lang="fr-BE" b="1" u="sng" dirty="0">
                <a:solidFill>
                  <a:srgbClr val="FFFF00"/>
                </a:solidFill>
                <a:latin typeface="Cambria"/>
                <a:cs typeface="Cambria"/>
              </a:rPr>
              <a:t>unité motrice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battant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à </a:t>
            </a: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fréquence basse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 de façon </a:t>
            </a:r>
            <a:r>
              <a:rPr lang="fr-BE" b="1" dirty="0">
                <a:solidFill>
                  <a:srgbClr val="FFFF00"/>
                </a:solidFill>
                <a:latin typeface="Cambria"/>
                <a:cs typeface="Cambria"/>
              </a:rPr>
              <a:t>régulière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se distingue d’une activité spontanée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anormale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taille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des potentiels, la régularité de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la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pulsation, le son</a:t>
            </a:r>
            <a:br>
              <a:rPr lang="fr-BE" dirty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	disparaît aux efforts de relaxation (feedback),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étirement 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passif de l’agoniste, contraction de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l’antagoniste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4241" y="4609599"/>
            <a:ext cx="43402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Cambria"/>
                <a:cs typeface="Cambria"/>
              </a:rPr>
              <a:t>	Manque de relaxation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Cambria"/>
                <a:cs typeface="Cambria"/>
              </a:rPr>
              <a:t>	Activité d’unité motrice</a:t>
            </a:r>
          </a:p>
        </p:txBody>
      </p:sp>
      <p:pic>
        <p:nvPicPr>
          <p:cNvPr id="9" name="File3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74388" y="4064000"/>
            <a:ext cx="3215611" cy="2349183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672666" y="4064529"/>
            <a:ext cx="3183467" cy="2319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17893</TotalTime>
  <Words>5761</Words>
  <Application>Microsoft Macintosh PowerPoint</Application>
  <PresentationFormat>Présentation à l'écran (4:3)</PresentationFormat>
  <Paragraphs>434</Paragraphs>
  <Slides>74</Slides>
  <Notes>74</Notes>
  <HiddenSlides>0</HiddenSlides>
  <MMClips>23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75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</vt:vector>
  </TitlesOfParts>
  <Company>Liminh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378</cp:revision>
  <dcterms:created xsi:type="dcterms:W3CDTF">2013-10-12T12:12:33Z</dcterms:created>
  <dcterms:modified xsi:type="dcterms:W3CDTF">2013-10-12T12:16:30Z</dcterms:modified>
</cp:coreProperties>
</file>