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2" r:id="rId1"/>
  </p:sldMasterIdLst>
  <p:notesMasterIdLst>
    <p:notesMasterId r:id="rId23"/>
  </p:notesMasterIdLst>
  <p:sldIdLst>
    <p:sldId id="256" r:id="rId2"/>
    <p:sldId id="261" r:id="rId3"/>
    <p:sldId id="265" r:id="rId4"/>
    <p:sldId id="259" r:id="rId5"/>
    <p:sldId id="266" r:id="rId6"/>
    <p:sldId id="267" r:id="rId7"/>
    <p:sldId id="268" r:id="rId8"/>
    <p:sldId id="270" r:id="rId9"/>
    <p:sldId id="273" r:id="rId10"/>
    <p:sldId id="272" r:id="rId11"/>
    <p:sldId id="271" r:id="rId12"/>
    <p:sldId id="274" r:id="rId13"/>
    <p:sldId id="276" r:id="rId14"/>
    <p:sldId id="278" r:id="rId15"/>
    <p:sldId id="279" r:id="rId16"/>
    <p:sldId id="280" r:id="rId17"/>
    <p:sldId id="284" r:id="rId18"/>
    <p:sldId id="285" r:id="rId19"/>
    <p:sldId id="286" r:id="rId20"/>
    <p:sldId id="282" r:id="rId21"/>
    <p:sldId id="283"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931" autoAdjust="0"/>
    <p:restoredTop sz="94709" autoAdjust="0"/>
  </p:normalViewPr>
  <p:slideViewPr>
    <p:cSldViewPr>
      <p:cViewPr varScale="1">
        <p:scale>
          <a:sx n="70" d="100"/>
          <a:sy n="70" d="100"/>
        </p:scale>
        <p:origin x="-54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1812"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60549F-ED6D-4275-AD4F-F8D856E0058D}" type="datetimeFigureOut">
              <a:rPr lang="en-US" smtClean="0"/>
              <a:pPr/>
              <a:t>10/28/2007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24527C-9F81-4F6D-A337-342AC190BB1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424527C-9F81-4F6D-A337-342AC190BB19}"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AR" dirty="0" smtClean="0"/>
          </a:p>
        </p:txBody>
      </p:sp>
      <p:sp>
        <p:nvSpPr>
          <p:cNvPr id="4" name="Slide Number Placeholder 3"/>
          <p:cNvSpPr>
            <a:spLocks noGrp="1"/>
          </p:cNvSpPr>
          <p:nvPr>
            <p:ph type="sldNum" sz="quarter" idx="10"/>
          </p:nvPr>
        </p:nvSpPr>
        <p:spPr/>
        <p:txBody>
          <a:bodyPr/>
          <a:lstStyle/>
          <a:p>
            <a:fld id="{6424527C-9F81-4F6D-A337-342AC190BB19}"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424527C-9F81-4F6D-A337-342AC190BB19}"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AE657EE9-8A75-4E9D-902B-7EEC85D2D924}" type="datetimeFigureOut">
              <a:rPr lang="en-US" smtClean="0"/>
              <a:pPr/>
              <a:t>10/28/2007</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B729019C-A110-479E-B781-F1864B5F61F8}"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E657EE9-8A75-4E9D-902B-7EEC85D2D924}" type="datetimeFigureOut">
              <a:rPr lang="en-US" smtClean="0"/>
              <a:pPr/>
              <a:t>10/28/2007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29019C-A110-479E-B781-F1864B5F61F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E657EE9-8A75-4E9D-902B-7EEC85D2D924}" type="datetimeFigureOut">
              <a:rPr lang="en-US" smtClean="0"/>
              <a:pPr/>
              <a:t>10/28/2007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29019C-A110-479E-B781-F1864B5F61F8}"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E657EE9-8A75-4E9D-902B-7EEC85D2D924}" type="datetimeFigureOut">
              <a:rPr lang="en-US" smtClean="0"/>
              <a:pPr/>
              <a:t>10/28/2007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29019C-A110-479E-B781-F1864B5F61F8}"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AE657EE9-8A75-4E9D-902B-7EEC85D2D924}" type="datetimeFigureOut">
              <a:rPr lang="en-US" smtClean="0"/>
              <a:pPr/>
              <a:t>10/28/2007</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B729019C-A110-479E-B781-F1864B5F61F8}"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E657EE9-8A75-4E9D-902B-7EEC85D2D924}" type="datetimeFigureOut">
              <a:rPr lang="en-US" smtClean="0"/>
              <a:pPr/>
              <a:t>10/28/2007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29019C-A110-479E-B781-F1864B5F61F8}"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E657EE9-8A75-4E9D-902B-7EEC85D2D924}" type="datetimeFigureOut">
              <a:rPr lang="en-US" smtClean="0"/>
              <a:pPr/>
              <a:t>10/28/2007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29019C-A110-479E-B781-F1864B5F61F8}"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E657EE9-8A75-4E9D-902B-7EEC85D2D924}" type="datetimeFigureOut">
              <a:rPr lang="en-US" smtClean="0"/>
              <a:pPr/>
              <a:t>10/28/2007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29019C-A110-479E-B781-F1864B5F61F8}"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657EE9-8A75-4E9D-902B-7EEC85D2D924}" type="datetimeFigureOut">
              <a:rPr lang="en-US" smtClean="0"/>
              <a:pPr/>
              <a:t>10/28/2007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29019C-A110-479E-B781-F1864B5F61F8}"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E657EE9-8A75-4E9D-902B-7EEC85D2D924}" type="datetimeFigureOut">
              <a:rPr lang="en-US" smtClean="0"/>
              <a:pPr/>
              <a:t>10/28/2007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29019C-A110-479E-B781-F1864B5F61F8}"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E657EE9-8A75-4E9D-902B-7EEC85D2D924}" type="datetimeFigureOut">
              <a:rPr lang="en-US" smtClean="0"/>
              <a:pPr/>
              <a:t>10/28/2007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29019C-A110-479E-B781-F1864B5F61F8}"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AE657EE9-8A75-4E9D-902B-7EEC85D2D924}" type="datetimeFigureOut">
              <a:rPr lang="en-US" smtClean="0"/>
              <a:pPr/>
              <a:t>10/28/2007</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729019C-A110-479E-B781-F1864B5F61F8}"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s-AR" dirty="0" err="1" smtClean="0"/>
              <a:t>Quelques</a:t>
            </a:r>
            <a:r>
              <a:rPr lang="es-AR" dirty="0" smtClean="0"/>
              <a:t> </a:t>
            </a:r>
            <a:r>
              <a:rPr lang="es-AR" dirty="0" err="1" smtClean="0"/>
              <a:t>idées</a:t>
            </a:r>
            <a:r>
              <a:rPr lang="es-AR" dirty="0" smtClean="0"/>
              <a:t> </a:t>
            </a:r>
            <a:r>
              <a:rPr lang="es-AR" dirty="0" err="1" smtClean="0"/>
              <a:t>saussuriennes</a:t>
            </a:r>
            <a:r>
              <a:rPr lang="es-AR" dirty="0" smtClean="0"/>
              <a:t> </a:t>
            </a:r>
            <a:r>
              <a:rPr lang="es-AR" dirty="0" err="1" smtClean="0"/>
              <a:t>chez</a:t>
            </a:r>
            <a:r>
              <a:rPr lang="es-AR" dirty="0" smtClean="0"/>
              <a:t> Jorge Luis Borges</a:t>
            </a:r>
            <a:endParaRPr lang="en-US" dirty="0"/>
          </a:p>
        </p:txBody>
      </p:sp>
      <p:sp>
        <p:nvSpPr>
          <p:cNvPr id="3" name="Subtitle 2"/>
          <p:cNvSpPr>
            <a:spLocks noGrp="1"/>
          </p:cNvSpPr>
          <p:nvPr>
            <p:ph type="subTitle" idx="1"/>
          </p:nvPr>
        </p:nvSpPr>
        <p:spPr/>
        <p:txBody>
          <a:bodyPr/>
          <a:lstStyle/>
          <a:p>
            <a:r>
              <a:rPr lang="es-AR" dirty="0" smtClean="0"/>
              <a:t>Estanislao Sofía – </a:t>
            </a:r>
            <a:r>
              <a:rPr lang="es-AR" dirty="0" err="1" smtClean="0"/>
              <a:t>Université</a:t>
            </a:r>
            <a:r>
              <a:rPr lang="es-AR" dirty="0" smtClean="0"/>
              <a:t> de Paris X – </a:t>
            </a:r>
            <a:r>
              <a:rPr lang="es-AR" dirty="0" err="1" smtClean="0"/>
              <a:t>Nanterre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a:bodyPr>
          <a:lstStyle/>
          <a:p>
            <a:pPr algn="just"/>
            <a:endParaRPr lang="es-AR" sz="2400" dirty="0" smtClean="0"/>
          </a:p>
          <a:p>
            <a:pPr algn="just"/>
            <a:r>
              <a:rPr lang="es-AR" sz="2400" dirty="0" err="1" smtClean="0"/>
              <a:t>Système</a:t>
            </a:r>
            <a:r>
              <a:rPr lang="es-AR" sz="2400" dirty="0" smtClean="0"/>
              <a:t> </a:t>
            </a:r>
            <a:r>
              <a:rPr lang="es-AR" sz="2400" dirty="0" err="1" smtClean="0"/>
              <a:t>décimal</a:t>
            </a:r>
            <a:r>
              <a:rPr lang="es-AR" sz="2400" dirty="0" smtClean="0"/>
              <a:t> : {1, 2, 3, 4, 5, 6, 7, 8, 9, 0}</a:t>
            </a:r>
          </a:p>
          <a:p>
            <a:pPr algn="just"/>
            <a:r>
              <a:rPr lang="es-AR" sz="2400" dirty="0" err="1" smtClean="0"/>
              <a:t>Système</a:t>
            </a:r>
            <a:r>
              <a:rPr lang="es-AR" sz="2400" dirty="0" smtClean="0"/>
              <a:t> </a:t>
            </a:r>
            <a:r>
              <a:rPr lang="es-AR" sz="2400" dirty="0" err="1" smtClean="0"/>
              <a:t>binaire</a:t>
            </a:r>
            <a:r>
              <a:rPr lang="es-AR" sz="2400" dirty="0" smtClean="0"/>
              <a:t> : {1, 0}</a:t>
            </a:r>
          </a:p>
          <a:p>
            <a:pPr algn="just"/>
            <a:endParaRPr lang="es-AR" sz="2400" dirty="0" smtClean="0"/>
          </a:p>
          <a:p>
            <a:pPr algn="just"/>
            <a:endParaRPr lang="es-AR" sz="2400" dirty="0" smtClean="0"/>
          </a:p>
          <a:p>
            <a:pPr algn="just"/>
            <a:r>
              <a:rPr lang="es-AR" sz="2400" dirty="0" smtClean="0"/>
              <a:t>“</a:t>
            </a:r>
            <a:r>
              <a:rPr lang="es-AR" sz="2400" dirty="0" err="1" smtClean="0"/>
              <a:t>deux</a:t>
            </a:r>
            <a:r>
              <a:rPr lang="es-AR" sz="2400" dirty="0" smtClean="0"/>
              <a:t>”                  2 </a:t>
            </a:r>
            <a:r>
              <a:rPr lang="es-AR" sz="2400" dirty="0" smtClean="0"/>
              <a:t>    (</a:t>
            </a:r>
            <a:r>
              <a:rPr lang="es-AR" sz="2400" dirty="0" err="1" smtClean="0"/>
              <a:t>système</a:t>
            </a:r>
            <a:r>
              <a:rPr lang="es-AR" sz="2400" dirty="0" smtClean="0"/>
              <a:t> </a:t>
            </a:r>
            <a:r>
              <a:rPr lang="es-AR" sz="2400" dirty="0" err="1" smtClean="0"/>
              <a:t>décimal</a:t>
            </a:r>
            <a:r>
              <a:rPr lang="es-AR" sz="2400" dirty="0" smtClean="0"/>
              <a:t> </a:t>
            </a:r>
            <a:r>
              <a:rPr lang="es-AR" sz="2400" dirty="0" err="1" smtClean="0"/>
              <a:t>ou</a:t>
            </a:r>
            <a:r>
              <a:rPr lang="es-AR" sz="2400" dirty="0" smtClean="0"/>
              <a:t> à base 10)</a:t>
            </a:r>
            <a:endParaRPr lang="es-AR" sz="1000" dirty="0" smtClean="0"/>
          </a:p>
        </p:txBody>
      </p:sp>
      <p:cxnSp>
        <p:nvCxnSpPr>
          <p:cNvPr id="6" name="Straight Arrow Connector 5"/>
          <p:cNvCxnSpPr/>
          <p:nvPr/>
        </p:nvCxnSpPr>
        <p:spPr>
          <a:xfrm>
            <a:off x="1828800" y="3733800"/>
            <a:ext cx="1219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a:bodyPr>
          <a:lstStyle/>
          <a:p>
            <a:pPr algn="just"/>
            <a:endParaRPr lang="es-AR" sz="2400" dirty="0" smtClean="0"/>
          </a:p>
          <a:p>
            <a:pPr algn="just"/>
            <a:r>
              <a:rPr lang="es-AR" sz="2400" dirty="0" err="1" smtClean="0"/>
              <a:t>Système</a:t>
            </a:r>
            <a:r>
              <a:rPr lang="es-AR" sz="2400" dirty="0" smtClean="0"/>
              <a:t> </a:t>
            </a:r>
            <a:r>
              <a:rPr lang="es-AR" sz="2400" dirty="0" err="1" smtClean="0"/>
              <a:t>décimal</a:t>
            </a:r>
            <a:r>
              <a:rPr lang="es-AR" sz="2400" dirty="0" smtClean="0"/>
              <a:t> : {1, 2, 3, 4, 5, 6, 7, 8, 9, 0}</a:t>
            </a:r>
          </a:p>
          <a:p>
            <a:pPr algn="just"/>
            <a:r>
              <a:rPr lang="es-AR" sz="2400" dirty="0" err="1" smtClean="0"/>
              <a:t>Système</a:t>
            </a:r>
            <a:r>
              <a:rPr lang="es-AR" sz="2400" dirty="0" smtClean="0"/>
              <a:t> </a:t>
            </a:r>
            <a:r>
              <a:rPr lang="es-AR" sz="2400" dirty="0" err="1" smtClean="0"/>
              <a:t>binaire</a:t>
            </a:r>
            <a:r>
              <a:rPr lang="es-AR" sz="2400" dirty="0" smtClean="0"/>
              <a:t> : {1, 0}</a:t>
            </a:r>
          </a:p>
          <a:p>
            <a:pPr algn="just"/>
            <a:endParaRPr lang="es-AR" sz="2400" dirty="0" smtClean="0"/>
          </a:p>
          <a:p>
            <a:pPr algn="just"/>
            <a:endParaRPr lang="es-AR" sz="2400" dirty="0" smtClean="0"/>
          </a:p>
          <a:p>
            <a:pPr algn="just"/>
            <a:r>
              <a:rPr lang="es-AR" sz="2400" dirty="0" smtClean="0"/>
              <a:t>“</a:t>
            </a:r>
            <a:r>
              <a:rPr lang="es-AR" sz="2400" dirty="0" err="1" smtClean="0"/>
              <a:t>deux</a:t>
            </a:r>
            <a:r>
              <a:rPr lang="es-AR" sz="2400" dirty="0" smtClean="0"/>
              <a:t>”                  2 </a:t>
            </a:r>
            <a:r>
              <a:rPr lang="es-AR" sz="2400" dirty="0" smtClean="0"/>
              <a:t>    (</a:t>
            </a:r>
            <a:r>
              <a:rPr lang="es-AR" sz="2400" dirty="0" err="1" smtClean="0"/>
              <a:t>système</a:t>
            </a:r>
            <a:r>
              <a:rPr lang="es-AR" sz="2400" dirty="0" smtClean="0"/>
              <a:t> </a:t>
            </a:r>
            <a:r>
              <a:rPr lang="es-AR" sz="2400" dirty="0" err="1" smtClean="0"/>
              <a:t>décimal</a:t>
            </a:r>
            <a:r>
              <a:rPr lang="es-AR" sz="2400" dirty="0" smtClean="0"/>
              <a:t> </a:t>
            </a:r>
            <a:r>
              <a:rPr lang="es-AR" sz="2400" dirty="0" err="1" smtClean="0"/>
              <a:t>ou</a:t>
            </a:r>
            <a:r>
              <a:rPr lang="es-AR" sz="2400" dirty="0" smtClean="0"/>
              <a:t> à base 10)</a:t>
            </a:r>
            <a:endParaRPr lang="es-AR" sz="1000" dirty="0" smtClean="0"/>
          </a:p>
          <a:p>
            <a:pPr algn="just">
              <a:buNone/>
            </a:pPr>
            <a:r>
              <a:rPr lang="es-AR" sz="2400" dirty="0" smtClean="0"/>
              <a:t>                               10 </a:t>
            </a:r>
            <a:r>
              <a:rPr lang="es-AR" sz="2400" dirty="0" smtClean="0"/>
              <a:t>   (</a:t>
            </a:r>
            <a:r>
              <a:rPr lang="es-AR" sz="2400" dirty="0" err="1" smtClean="0"/>
              <a:t>système</a:t>
            </a:r>
            <a:r>
              <a:rPr lang="es-AR" sz="2400" dirty="0" smtClean="0"/>
              <a:t> </a:t>
            </a:r>
            <a:r>
              <a:rPr lang="es-AR" sz="2400" dirty="0" err="1" smtClean="0"/>
              <a:t>binaire</a:t>
            </a:r>
            <a:r>
              <a:rPr lang="es-AR" sz="2400" dirty="0" smtClean="0"/>
              <a:t> </a:t>
            </a:r>
            <a:r>
              <a:rPr lang="es-AR" sz="2400" dirty="0" err="1" smtClean="0"/>
              <a:t>ou</a:t>
            </a:r>
            <a:r>
              <a:rPr lang="es-AR" sz="2400" dirty="0" smtClean="0"/>
              <a:t> à base 2)</a:t>
            </a:r>
          </a:p>
        </p:txBody>
      </p:sp>
      <p:cxnSp>
        <p:nvCxnSpPr>
          <p:cNvPr id="6" name="Straight Arrow Connector 5"/>
          <p:cNvCxnSpPr/>
          <p:nvPr/>
        </p:nvCxnSpPr>
        <p:spPr>
          <a:xfrm>
            <a:off x="1828800" y="3733800"/>
            <a:ext cx="1219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1828800" y="3733800"/>
            <a:ext cx="12192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a:bodyPr>
          <a:lstStyle/>
          <a:p>
            <a:pPr algn="just"/>
            <a:endParaRPr lang="es-AR" sz="2400" dirty="0" smtClean="0"/>
          </a:p>
          <a:p>
            <a:pPr algn="just"/>
            <a:r>
              <a:rPr lang="es-AR" sz="2400" dirty="0" err="1" smtClean="0"/>
              <a:t>Système</a:t>
            </a:r>
            <a:r>
              <a:rPr lang="es-AR" sz="2400" dirty="0" smtClean="0"/>
              <a:t> </a:t>
            </a:r>
            <a:r>
              <a:rPr lang="es-AR" sz="2400" dirty="0" err="1" smtClean="0"/>
              <a:t>décimal</a:t>
            </a:r>
            <a:r>
              <a:rPr lang="es-AR" sz="2400" dirty="0" smtClean="0"/>
              <a:t> : {1, 2, 3, 4, 5, 6, 7, 8, 9, 0}</a:t>
            </a:r>
          </a:p>
          <a:p>
            <a:pPr algn="just"/>
            <a:r>
              <a:rPr lang="es-AR" sz="2400" dirty="0" err="1" smtClean="0"/>
              <a:t>Système</a:t>
            </a:r>
            <a:r>
              <a:rPr lang="es-AR" sz="2400" dirty="0" smtClean="0"/>
              <a:t> </a:t>
            </a:r>
            <a:r>
              <a:rPr lang="es-AR" sz="2400" dirty="0" err="1" smtClean="0"/>
              <a:t>binaire</a:t>
            </a:r>
            <a:r>
              <a:rPr lang="es-AR" sz="2400" dirty="0" smtClean="0"/>
              <a:t> : {1, 0}</a:t>
            </a:r>
          </a:p>
          <a:p>
            <a:pPr algn="just"/>
            <a:r>
              <a:rPr lang="es-AR" sz="2400" dirty="0" err="1" smtClean="0"/>
              <a:t>Français</a:t>
            </a:r>
            <a:r>
              <a:rPr lang="es-AR" sz="2400" dirty="0" smtClean="0"/>
              <a:t> : {</a:t>
            </a:r>
            <a:r>
              <a:rPr lang="en-US" sz="2400" dirty="0" smtClean="0">
                <a:latin typeface="Le Robert" pitchFamily="34" charset="0"/>
              </a:rPr>
              <a:t>X, </a:t>
            </a:r>
            <a:r>
              <a:rPr lang="en-US" sz="2400" dirty="0" err="1" smtClean="0">
                <a:latin typeface="Le Robert" pitchFamily="34" charset="0"/>
              </a:rPr>
              <a:t>dV</a:t>
            </a:r>
            <a:r>
              <a:rPr lang="es-AR" sz="2400" dirty="0" smtClean="0"/>
              <a:t>,</a:t>
            </a:r>
            <a:r>
              <a:rPr lang="es-AR" sz="2400" dirty="0" smtClean="0">
                <a:latin typeface="Le Robert" pitchFamily="34" charset="0"/>
              </a:rPr>
              <a:t> </a:t>
            </a:r>
            <a:r>
              <a:rPr lang="en-US" sz="2400" dirty="0" err="1" smtClean="0">
                <a:latin typeface="Le Robert" pitchFamily="34" charset="0"/>
              </a:rPr>
              <a:t>tYwA</a:t>
            </a:r>
            <a:r>
              <a:rPr lang="es-AR" sz="2400" dirty="0" smtClean="0"/>
              <a:t> (…), </a:t>
            </a:r>
            <a:r>
              <a:rPr lang="en-US" sz="2400" dirty="0" err="1" smtClean="0">
                <a:latin typeface="Le Robert" pitchFamily="34" charset="0"/>
              </a:rPr>
              <a:t>nZf</a:t>
            </a:r>
            <a:r>
              <a:rPr lang="en-US" sz="2400" dirty="0" smtClean="0">
                <a:latin typeface="Le Robert" pitchFamily="34" charset="0"/>
              </a:rPr>
              <a:t>, </a:t>
            </a:r>
            <a:r>
              <a:rPr lang="en-US" sz="2400" dirty="0" err="1" smtClean="0">
                <a:latin typeface="Le Robert" pitchFamily="34" charset="0"/>
              </a:rPr>
              <a:t>dis</a:t>
            </a:r>
            <a:r>
              <a:rPr lang="en-US" sz="2400" dirty="0" smtClean="0">
                <a:latin typeface="Le Robert" pitchFamily="34" charset="0"/>
              </a:rPr>
              <a:t> </a:t>
            </a:r>
            <a:r>
              <a:rPr lang="es-AR" sz="2400" dirty="0" smtClean="0"/>
              <a:t>(…), </a:t>
            </a:r>
            <a:r>
              <a:rPr lang="en-US" sz="2400" dirty="0" err="1" smtClean="0">
                <a:latin typeface="Le Robert" pitchFamily="34" charset="0"/>
              </a:rPr>
              <a:t>vR</a:t>
            </a:r>
            <a:r>
              <a:rPr lang="en-US" sz="2400" dirty="0" smtClean="0">
                <a:latin typeface="Le Robert" pitchFamily="34" charset="0"/>
              </a:rPr>
              <a:t>, </a:t>
            </a:r>
            <a:r>
              <a:rPr lang="es-AR" sz="2400" dirty="0" smtClean="0"/>
              <a:t>(…), </a:t>
            </a:r>
            <a:r>
              <a:rPr lang="en-US" sz="2400" dirty="0" err="1" smtClean="0">
                <a:latin typeface="Le Robert" pitchFamily="34" charset="0"/>
              </a:rPr>
              <a:t>sS</a:t>
            </a:r>
            <a:r>
              <a:rPr lang="es-AR" sz="2400" dirty="0" smtClean="0"/>
              <a:t>, …}</a:t>
            </a:r>
          </a:p>
          <a:p>
            <a:pPr algn="just"/>
            <a:endParaRPr lang="es-AR" sz="2400" dirty="0" smtClean="0"/>
          </a:p>
          <a:p>
            <a:pPr algn="just"/>
            <a:r>
              <a:rPr lang="es-AR" sz="2400" dirty="0" smtClean="0"/>
              <a:t>“</a:t>
            </a:r>
            <a:r>
              <a:rPr lang="es-AR" sz="2400" dirty="0" err="1" smtClean="0"/>
              <a:t>deux</a:t>
            </a:r>
            <a:r>
              <a:rPr lang="es-AR" sz="2400" dirty="0" smtClean="0"/>
              <a:t>”                  2 </a:t>
            </a:r>
            <a:r>
              <a:rPr lang="es-AR" sz="2400" dirty="0" smtClean="0"/>
              <a:t>    (</a:t>
            </a:r>
            <a:r>
              <a:rPr lang="es-AR" sz="2400" dirty="0" err="1" smtClean="0"/>
              <a:t>système</a:t>
            </a:r>
            <a:r>
              <a:rPr lang="es-AR" sz="2400" dirty="0" smtClean="0"/>
              <a:t> </a:t>
            </a:r>
            <a:r>
              <a:rPr lang="es-AR" sz="2400" dirty="0" err="1" smtClean="0"/>
              <a:t>décimal</a:t>
            </a:r>
            <a:r>
              <a:rPr lang="es-AR" sz="2400" dirty="0" smtClean="0"/>
              <a:t> </a:t>
            </a:r>
            <a:r>
              <a:rPr lang="es-AR" sz="2400" dirty="0" err="1" smtClean="0"/>
              <a:t>ou</a:t>
            </a:r>
            <a:r>
              <a:rPr lang="es-AR" sz="2400" dirty="0" smtClean="0"/>
              <a:t> à base 10)</a:t>
            </a:r>
            <a:endParaRPr lang="es-AR" sz="1000" dirty="0" smtClean="0"/>
          </a:p>
          <a:p>
            <a:pPr algn="just">
              <a:buNone/>
            </a:pPr>
            <a:r>
              <a:rPr lang="es-AR" sz="2400" dirty="0" smtClean="0"/>
              <a:t>                               10 </a:t>
            </a:r>
            <a:r>
              <a:rPr lang="es-AR" sz="2400" dirty="0" smtClean="0"/>
              <a:t>   (</a:t>
            </a:r>
            <a:r>
              <a:rPr lang="es-AR" sz="2400" dirty="0" err="1" smtClean="0"/>
              <a:t>système</a:t>
            </a:r>
            <a:r>
              <a:rPr lang="es-AR" sz="2400" dirty="0" smtClean="0"/>
              <a:t> </a:t>
            </a:r>
            <a:r>
              <a:rPr lang="es-AR" sz="2400" dirty="0" err="1" smtClean="0"/>
              <a:t>binaire</a:t>
            </a:r>
            <a:r>
              <a:rPr lang="es-AR" sz="2400" dirty="0" smtClean="0"/>
              <a:t> </a:t>
            </a:r>
            <a:r>
              <a:rPr lang="es-AR" sz="2400" dirty="0" err="1" smtClean="0"/>
              <a:t>ou</a:t>
            </a:r>
            <a:r>
              <a:rPr lang="es-AR" sz="2400" dirty="0" smtClean="0"/>
              <a:t> à base 2)</a:t>
            </a:r>
          </a:p>
          <a:p>
            <a:pPr algn="just">
              <a:buNone/>
            </a:pPr>
            <a:endParaRPr lang="es-AR" sz="2400" dirty="0" smtClean="0"/>
          </a:p>
        </p:txBody>
      </p:sp>
      <p:cxnSp>
        <p:nvCxnSpPr>
          <p:cNvPr id="6" name="Straight Arrow Connector 5"/>
          <p:cNvCxnSpPr/>
          <p:nvPr/>
        </p:nvCxnSpPr>
        <p:spPr>
          <a:xfrm>
            <a:off x="1828800" y="3733800"/>
            <a:ext cx="1219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1828800" y="3733800"/>
            <a:ext cx="12192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a:bodyPr>
          <a:lstStyle/>
          <a:p>
            <a:pPr algn="just"/>
            <a:endParaRPr lang="es-AR" sz="2400" dirty="0" smtClean="0"/>
          </a:p>
          <a:p>
            <a:pPr algn="just"/>
            <a:r>
              <a:rPr lang="es-AR" sz="2400" dirty="0" err="1" smtClean="0"/>
              <a:t>Système</a:t>
            </a:r>
            <a:r>
              <a:rPr lang="es-AR" sz="2400" dirty="0" smtClean="0"/>
              <a:t> </a:t>
            </a:r>
            <a:r>
              <a:rPr lang="es-AR" sz="2400" dirty="0" err="1" smtClean="0"/>
              <a:t>décimal</a:t>
            </a:r>
            <a:r>
              <a:rPr lang="es-AR" sz="2400" dirty="0" smtClean="0"/>
              <a:t> : {1, 2, 3, 4, 5, 6, 7, 8, 9, 0}</a:t>
            </a:r>
          </a:p>
          <a:p>
            <a:pPr algn="just"/>
            <a:r>
              <a:rPr lang="es-AR" sz="2400" dirty="0" err="1" smtClean="0"/>
              <a:t>Système</a:t>
            </a:r>
            <a:r>
              <a:rPr lang="es-AR" sz="2400" dirty="0" smtClean="0"/>
              <a:t> </a:t>
            </a:r>
            <a:r>
              <a:rPr lang="es-AR" sz="2400" dirty="0" err="1" smtClean="0"/>
              <a:t>binaire</a:t>
            </a:r>
            <a:r>
              <a:rPr lang="es-AR" sz="2400" dirty="0" smtClean="0"/>
              <a:t> : {1, 0}</a:t>
            </a:r>
          </a:p>
          <a:p>
            <a:pPr algn="just"/>
            <a:r>
              <a:rPr lang="es-AR" sz="2400" dirty="0" err="1" smtClean="0"/>
              <a:t>Français</a:t>
            </a:r>
            <a:r>
              <a:rPr lang="es-AR" sz="2400" dirty="0" smtClean="0"/>
              <a:t> : {</a:t>
            </a:r>
            <a:r>
              <a:rPr lang="en-US" sz="2400" dirty="0" smtClean="0">
                <a:latin typeface="Le Robert" pitchFamily="34" charset="0"/>
              </a:rPr>
              <a:t>X, </a:t>
            </a:r>
            <a:r>
              <a:rPr lang="en-US" sz="2400" dirty="0" err="1" smtClean="0">
                <a:latin typeface="Le Robert" pitchFamily="34" charset="0"/>
              </a:rPr>
              <a:t>dV</a:t>
            </a:r>
            <a:r>
              <a:rPr lang="es-AR" sz="2400" dirty="0" smtClean="0"/>
              <a:t>,</a:t>
            </a:r>
            <a:r>
              <a:rPr lang="es-AR" sz="2400" dirty="0" smtClean="0">
                <a:latin typeface="Le Robert" pitchFamily="34" charset="0"/>
              </a:rPr>
              <a:t> </a:t>
            </a:r>
            <a:r>
              <a:rPr lang="en-US" sz="2400" dirty="0" err="1" smtClean="0">
                <a:latin typeface="Le Robert" pitchFamily="34" charset="0"/>
              </a:rPr>
              <a:t>tYwA</a:t>
            </a:r>
            <a:r>
              <a:rPr lang="es-AR" sz="2400" dirty="0" smtClean="0"/>
              <a:t> (…), </a:t>
            </a:r>
            <a:r>
              <a:rPr lang="en-US" sz="2400" dirty="0" err="1" smtClean="0">
                <a:latin typeface="Le Robert" pitchFamily="34" charset="0"/>
              </a:rPr>
              <a:t>nZf</a:t>
            </a:r>
            <a:r>
              <a:rPr lang="en-US" sz="2400" dirty="0" smtClean="0">
                <a:latin typeface="Le Robert" pitchFamily="34" charset="0"/>
              </a:rPr>
              <a:t>, </a:t>
            </a:r>
            <a:r>
              <a:rPr lang="en-US" sz="2400" dirty="0" err="1" smtClean="0">
                <a:latin typeface="Le Robert" pitchFamily="34" charset="0"/>
              </a:rPr>
              <a:t>dis</a:t>
            </a:r>
            <a:r>
              <a:rPr lang="en-US" sz="2400" dirty="0" smtClean="0">
                <a:latin typeface="Le Robert" pitchFamily="34" charset="0"/>
              </a:rPr>
              <a:t> </a:t>
            </a:r>
            <a:r>
              <a:rPr lang="es-AR" sz="2400" dirty="0" smtClean="0"/>
              <a:t>(…), </a:t>
            </a:r>
            <a:r>
              <a:rPr lang="en-US" sz="2400" dirty="0" err="1" smtClean="0">
                <a:latin typeface="Le Robert" pitchFamily="34" charset="0"/>
              </a:rPr>
              <a:t>vR</a:t>
            </a:r>
            <a:r>
              <a:rPr lang="en-US" sz="2400" dirty="0" smtClean="0">
                <a:latin typeface="Le Robert" pitchFamily="34" charset="0"/>
              </a:rPr>
              <a:t>, </a:t>
            </a:r>
            <a:r>
              <a:rPr lang="es-AR" sz="2400" dirty="0" smtClean="0"/>
              <a:t>(…), </a:t>
            </a:r>
            <a:r>
              <a:rPr lang="en-US" sz="2400" dirty="0" err="1" smtClean="0">
                <a:latin typeface="Le Robert" pitchFamily="34" charset="0"/>
              </a:rPr>
              <a:t>sS</a:t>
            </a:r>
            <a:r>
              <a:rPr lang="es-AR" sz="2400" dirty="0" smtClean="0"/>
              <a:t>, …}</a:t>
            </a:r>
          </a:p>
          <a:p>
            <a:pPr algn="just"/>
            <a:endParaRPr lang="es-AR" sz="2400" dirty="0" smtClean="0"/>
          </a:p>
          <a:p>
            <a:pPr algn="just"/>
            <a:r>
              <a:rPr lang="es-AR" sz="2400" dirty="0" smtClean="0"/>
              <a:t>“</a:t>
            </a:r>
            <a:r>
              <a:rPr lang="es-AR" sz="2400" dirty="0" err="1" smtClean="0"/>
              <a:t>deux</a:t>
            </a:r>
            <a:r>
              <a:rPr lang="es-AR" sz="2400" dirty="0" smtClean="0"/>
              <a:t>”                  </a:t>
            </a:r>
            <a:r>
              <a:rPr lang="es-AR" sz="2400" dirty="0" smtClean="0"/>
              <a:t>2     </a:t>
            </a:r>
            <a:r>
              <a:rPr lang="es-AR" sz="2400" dirty="0" smtClean="0"/>
              <a:t>(</a:t>
            </a:r>
            <a:r>
              <a:rPr lang="es-AR" sz="2400" dirty="0" err="1" smtClean="0"/>
              <a:t>système</a:t>
            </a:r>
            <a:r>
              <a:rPr lang="es-AR" sz="2400" dirty="0" smtClean="0"/>
              <a:t> </a:t>
            </a:r>
            <a:r>
              <a:rPr lang="es-AR" sz="2400" dirty="0" err="1" smtClean="0"/>
              <a:t>décimal</a:t>
            </a:r>
            <a:r>
              <a:rPr lang="es-AR" sz="2400" dirty="0" smtClean="0"/>
              <a:t> </a:t>
            </a:r>
            <a:r>
              <a:rPr lang="es-AR" sz="2400" dirty="0" err="1" smtClean="0"/>
              <a:t>ou</a:t>
            </a:r>
            <a:r>
              <a:rPr lang="es-AR" sz="2400" dirty="0" smtClean="0"/>
              <a:t> à base 10)</a:t>
            </a:r>
            <a:endParaRPr lang="es-AR" sz="1000" dirty="0" smtClean="0"/>
          </a:p>
          <a:p>
            <a:pPr algn="just">
              <a:buNone/>
            </a:pPr>
            <a:r>
              <a:rPr lang="es-AR" sz="2400" dirty="0" smtClean="0"/>
              <a:t>                               10 </a:t>
            </a:r>
            <a:r>
              <a:rPr lang="es-AR" sz="2400" dirty="0" smtClean="0"/>
              <a:t>   (</a:t>
            </a:r>
            <a:r>
              <a:rPr lang="es-AR" sz="2400" dirty="0" err="1" smtClean="0"/>
              <a:t>système</a:t>
            </a:r>
            <a:r>
              <a:rPr lang="es-AR" sz="2400" dirty="0" smtClean="0"/>
              <a:t> </a:t>
            </a:r>
            <a:r>
              <a:rPr lang="es-AR" sz="2400" dirty="0" err="1" smtClean="0"/>
              <a:t>binaire</a:t>
            </a:r>
            <a:r>
              <a:rPr lang="es-AR" sz="2400" dirty="0" smtClean="0"/>
              <a:t> </a:t>
            </a:r>
            <a:r>
              <a:rPr lang="es-AR" sz="2400" dirty="0" err="1" smtClean="0"/>
              <a:t>ou</a:t>
            </a:r>
            <a:r>
              <a:rPr lang="es-AR" sz="2400" dirty="0" smtClean="0"/>
              <a:t> à base 2)</a:t>
            </a:r>
          </a:p>
          <a:p>
            <a:pPr algn="just">
              <a:buNone/>
            </a:pPr>
            <a:endParaRPr lang="es-AR" sz="2400" dirty="0" smtClean="0"/>
          </a:p>
          <a:p>
            <a:pPr algn="just">
              <a:buNone/>
            </a:pPr>
            <a:r>
              <a:rPr lang="es-AR" sz="2400" dirty="0" smtClean="0"/>
              <a:t>                               20 (</a:t>
            </a:r>
            <a:r>
              <a:rPr lang="es-AR" sz="2400" dirty="0" err="1" smtClean="0"/>
              <a:t>système</a:t>
            </a:r>
            <a:r>
              <a:rPr lang="es-AR" sz="2400" dirty="0" smtClean="0"/>
              <a:t> </a:t>
            </a:r>
            <a:r>
              <a:rPr lang="es-AR" sz="2400" dirty="0" err="1" smtClean="0"/>
              <a:t>décimal</a:t>
            </a:r>
            <a:r>
              <a:rPr lang="es-AR" sz="2400" dirty="0" smtClean="0"/>
              <a:t>)</a:t>
            </a:r>
          </a:p>
          <a:p>
            <a:pPr algn="just"/>
            <a:r>
              <a:rPr lang="es-AR" sz="2400" dirty="0" smtClean="0"/>
              <a:t>“</a:t>
            </a:r>
            <a:r>
              <a:rPr lang="es-AR" sz="2400" dirty="0" err="1" smtClean="0"/>
              <a:t>vingt</a:t>
            </a:r>
            <a:r>
              <a:rPr lang="es-AR" sz="2400" dirty="0" smtClean="0"/>
              <a:t>”                  </a:t>
            </a:r>
            <a:r>
              <a:rPr lang="es-AR" sz="2400" dirty="0" smtClean="0">
                <a:solidFill>
                  <a:schemeClr val="bg1">
                    <a:lumMod val="65000"/>
                  </a:schemeClr>
                </a:solidFill>
              </a:rPr>
              <a:t>10100 (</a:t>
            </a:r>
            <a:r>
              <a:rPr lang="es-AR" sz="2400" dirty="0" err="1" smtClean="0">
                <a:solidFill>
                  <a:schemeClr val="bg1">
                    <a:lumMod val="65000"/>
                  </a:schemeClr>
                </a:solidFill>
              </a:rPr>
              <a:t>système</a:t>
            </a:r>
            <a:r>
              <a:rPr lang="es-AR" sz="2400" dirty="0" smtClean="0">
                <a:solidFill>
                  <a:schemeClr val="bg1">
                    <a:lumMod val="65000"/>
                  </a:schemeClr>
                </a:solidFill>
              </a:rPr>
              <a:t> </a:t>
            </a:r>
            <a:r>
              <a:rPr lang="es-AR" sz="2400" dirty="0" err="1" smtClean="0">
                <a:solidFill>
                  <a:schemeClr val="bg1">
                    <a:lumMod val="65000"/>
                  </a:schemeClr>
                </a:solidFill>
              </a:rPr>
              <a:t>binaire</a:t>
            </a:r>
            <a:r>
              <a:rPr lang="es-AR" sz="2400" dirty="0" smtClean="0">
                <a:solidFill>
                  <a:schemeClr val="bg1">
                    <a:lumMod val="65000"/>
                  </a:schemeClr>
                </a:solidFill>
              </a:rPr>
              <a:t>)</a:t>
            </a:r>
            <a:endParaRPr lang="en-US" sz="2400" dirty="0" smtClean="0">
              <a:solidFill>
                <a:schemeClr val="bg1">
                  <a:lumMod val="65000"/>
                </a:schemeClr>
              </a:solidFill>
            </a:endParaRPr>
          </a:p>
          <a:p>
            <a:pPr algn="just">
              <a:buNone/>
            </a:pPr>
            <a:r>
              <a:rPr lang="es-AR" sz="2400" dirty="0" smtClean="0"/>
              <a:t>                                /</a:t>
            </a:r>
            <a:r>
              <a:rPr lang="en-US" sz="2400" dirty="0" smtClean="0"/>
              <a:t> </a:t>
            </a:r>
            <a:r>
              <a:rPr lang="en-US" sz="2400" dirty="0" err="1" smtClean="0">
                <a:latin typeface="Le Robert" pitchFamily="34" charset="0"/>
              </a:rPr>
              <a:t>vR</a:t>
            </a:r>
            <a:r>
              <a:rPr lang="en-US" sz="2400" dirty="0" smtClean="0">
                <a:latin typeface="Le Robert" pitchFamily="34" charset="0"/>
              </a:rPr>
              <a:t> </a:t>
            </a:r>
            <a:r>
              <a:rPr lang="es-AR" sz="2400" dirty="0" smtClean="0"/>
              <a:t>/</a:t>
            </a:r>
          </a:p>
        </p:txBody>
      </p:sp>
      <p:cxnSp>
        <p:nvCxnSpPr>
          <p:cNvPr id="6" name="Straight Arrow Connector 5"/>
          <p:cNvCxnSpPr/>
          <p:nvPr/>
        </p:nvCxnSpPr>
        <p:spPr>
          <a:xfrm>
            <a:off x="1828800" y="3733800"/>
            <a:ext cx="1219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1828800" y="3733800"/>
            <a:ext cx="12192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1828800" y="5486400"/>
            <a:ext cx="1219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828800" y="5486400"/>
            <a:ext cx="12192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1828800" y="5029200"/>
            <a:ext cx="11430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AR" sz="2400" dirty="0" err="1" smtClean="0">
                <a:latin typeface="Calibri" pitchFamily="34" charset="0"/>
              </a:rPr>
              <a:t>Texte</a:t>
            </a:r>
            <a:r>
              <a:rPr lang="es-AR" sz="2400" dirty="0" smtClean="0">
                <a:latin typeface="Calibri" pitchFamily="34" charset="0"/>
              </a:rPr>
              <a:t> nº8</a:t>
            </a:r>
            <a:endParaRPr lang="en-US" sz="2400" dirty="0">
              <a:latin typeface="Calibri" pitchFamily="34" charset="0"/>
            </a:endParaRPr>
          </a:p>
        </p:txBody>
      </p:sp>
      <p:sp>
        <p:nvSpPr>
          <p:cNvPr id="3" name="Content Placeholder 2"/>
          <p:cNvSpPr>
            <a:spLocks noGrp="1"/>
          </p:cNvSpPr>
          <p:nvPr>
            <p:ph sz="quarter" idx="1"/>
          </p:nvPr>
        </p:nvSpPr>
        <p:spPr>
          <a:xfrm>
            <a:off x="457200" y="1219200"/>
            <a:ext cx="8229600" cy="5105400"/>
          </a:xfrm>
        </p:spPr>
        <p:txBody>
          <a:bodyPr>
            <a:normAutofit fontScale="47500" lnSpcReduction="20000"/>
          </a:bodyPr>
          <a:lstStyle/>
          <a:p>
            <a:pPr algn="just"/>
            <a:endParaRPr lang="es-AR" dirty="0" smtClean="0">
              <a:latin typeface="Calibri" pitchFamily="34" charset="0"/>
            </a:endParaRPr>
          </a:p>
          <a:p>
            <a:pPr algn="just"/>
            <a:r>
              <a:rPr lang="es-AR" sz="3400" dirty="0" smtClean="0">
                <a:latin typeface="Calibri" pitchFamily="34" charset="0"/>
              </a:rPr>
              <a:t>“Nosotros, de un vistazo, percibimos tres copas en una mesa; Funes, todos los vástagos y racimos y frutos que comprende una parra. Sabía las formas de las nubes australes del amanecer del 30 de abril de 1882 y podía compararlas en el recuerdo con las vetas de un libro de pasta española que sólo había mirado una vez y con las líneas de la espuma que un remo levantó en el Río Negro la víspera de la acción del Quebracho. […] Dos o tres veces había reconstruido un día entero; no había dudado nunca, pero cada reconstrucción había requerido un día entero. […] Una circunferencia en un pizarrón, un triángulo rectángulo, un rombo, son formas que podemos intuir plenamente; lo mismo le pasaba a Ireneo con las aborrascadas crines de un potro, con una punta de ganado en una cuchilla, con el fuego cambiante y con la innumerable ceniza, con las muchas caras de un muerto en un largo velorio. </a:t>
            </a:r>
            <a:r>
              <a:rPr lang="fr-FR" sz="3400" dirty="0" smtClean="0">
                <a:latin typeface="Calibri" pitchFamily="34" charset="0"/>
              </a:rPr>
              <a:t>No </a:t>
            </a:r>
            <a:r>
              <a:rPr lang="fr-FR" sz="3400" dirty="0" err="1" smtClean="0">
                <a:latin typeface="Calibri" pitchFamily="34" charset="0"/>
              </a:rPr>
              <a:t>sé</a:t>
            </a:r>
            <a:r>
              <a:rPr lang="fr-FR" sz="3400" dirty="0" smtClean="0">
                <a:latin typeface="Calibri" pitchFamily="34" charset="0"/>
              </a:rPr>
              <a:t> </a:t>
            </a:r>
            <a:r>
              <a:rPr lang="fr-FR" sz="3400" dirty="0" err="1" smtClean="0">
                <a:latin typeface="Calibri" pitchFamily="34" charset="0"/>
              </a:rPr>
              <a:t>cuántas</a:t>
            </a:r>
            <a:r>
              <a:rPr lang="fr-FR" sz="3400" dirty="0" smtClean="0">
                <a:latin typeface="Calibri" pitchFamily="34" charset="0"/>
              </a:rPr>
              <a:t> </a:t>
            </a:r>
            <a:r>
              <a:rPr lang="fr-FR" sz="3400" dirty="0" err="1" smtClean="0">
                <a:latin typeface="Calibri" pitchFamily="34" charset="0"/>
              </a:rPr>
              <a:t>estrellas</a:t>
            </a:r>
            <a:r>
              <a:rPr lang="fr-FR" sz="3400" dirty="0" smtClean="0">
                <a:latin typeface="Calibri" pitchFamily="34" charset="0"/>
              </a:rPr>
              <a:t> </a:t>
            </a:r>
            <a:r>
              <a:rPr lang="fr-FR" sz="3400" dirty="0" err="1" smtClean="0">
                <a:latin typeface="Calibri" pitchFamily="34" charset="0"/>
              </a:rPr>
              <a:t>veía</a:t>
            </a:r>
            <a:r>
              <a:rPr lang="fr-FR" sz="3400" dirty="0" smtClean="0">
                <a:latin typeface="Calibri" pitchFamily="34" charset="0"/>
              </a:rPr>
              <a:t> en el </a:t>
            </a:r>
            <a:r>
              <a:rPr lang="fr-FR" sz="3400" dirty="0" err="1" smtClean="0">
                <a:latin typeface="Calibri" pitchFamily="34" charset="0"/>
              </a:rPr>
              <a:t>cielo</a:t>
            </a:r>
            <a:r>
              <a:rPr lang="fr-FR" sz="3400" dirty="0" smtClean="0">
                <a:latin typeface="Calibri" pitchFamily="34" charset="0"/>
              </a:rPr>
              <a:t>. » (cf. « Funes el </a:t>
            </a:r>
            <a:r>
              <a:rPr lang="fr-FR" sz="3400" dirty="0" err="1" smtClean="0">
                <a:latin typeface="Calibri" pitchFamily="34" charset="0"/>
              </a:rPr>
              <a:t>memorioso</a:t>
            </a:r>
            <a:r>
              <a:rPr lang="fr-FR" sz="3400" dirty="0" smtClean="0">
                <a:latin typeface="Calibri" pitchFamily="34" charset="0"/>
              </a:rPr>
              <a:t> »)</a:t>
            </a:r>
            <a:endParaRPr lang="en-US" sz="3400" dirty="0" smtClean="0">
              <a:latin typeface="Calibri" pitchFamily="34" charset="0"/>
            </a:endParaRPr>
          </a:p>
          <a:p>
            <a:pPr algn="just"/>
            <a:endParaRPr lang="fr-FR" sz="1300" dirty="0" smtClean="0">
              <a:latin typeface="Calibri" pitchFamily="34" charset="0"/>
            </a:endParaRPr>
          </a:p>
          <a:p>
            <a:pPr algn="just"/>
            <a:r>
              <a:rPr lang="fr-FR" sz="3400" dirty="0" smtClean="0">
                <a:latin typeface="Calibri" pitchFamily="34" charset="0"/>
              </a:rPr>
              <a:t>« D’un coup d’œil, nous percevons trois verres sur une table ; Funes, lui, percevait tous les rejets, les grappes et les fruits qui composent une treille. Il connaissait les formes des nuages austraux de l’aube du 30 avril 1882 et pouvait les comparer au souvenir des marbrures d’un livre en papier espagnol qu’il n’avait regardé qu’une fois et aux lignes de l’écume soulevée par une rame sur le Rio Negro la veille du combat du Quebracho. […] Deux ou trois fois il avait reconstitué un jour entier ; il n’avait jamais hésité, mais chaque reconstitution avait demandé un jour entier. […] Une circonférence sur un tableau, un triangle rectangle, un losange, sont des formes que  nous pouvons percevoir pleinement ; de même Irénée percevait les crins embroussaillés d’un poulain, les têtes de bétail sur une colline, le feu changeant et le cendre innombrable, les multiples visages d’un mort au cours d’une longue veillée. Je ne sais combien d’étoiles il voyait dans le ciel. »</a:t>
            </a:r>
            <a:endParaRPr lang="en-US" sz="3400" dirty="0" smtClean="0">
              <a:latin typeface="Calibri"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AR" sz="2400" dirty="0" err="1" smtClean="0">
                <a:latin typeface="Calibri" pitchFamily="34" charset="0"/>
              </a:rPr>
              <a:t>Texte</a:t>
            </a:r>
            <a:r>
              <a:rPr lang="es-AR" sz="2400" dirty="0" smtClean="0">
                <a:latin typeface="Calibri" pitchFamily="34" charset="0"/>
              </a:rPr>
              <a:t> nº9</a:t>
            </a:r>
            <a:endParaRPr lang="en-US" sz="2400" dirty="0">
              <a:latin typeface="Calibri" pitchFamily="34" charset="0"/>
            </a:endParaRPr>
          </a:p>
        </p:txBody>
      </p:sp>
      <p:sp>
        <p:nvSpPr>
          <p:cNvPr id="3" name="Content Placeholder 2"/>
          <p:cNvSpPr>
            <a:spLocks noGrp="1"/>
          </p:cNvSpPr>
          <p:nvPr>
            <p:ph sz="quarter" idx="1"/>
          </p:nvPr>
        </p:nvSpPr>
        <p:spPr>
          <a:xfrm>
            <a:off x="457200" y="1219200"/>
            <a:ext cx="8229600" cy="5257800"/>
          </a:xfrm>
        </p:spPr>
        <p:txBody>
          <a:bodyPr>
            <a:normAutofit fontScale="55000" lnSpcReduction="20000"/>
          </a:bodyPr>
          <a:lstStyle/>
          <a:p>
            <a:pPr algn="just">
              <a:lnSpc>
                <a:spcPct val="120000"/>
              </a:lnSpc>
            </a:pPr>
            <a:endParaRPr lang="es-AR" dirty="0" smtClean="0">
              <a:latin typeface="Calibri" pitchFamily="34" charset="0"/>
            </a:endParaRPr>
          </a:p>
          <a:p>
            <a:pPr algn="just">
              <a:lnSpc>
                <a:spcPct val="120000"/>
              </a:lnSpc>
            </a:pPr>
            <a:r>
              <a:rPr lang="es-AR" sz="3600" dirty="0" smtClean="0">
                <a:latin typeface="Calibri" pitchFamily="34" charset="0"/>
              </a:rPr>
              <a:t>“Su primer estímulo, creo, fue el desagrado de que los treinta y tres orientales requirieran dos signos y tres palabras, en lugar de una sola palabra y un solo signo. Aplicó luego ese disparatado principio a los números. En lugar de siete mil trece, decía (por ejemplo), </a:t>
            </a:r>
            <a:r>
              <a:rPr lang="es-AR" sz="3600" i="1" dirty="0" smtClean="0">
                <a:latin typeface="Calibri" pitchFamily="34" charset="0"/>
              </a:rPr>
              <a:t>Máximo Pérez</a:t>
            </a:r>
            <a:r>
              <a:rPr lang="es-AR" sz="3600" dirty="0" smtClean="0">
                <a:latin typeface="Calibri" pitchFamily="34" charset="0"/>
              </a:rPr>
              <a:t>; en lugar de siete mil catorce, El Ferrocarril; otros números eran </a:t>
            </a:r>
            <a:r>
              <a:rPr lang="es-AR" sz="3600" i="1" dirty="0" smtClean="0">
                <a:latin typeface="Calibri" pitchFamily="34" charset="0"/>
              </a:rPr>
              <a:t>Luis </a:t>
            </a:r>
            <a:r>
              <a:rPr lang="es-AR" sz="3600" i="1" dirty="0" err="1" smtClean="0">
                <a:latin typeface="Calibri" pitchFamily="34" charset="0"/>
              </a:rPr>
              <a:t>Melián</a:t>
            </a:r>
            <a:r>
              <a:rPr lang="es-AR" sz="3600" i="1" dirty="0" smtClean="0">
                <a:latin typeface="Calibri" pitchFamily="34" charset="0"/>
              </a:rPr>
              <a:t> </a:t>
            </a:r>
            <a:r>
              <a:rPr lang="es-AR" sz="3600" i="1" dirty="0" err="1" smtClean="0">
                <a:latin typeface="Calibri" pitchFamily="34" charset="0"/>
              </a:rPr>
              <a:t>Lafinur</a:t>
            </a:r>
            <a:r>
              <a:rPr lang="es-AR" sz="3600" i="1" dirty="0" smtClean="0">
                <a:latin typeface="Calibri" pitchFamily="34" charset="0"/>
              </a:rPr>
              <a:t>, </a:t>
            </a:r>
            <a:r>
              <a:rPr lang="es-AR" sz="3600" i="1" dirty="0" err="1" smtClean="0">
                <a:latin typeface="Calibri" pitchFamily="34" charset="0"/>
              </a:rPr>
              <a:t>Olimar</a:t>
            </a:r>
            <a:r>
              <a:rPr lang="es-AR" sz="3600" i="1" dirty="0" smtClean="0">
                <a:latin typeface="Calibri" pitchFamily="34" charset="0"/>
              </a:rPr>
              <a:t>, azufre, los bastos, la ballena, el gas, la caldera, </a:t>
            </a:r>
            <a:r>
              <a:rPr lang="es-AR" sz="3600" i="1" dirty="0" err="1" smtClean="0">
                <a:latin typeface="Calibri" pitchFamily="34" charset="0"/>
              </a:rPr>
              <a:t>Napoléon</a:t>
            </a:r>
            <a:r>
              <a:rPr lang="es-AR" sz="3600" i="1" dirty="0" smtClean="0">
                <a:latin typeface="Calibri" pitchFamily="34" charset="0"/>
              </a:rPr>
              <a:t>, Agustín de </a:t>
            </a:r>
            <a:r>
              <a:rPr lang="es-AR" sz="3600" i="1" dirty="0" err="1" smtClean="0">
                <a:latin typeface="Calibri" pitchFamily="34" charset="0"/>
              </a:rPr>
              <a:t>Vedia</a:t>
            </a:r>
            <a:r>
              <a:rPr lang="es-AR" sz="3600" i="1" dirty="0" smtClean="0">
                <a:latin typeface="Calibri" pitchFamily="34" charset="0"/>
              </a:rPr>
              <a:t>.</a:t>
            </a:r>
            <a:r>
              <a:rPr lang="es-AR" sz="3600" dirty="0" smtClean="0">
                <a:latin typeface="Calibri" pitchFamily="34" charset="0"/>
              </a:rPr>
              <a:t> </a:t>
            </a:r>
            <a:r>
              <a:rPr lang="fr-FR" sz="3600" dirty="0" smtClean="0">
                <a:latin typeface="Calibri" pitchFamily="34" charset="0"/>
              </a:rPr>
              <a:t>En </a:t>
            </a:r>
            <a:r>
              <a:rPr lang="fr-FR" sz="3600" dirty="0" err="1" smtClean="0">
                <a:latin typeface="Calibri" pitchFamily="34" charset="0"/>
              </a:rPr>
              <a:t>lugar</a:t>
            </a:r>
            <a:r>
              <a:rPr lang="fr-FR" sz="3600" dirty="0" smtClean="0">
                <a:latin typeface="Calibri" pitchFamily="34" charset="0"/>
              </a:rPr>
              <a:t> de </a:t>
            </a:r>
            <a:r>
              <a:rPr lang="fr-FR" sz="3600" i="1" dirty="0" err="1" smtClean="0">
                <a:latin typeface="Calibri" pitchFamily="34" charset="0"/>
              </a:rPr>
              <a:t>quinientos</a:t>
            </a:r>
            <a:r>
              <a:rPr lang="fr-FR" sz="3600" dirty="0" smtClean="0">
                <a:latin typeface="Calibri" pitchFamily="34" charset="0"/>
              </a:rPr>
              <a:t>, </a:t>
            </a:r>
            <a:r>
              <a:rPr lang="fr-FR" sz="3600" dirty="0" err="1" smtClean="0">
                <a:latin typeface="Calibri" pitchFamily="34" charset="0"/>
              </a:rPr>
              <a:t>decía</a:t>
            </a:r>
            <a:r>
              <a:rPr lang="fr-FR" sz="3600" dirty="0" smtClean="0">
                <a:latin typeface="Calibri" pitchFamily="34" charset="0"/>
              </a:rPr>
              <a:t> </a:t>
            </a:r>
            <a:r>
              <a:rPr lang="fr-FR" sz="3600" i="1" dirty="0" err="1" smtClean="0">
                <a:latin typeface="Calibri" pitchFamily="34" charset="0"/>
              </a:rPr>
              <a:t>nueve</a:t>
            </a:r>
            <a:r>
              <a:rPr lang="fr-FR" sz="3600" dirty="0" smtClean="0">
                <a:latin typeface="Calibri" pitchFamily="34" charset="0"/>
              </a:rPr>
              <a:t>. »</a:t>
            </a:r>
            <a:endParaRPr lang="en-US" sz="3600" dirty="0" smtClean="0">
              <a:latin typeface="Calibri" pitchFamily="34" charset="0"/>
            </a:endParaRPr>
          </a:p>
          <a:p>
            <a:pPr algn="just">
              <a:lnSpc>
                <a:spcPct val="120000"/>
              </a:lnSpc>
              <a:buNone/>
            </a:pPr>
            <a:endParaRPr lang="en-US" sz="1100" dirty="0" smtClean="0">
              <a:latin typeface="Calibri" pitchFamily="34" charset="0"/>
            </a:endParaRPr>
          </a:p>
          <a:p>
            <a:pPr algn="just">
              <a:lnSpc>
                <a:spcPct val="120000"/>
              </a:lnSpc>
            </a:pPr>
            <a:r>
              <a:rPr lang="fr-FR" sz="3600" dirty="0" smtClean="0">
                <a:latin typeface="Calibri" pitchFamily="34" charset="0"/>
              </a:rPr>
              <a:t>« Il fut d’abord, je crois, conduit à cette recherche par le mécontentement que lui procura le fait que </a:t>
            </a:r>
            <a:r>
              <a:rPr lang="fr-FR" sz="3600" i="1" dirty="0" smtClean="0">
                <a:latin typeface="Calibri" pitchFamily="34" charset="0"/>
              </a:rPr>
              <a:t>Les Trente-Trois Orientaux</a:t>
            </a:r>
            <a:r>
              <a:rPr lang="fr-FR" sz="3600" dirty="0" smtClean="0">
                <a:latin typeface="Calibri" pitchFamily="34" charset="0"/>
              </a:rPr>
              <a:t> exigeaient deux signes et deux mots, au lieu d’un seul mot et un seul signe. Il appliqua ensuite ce principe absurde aux autres nombres. Au lieu de sept mille treize, il disait (par exemple), </a:t>
            </a:r>
            <a:r>
              <a:rPr lang="fr-FR" sz="3600" i="1" dirty="0" smtClean="0">
                <a:latin typeface="Calibri" pitchFamily="34" charset="0"/>
              </a:rPr>
              <a:t>Maxime  Pérez</a:t>
            </a:r>
            <a:r>
              <a:rPr lang="fr-FR" sz="3600" dirty="0" smtClean="0">
                <a:latin typeface="Calibri" pitchFamily="34" charset="0"/>
              </a:rPr>
              <a:t> ; au lieu de sept mille quatorze, </a:t>
            </a:r>
            <a:r>
              <a:rPr lang="fr-FR" sz="3600" i="1" dirty="0" smtClean="0">
                <a:latin typeface="Calibri" pitchFamily="34" charset="0"/>
              </a:rPr>
              <a:t>Le chemin de train </a:t>
            </a:r>
            <a:r>
              <a:rPr lang="fr-FR" sz="3600" dirty="0" smtClean="0">
                <a:latin typeface="Calibri" pitchFamily="34" charset="0"/>
              </a:rPr>
              <a:t>; d’autres nombres étaient </a:t>
            </a:r>
            <a:r>
              <a:rPr lang="fr-FR" sz="3600" i="1" dirty="0" smtClean="0">
                <a:latin typeface="Calibri" pitchFamily="34" charset="0"/>
              </a:rPr>
              <a:t>Luis </a:t>
            </a:r>
            <a:r>
              <a:rPr lang="fr-FR" sz="3600" i="1" dirty="0" err="1" smtClean="0">
                <a:latin typeface="Calibri" pitchFamily="34" charset="0"/>
              </a:rPr>
              <a:t>Melián</a:t>
            </a:r>
            <a:r>
              <a:rPr lang="fr-FR" sz="3600" i="1" dirty="0" smtClean="0">
                <a:latin typeface="Calibri" pitchFamily="34" charset="0"/>
              </a:rPr>
              <a:t> </a:t>
            </a:r>
            <a:r>
              <a:rPr lang="fr-FR" sz="3600" i="1" dirty="0" err="1" smtClean="0">
                <a:latin typeface="Calibri" pitchFamily="34" charset="0"/>
              </a:rPr>
              <a:t>Lafinur</a:t>
            </a:r>
            <a:r>
              <a:rPr lang="fr-FR" sz="3600" i="1" dirty="0" smtClean="0">
                <a:latin typeface="Calibri" pitchFamily="34" charset="0"/>
              </a:rPr>
              <a:t>, </a:t>
            </a:r>
            <a:r>
              <a:rPr lang="fr-FR" sz="3600" i="1" dirty="0" err="1" smtClean="0">
                <a:latin typeface="Calibri" pitchFamily="34" charset="0"/>
              </a:rPr>
              <a:t>Olimar</a:t>
            </a:r>
            <a:r>
              <a:rPr lang="fr-FR" sz="3600" i="1" dirty="0" smtClean="0">
                <a:latin typeface="Calibri" pitchFamily="34" charset="0"/>
              </a:rPr>
              <a:t>, soufre, le bât, la baleine, le gaz, la chaudière, Napoléon, Augustin de </a:t>
            </a:r>
            <a:r>
              <a:rPr lang="fr-FR" sz="3600" i="1" dirty="0" err="1" smtClean="0">
                <a:latin typeface="Calibri" pitchFamily="34" charset="0"/>
              </a:rPr>
              <a:t>Vedia</a:t>
            </a:r>
            <a:r>
              <a:rPr lang="fr-FR" sz="3600" i="1" dirty="0" smtClean="0">
                <a:latin typeface="Calibri" pitchFamily="34" charset="0"/>
              </a:rPr>
              <a:t>.</a:t>
            </a:r>
            <a:r>
              <a:rPr lang="fr-FR" sz="3600" dirty="0" smtClean="0">
                <a:latin typeface="Calibri" pitchFamily="34" charset="0"/>
              </a:rPr>
              <a:t> Au lieu cinq cents il disait </a:t>
            </a:r>
            <a:r>
              <a:rPr lang="fr-FR" sz="3600" i="1" dirty="0" smtClean="0">
                <a:latin typeface="Calibri" pitchFamily="34" charset="0"/>
              </a:rPr>
              <a:t>neuf</a:t>
            </a:r>
            <a:r>
              <a:rPr lang="fr-FR" sz="3600" dirty="0" smtClean="0">
                <a:latin typeface="Calibri" pitchFamily="34" charset="0"/>
              </a:rPr>
              <a:t>. »</a:t>
            </a:r>
            <a:endParaRPr lang="en-US" sz="3600" dirty="0">
              <a:latin typeface="Calibri"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AR" sz="2400" dirty="0" err="1" smtClean="0">
                <a:latin typeface="Calibri" pitchFamily="34" charset="0"/>
              </a:rPr>
              <a:t>Texte</a:t>
            </a:r>
            <a:r>
              <a:rPr lang="es-AR" sz="2400" dirty="0" smtClean="0">
                <a:latin typeface="Calibri" pitchFamily="34" charset="0"/>
              </a:rPr>
              <a:t> nº10</a:t>
            </a:r>
            <a:endParaRPr lang="en-US" sz="2400" dirty="0">
              <a:latin typeface="Calibri" pitchFamily="34" charset="0"/>
            </a:endParaRPr>
          </a:p>
        </p:txBody>
      </p:sp>
      <p:sp>
        <p:nvSpPr>
          <p:cNvPr id="3" name="Content Placeholder 2"/>
          <p:cNvSpPr>
            <a:spLocks noGrp="1"/>
          </p:cNvSpPr>
          <p:nvPr>
            <p:ph sz="quarter" idx="1"/>
          </p:nvPr>
        </p:nvSpPr>
        <p:spPr>
          <a:xfrm>
            <a:off x="457200" y="1219200"/>
            <a:ext cx="8229600" cy="5105400"/>
          </a:xfrm>
        </p:spPr>
        <p:txBody>
          <a:bodyPr>
            <a:normAutofit/>
          </a:bodyPr>
          <a:lstStyle/>
          <a:p>
            <a:pPr algn="just"/>
            <a:endParaRPr lang="es-AR" sz="2000" dirty="0" smtClean="0">
              <a:latin typeface="Calibri" pitchFamily="34" charset="0"/>
            </a:endParaRPr>
          </a:p>
          <a:p>
            <a:pPr algn="just"/>
            <a:r>
              <a:rPr lang="es-AR" sz="2000" dirty="0" smtClean="0">
                <a:latin typeface="Calibri" pitchFamily="34" charset="0"/>
              </a:rPr>
              <a:t>Yo traté de explicarle que esa rapsodia de voces inconexas era precisamente lo contrario de un sistema de numeración. Le dije que decir 365 era decir tres centenas, seis decenas, cinco unidades: análisis que no existe en los “números” </a:t>
            </a:r>
            <a:r>
              <a:rPr lang="es-AR" sz="2000" i="1" dirty="0" smtClean="0">
                <a:latin typeface="Calibri" pitchFamily="34" charset="0"/>
              </a:rPr>
              <a:t>El Negro Timoteo</a:t>
            </a:r>
            <a:r>
              <a:rPr lang="es-AR" sz="2000" dirty="0" smtClean="0">
                <a:latin typeface="Calibri" pitchFamily="34" charset="0"/>
              </a:rPr>
              <a:t> o </a:t>
            </a:r>
            <a:r>
              <a:rPr lang="es-AR" sz="2000" i="1" dirty="0" smtClean="0">
                <a:latin typeface="Calibri" pitchFamily="34" charset="0"/>
              </a:rPr>
              <a:t>manta de carne</a:t>
            </a:r>
            <a:r>
              <a:rPr lang="es-AR" sz="2000" dirty="0" smtClean="0">
                <a:latin typeface="Calibri" pitchFamily="34" charset="0"/>
              </a:rPr>
              <a:t>. </a:t>
            </a:r>
            <a:r>
              <a:rPr lang="fr-FR" sz="2000" dirty="0" smtClean="0">
                <a:latin typeface="Calibri" pitchFamily="34" charset="0"/>
              </a:rPr>
              <a:t>Funes no </a:t>
            </a:r>
            <a:r>
              <a:rPr lang="fr-FR" sz="2000" dirty="0" err="1" smtClean="0">
                <a:latin typeface="Calibri" pitchFamily="34" charset="0"/>
              </a:rPr>
              <a:t>entendió</a:t>
            </a:r>
            <a:r>
              <a:rPr lang="fr-FR" sz="2000" dirty="0" smtClean="0">
                <a:latin typeface="Calibri" pitchFamily="34" charset="0"/>
              </a:rPr>
              <a:t> o no </a:t>
            </a:r>
            <a:r>
              <a:rPr lang="fr-FR" sz="2000" dirty="0" err="1" smtClean="0">
                <a:latin typeface="Calibri" pitchFamily="34" charset="0"/>
              </a:rPr>
              <a:t>quiso</a:t>
            </a:r>
            <a:r>
              <a:rPr lang="fr-FR" sz="2000" dirty="0" smtClean="0">
                <a:latin typeface="Calibri" pitchFamily="34" charset="0"/>
              </a:rPr>
              <a:t> </a:t>
            </a:r>
            <a:r>
              <a:rPr lang="fr-FR" sz="2000" dirty="0" err="1" smtClean="0">
                <a:latin typeface="Calibri" pitchFamily="34" charset="0"/>
              </a:rPr>
              <a:t>entenderme</a:t>
            </a:r>
            <a:r>
              <a:rPr lang="fr-FR" sz="2000" dirty="0" smtClean="0">
                <a:latin typeface="Calibri" pitchFamily="34" charset="0"/>
              </a:rPr>
              <a:t>.</a:t>
            </a:r>
            <a:endParaRPr lang="en-US" sz="2000" dirty="0" smtClean="0">
              <a:latin typeface="Calibri" pitchFamily="34" charset="0"/>
            </a:endParaRPr>
          </a:p>
          <a:p>
            <a:pPr algn="just">
              <a:buNone/>
            </a:pPr>
            <a:endParaRPr lang="en-US" sz="2000" dirty="0" smtClean="0">
              <a:latin typeface="Calibri" pitchFamily="34" charset="0"/>
            </a:endParaRPr>
          </a:p>
          <a:p>
            <a:pPr algn="just"/>
            <a:r>
              <a:rPr lang="fr-FR" sz="2000" dirty="0" smtClean="0">
                <a:latin typeface="Calibri" pitchFamily="34" charset="0"/>
              </a:rPr>
              <a:t>[J’essayai de lui expliquer que cette rhapsodie de mots décousus était précisément le contraire d’un système de numération. Je lui dis que dire 365 c’était dire trois centaines, dix dizaines, cinq unités : analyse qui n’existe pas dans les « nombres » </a:t>
            </a:r>
            <a:r>
              <a:rPr lang="fr-FR" sz="2000" i="1" dirty="0" smtClean="0">
                <a:latin typeface="Calibri" pitchFamily="34" charset="0"/>
              </a:rPr>
              <a:t>Le nègre Timothée </a:t>
            </a:r>
            <a:r>
              <a:rPr lang="fr-FR" sz="2000" dirty="0" smtClean="0">
                <a:latin typeface="Calibri" pitchFamily="34" charset="0"/>
              </a:rPr>
              <a:t>ou</a:t>
            </a:r>
            <a:r>
              <a:rPr lang="fr-FR" sz="2000" i="1" dirty="0" smtClean="0">
                <a:latin typeface="Calibri" pitchFamily="34" charset="0"/>
              </a:rPr>
              <a:t> couverture de chair.]</a:t>
            </a:r>
            <a:endParaRPr lang="en-US" sz="2000" dirty="0">
              <a:latin typeface="Calibri"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a:xfrm>
            <a:off x="457200" y="1219200"/>
            <a:ext cx="8229600" cy="5105400"/>
          </a:xfrm>
        </p:spPr>
        <p:txBody>
          <a:bodyPr>
            <a:normAutofit/>
          </a:bodyPr>
          <a:lstStyle/>
          <a:p>
            <a:pPr algn="just"/>
            <a:endParaRPr lang="es-AR" sz="2000" dirty="0" smtClean="0">
              <a:latin typeface="Calibri" pitchFamily="34" charset="0"/>
            </a:endParaRPr>
          </a:p>
          <a:p>
            <a:pPr algn="just">
              <a:buNone/>
            </a:pPr>
            <a:endParaRPr lang="es-AR" sz="2000" dirty="0" smtClean="0">
              <a:latin typeface="Calibri" pitchFamily="34" charset="0"/>
            </a:endParaRPr>
          </a:p>
          <a:p>
            <a:pPr algn="just"/>
            <a:r>
              <a:rPr lang="es-AR" sz="2000" dirty="0" smtClean="0">
                <a:latin typeface="Calibri" pitchFamily="34" charset="0"/>
              </a:rPr>
              <a:t>(Borges)  :  </a:t>
            </a:r>
            <a:r>
              <a:rPr lang="es-AR" sz="2000" dirty="0" err="1" smtClean="0">
                <a:latin typeface="Calibri" pitchFamily="34" charset="0"/>
              </a:rPr>
              <a:t>Système</a:t>
            </a:r>
            <a:r>
              <a:rPr lang="es-AR" sz="2000" dirty="0" smtClean="0">
                <a:latin typeface="Calibri" pitchFamily="34" charset="0"/>
              </a:rPr>
              <a:t> </a:t>
            </a:r>
            <a:r>
              <a:rPr lang="es-AR" sz="2000" dirty="0" smtClean="0">
                <a:latin typeface="Calibri" pitchFamily="34" charset="0"/>
                <a:sym typeface="Wingdings" pitchFamily="2" charset="2"/>
              </a:rPr>
              <a:t> </a:t>
            </a:r>
            <a:r>
              <a:rPr lang="fr-FR" sz="2000" dirty="0" smtClean="0">
                <a:latin typeface="Calibri" pitchFamily="34" charset="0"/>
                <a:sym typeface="Wingdings" pitchFamily="2" charset="2"/>
              </a:rPr>
              <a:t>A</a:t>
            </a:r>
            <a:r>
              <a:rPr lang="fr-FR" sz="2000" dirty="0" smtClean="0">
                <a:latin typeface="Calibri" pitchFamily="34" charset="0"/>
              </a:rPr>
              <a:t>nalysabilité </a:t>
            </a:r>
            <a:r>
              <a:rPr lang="es-AR" sz="2000" dirty="0" smtClean="0">
                <a:latin typeface="Calibri" pitchFamily="34" charset="0"/>
                <a:sym typeface="Wingdings" pitchFamily="2" charset="2"/>
              </a:rPr>
              <a:t>des termes</a:t>
            </a:r>
          </a:p>
          <a:p>
            <a:pPr algn="just"/>
            <a:endParaRPr lang="es-AR" sz="2000" dirty="0" smtClean="0">
              <a:latin typeface="Calibri" pitchFamily="34" charset="0"/>
              <a:sym typeface="Wingdings" pitchFamily="2" charset="2"/>
            </a:endParaRPr>
          </a:p>
          <a:p>
            <a:pPr algn="just"/>
            <a:endParaRPr lang="en-US" sz="2000" dirty="0">
              <a:latin typeface="Calibri"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a:xfrm>
            <a:off x="457200" y="1219200"/>
            <a:ext cx="8229600" cy="5105400"/>
          </a:xfrm>
        </p:spPr>
        <p:txBody>
          <a:bodyPr>
            <a:normAutofit/>
          </a:bodyPr>
          <a:lstStyle/>
          <a:p>
            <a:pPr algn="just"/>
            <a:endParaRPr lang="es-AR" sz="2000" dirty="0" smtClean="0">
              <a:latin typeface="Calibri" pitchFamily="34" charset="0"/>
            </a:endParaRPr>
          </a:p>
          <a:p>
            <a:pPr algn="just">
              <a:buNone/>
            </a:pPr>
            <a:endParaRPr lang="es-AR" sz="2000" dirty="0" smtClean="0">
              <a:latin typeface="Calibri" pitchFamily="34" charset="0"/>
            </a:endParaRPr>
          </a:p>
          <a:p>
            <a:pPr algn="just"/>
            <a:r>
              <a:rPr lang="es-AR" sz="2000" dirty="0" smtClean="0">
                <a:latin typeface="Calibri" pitchFamily="34" charset="0"/>
              </a:rPr>
              <a:t>(Borges)  :  </a:t>
            </a:r>
            <a:r>
              <a:rPr lang="es-AR" sz="2000" dirty="0" err="1" smtClean="0">
                <a:latin typeface="Calibri" pitchFamily="34" charset="0"/>
              </a:rPr>
              <a:t>Système</a:t>
            </a:r>
            <a:r>
              <a:rPr lang="es-AR" sz="2000" dirty="0" smtClean="0">
                <a:latin typeface="Calibri" pitchFamily="34" charset="0"/>
              </a:rPr>
              <a:t> </a:t>
            </a:r>
            <a:r>
              <a:rPr lang="es-AR" sz="2000" dirty="0" smtClean="0">
                <a:latin typeface="Calibri" pitchFamily="34" charset="0"/>
                <a:sym typeface="Wingdings" pitchFamily="2" charset="2"/>
              </a:rPr>
              <a:t> </a:t>
            </a:r>
            <a:r>
              <a:rPr lang="fr-FR" sz="2000" dirty="0" smtClean="0">
                <a:latin typeface="Calibri" pitchFamily="34" charset="0"/>
                <a:sym typeface="Wingdings" pitchFamily="2" charset="2"/>
              </a:rPr>
              <a:t>A</a:t>
            </a:r>
            <a:r>
              <a:rPr lang="fr-FR" sz="2000" dirty="0" smtClean="0">
                <a:latin typeface="Calibri" pitchFamily="34" charset="0"/>
              </a:rPr>
              <a:t>nalysabilité </a:t>
            </a:r>
            <a:r>
              <a:rPr lang="es-AR" sz="2000" dirty="0" smtClean="0">
                <a:latin typeface="Calibri" pitchFamily="34" charset="0"/>
                <a:sym typeface="Wingdings" pitchFamily="2" charset="2"/>
              </a:rPr>
              <a:t>des termes</a:t>
            </a:r>
          </a:p>
          <a:p>
            <a:pPr algn="just"/>
            <a:endParaRPr lang="es-AR" sz="2000" dirty="0" smtClean="0">
              <a:latin typeface="Calibri" pitchFamily="34" charset="0"/>
              <a:sym typeface="Wingdings" pitchFamily="2" charset="2"/>
            </a:endParaRPr>
          </a:p>
          <a:p>
            <a:pPr algn="just"/>
            <a:r>
              <a:rPr lang="es-AR" sz="2000" dirty="0" smtClean="0">
                <a:latin typeface="Calibri" pitchFamily="34" charset="0"/>
                <a:sym typeface="Wingdings" pitchFamily="2" charset="2"/>
              </a:rPr>
              <a:t>(Saussure</a:t>
            </a:r>
            <a:r>
              <a:rPr lang="es-AR" sz="2000" dirty="0" smtClean="0">
                <a:latin typeface="Calibri" pitchFamily="34" charset="0"/>
                <a:sym typeface="Wingdings" pitchFamily="2" charset="2"/>
              </a:rPr>
              <a:t>)  </a:t>
            </a:r>
            <a:r>
              <a:rPr lang="es-AR" sz="2000" dirty="0" smtClean="0">
                <a:latin typeface="Calibri" pitchFamily="34" charset="0"/>
                <a:sym typeface="Wingdings" pitchFamily="2" charset="2"/>
              </a:rPr>
              <a:t>: </a:t>
            </a:r>
            <a:r>
              <a:rPr lang="es-AR" sz="2000" dirty="0" smtClean="0">
                <a:latin typeface="Calibri" pitchFamily="34" charset="0"/>
                <a:sym typeface="Wingdings" pitchFamily="2" charset="2"/>
              </a:rPr>
              <a:t> </a:t>
            </a:r>
            <a:r>
              <a:rPr lang="es-AR" sz="2000" dirty="0" err="1" smtClean="0">
                <a:latin typeface="Calibri" pitchFamily="34" charset="0"/>
                <a:sym typeface="Wingdings" pitchFamily="2" charset="2"/>
              </a:rPr>
              <a:t>Analysabilité</a:t>
            </a:r>
            <a:r>
              <a:rPr lang="es-AR" sz="2000" dirty="0" smtClean="0">
                <a:latin typeface="Calibri" pitchFamily="34" charset="0"/>
                <a:sym typeface="Wingdings" pitchFamily="2" charset="2"/>
              </a:rPr>
              <a:t> </a:t>
            </a:r>
            <a:r>
              <a:rPr lang="es-AR" sz="2000" dirty="0" smtClean="0">
                <a:latin typeface="Calibri" pitchFamily="34" charset="0"/>
                <a:sym typeface="Wingdings" pitchFamily="2" charset="2"/>
              </a:rPr>
              <a:t>des termes  </a:t>
            </a:r>
            <a:r>
              <a:rPr lang="es-AR" sz="2000" dirty="0" err="1" smtClean="0">
                <a:latin typeface="Calibri" pitchFamily="34" charset="0"/>
                <a:sym typeface="Wingdings" pitchFamily="2" charset="2"/>
              </a:rPr>
              <a:t>Limitation</a:t>
            </a:r>
            <a:r>
              <a:rPr lang="es-AR" sz="2000" dirty="0" smtClean="0">
                <a:latin typeface="Calibri" pitchFamily="34" charset="0"/>
                <a:sym typeface="Wingdings" pitchFamily="2" charset="2"/>
              </a:rPr>
              <a:t> de </a:t>
            </a:r>
            <a:r>
              <a:rPr lang="es-AR" sz="2000" dirty="0" err="1" smtClean="0">
                <a:latin typeface="Calibri" pitchFamily="34" charset="0"/>
                <a:sym typeface="Wingdings" pitchFamily="2" charset="2"/>
              </a:rPr>
              <a:t>l’arbitraire</a:t>
            </a:r>
            <a:endParaRPr lang="es-AR" sz="2000" dirty="0" smtClean="0">
              <a:latin typeface="Calibri" pitchFamily="34" charset="0"/>
              <a:sym typeface="Wingdings" pitchFamily="2" charset="2"/>
            </a:endParaRPr>
          </a:p>
          <a:p>
            <a:pPr algn="just"/>
            <a:endParaRPr lang="es-AR" sz="2000" dirty="0" smtClean="0">
              <a:latin typeface="Calibri" pitchFamily="34" charset="0"/>
              <a:sym typeface="Wingdings" pitchFamily="2" charset="2"/>
            </a:endParaRPr>
          </a:p>
          <a:p>
            <a:pPr algn="just"/>
            <a:endParaRPr lang="en-US" sz="2000" dirty="0">
              <a:latin typeface="Calibri"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a:xfrm>
            <a:off x="457200" y="1219200"/>
            <a:ext cx="8229600" cy="5105400"/>
          </a:xfrm>
        </p:spPr>
        <p:txBody>
          <a:bodyPr>
            <a:normAutofit/>
          </a:bodyPr>
          <a:lstStyle/>
          <a:p>
            <a:pPr algn="just"/>
            <a:endParaRPr lang="es-AR" sz="2000" dirty="0" smtClean="0">
              <a:latin typeface="Calibri" pitchFamily="34" charset="0"/>
            </a:endParaRPr>
          </a:p>
          <a:p>
            <a:pPr algn="just">
              <a:buNone/>
            </a:pPr>
            <a:endParaRPr lang="es-AR" sz="2000" dirty="0" smtClean="0">
              <a:latin typeface="Calibri" pitchFamily="34" charset="0"/>
            </a:endParaRPr>
          </a:p>
          <a:p>
            <a:pPr algn="just"/>
            <a:r>
              <a:rPr lang="es-AR" sz="2000" dirty="0" smtClean="0">
                <a:latin typeface="Calibri" pitchFamily="34" charset="0"/>
              </a:rPr>
              <a:t>(Borges)  :  </a:t>
            </a:r>
            <a:r>
              <a:rPr lang="es-AR" sz="2000" dirty="0" err="1" smtClean="0">
                <a:latin typeface="Calibri" pitchFamily="34" charset="0"/>
              </a:rPr>
              <a:t>Système</a:t>
            </a:r>
            <a:r>
              <a:rPr lang="es-AR" sz="2000" dirty="0" smtClean="0">
                <a:latin typeface="Calibri" pitchFamily="34" charset="0"/>
              </a:rPr>
              <a:t> </a:t>
            </a:r>
            <a:r>
              <a:rPr lang="es-AR" sz="2000" dirty="0" smtClean="0">
                <a:latin typeface="Calibri" pitchFamily="34" charset="0"/>
                <a:sym typeface="Wingdings" pitchFamily="2" charset="2"/>
              </a:rPr>
              <a:t> </a:t>
            </a:r>
            <a:r>
              <a:rPr lang="fr-FR" sz="2000" dirty="0" smtClean="0">
                <a:latin typeface="Calibri" pitchFamily="34" charset="0"/>
                <a:sym typeface="Wingdings" pitchFamily="2" charset="2"/>
              </a:rPr>
              <a:t>A</a:t>
            </a:r>
            <a:r>
              <a:rPr lang="fr-FR" sz="2000" dirty="0" smtClean="0">
                <a:latin typeface="Calibri" pitchFamily="34" charset="0"/>
              </a:rPr>
              <a:t>nalysabilité </a:t>
            </a:r>
            <a:r>
              <a:rPr lang="es-AR" sz="2000" dirty="0" smtClean="0">
                <a:latin typeface="Calibri" pitchFamily="34" charset="0"/>
                <a:sym typeface="Wingdings" pitchFamily="2" charset="2"/>
              </a:rPr>
              <a:t>des termes</a:t>
            </a:r>
          </a:p>
          <a:p>
            <a:pPr algn="just"/>
            <a:endParaRPr lang="es-AR" sz="2000" dirty="0" smtClean="0">
              <a:latin typeface="Calibri" pitchFamily="34" charset="0"/>
              <a:sym typeface="Wingdings" pitchFamily="2" charset="2"/>
            </a:endParaRPr>
          </a:p>
          <a:p>
            <a:pPr algn="just"/>
            <a:r>
              <a:rPr lang="es-AR" sz="2000" dirty="0" smtClean="0">
                <a:latin typeface="Calibri" pitchFamily="34" charset="0"/>
                <a:sym typeface="Wingdings" pitchFamily="2" charset="2"/>
              </a:rPr>
              <a:t>(Saussure</a:t>
            </a:r>
            <a:r>
              <a:rPr lang="es-AR" sz="2000" dirty="0" smtClean="0">
                <a:latin typeface="Calibri" pitchFamily="34" charset="0"/>
                <a:sym typeface="Wingdings" pitchFamily="2" charset="2"/>
              </a:rPr>
              <a:t>)  :  </a:t>
            </a:r>
            <a:r>
              <a:rPr lang="es-AR" sz="2000" dirty="0" err="1" smtClean="0">
                <a:latin typeface="Calibri" pitchFamily="34" charset="0"/>
                <a:sym typeface="Wingdings" pitchFamily="2" charset="2"/>
              </a:rPr>
              <a:t>Analysabilité</a:t>
            </a:r>
            <a:r>
              <a:rPr lang="es-AR" sz="2000" dirty="0" smtClean="0">
                <a:latin typeface="Calibri" pitchFamily="34" charset="0"/>
                <a:sym typeface="Wingdings" pitchFamily="2" charset="2"/>
              </a:rPr>
              <a:t> des termes  </a:t>
            </a:r>
            <a:r>
              <a:rPr lang="es-AR" sz="2000" dirty="0" err="1" smtClean="0">
                <a:latin typeface="Calibri" pitchFamily="34" charset="0"/>
                <a:sym typeface="Wingdings" pitchFamily="2" charset="2"/>
              </a:rPr>
              <a:t>Limitation</a:t>
            </a:r>
            <a:r>
              <a:rPr lang="es-AR" sz="2000" dirty="0" smtClean="0">
                <a:latin typeface="Calibri" pitchFamily="34" charset="0"/>
                <a:sym typeface="Wingdings" pitchFamily="2" charset="2"/>
              </a:rPr>
              <a:t> de </a:t>
            </a:r>
            <a:r>
              <a:rPr lang="es-AR" sz="2000" dirty="0" err="1" smtClean="0">
                <a:latin typeface="Calibri" pitchFamily="34" charset="0"/>
                <a:sym typeface="Wingdings" pitchFamily="2" charset="2"/>
              </a:rPr>
              <a:t>l’arbitraire</a:t>
            </a:r>
            <a:endParaRPr lang="es-AR" sz="2000" dirty="0" smtClean="0">
              <a:latin typeface="Calibri" pitchFamily="34" charset="0"/>
              <a:sym typeface="Wingdings" pitchFamily="2" charset="2"/>
            </a:endParaRPr>
          </a:p>
          <a:p>
            <a:pPr algn="just"/>
            <a:endParaRPr lang="es-AR" sz="2000" dirty="0" smtClean="0">
              <a:latin typeface="Calibri" pitchFamily="34" charset="0"/>
              <a:sym typeface="Wingdings" pitchFamily="2" charset="2"/>
            </a:endParaRPr>
          </a:p>
          <a:p>
            <a:pPr algn="just"/>
            <a:r>
              <a:rPr lang="es-AR" sz="2000" b="1" dirty="0" smtClean="0">
                <a:latin typeface="Calibri" pitchFamily="34" charset="0"/>
                <a:sym typeface="Wingdings" pitchFamily="2" charset="2"/>
              </a:rPr>
              <a:t>(Saussure/Borges</a:t>
            </a:r>
            <a:r>
              <a:rPr lang="es-AR" sz="2000" b="1" dirty="0" smtClean="0">
                <a:latin typeface="Calibri" pitchFamily="34" charset="0"/>
                <a:sym typeface="Wingdings" pitchFamily="2" charset="2"/>
              </a:rPr>
              <a:t>)  :  </a:t>
            </a:r>
            <a:r>
              <a:rPr lang="es-AR" sz="2000" b="1" dirty="0" err="1" smtClean="0">
                <a:latin typeface="Calibri" pitchFamily="34" charset="0"/>
                <a:sym typeface="Wingdings" pitchFamily="2" charset="2"/>
              </a:rPr>
              <a:t>Système</a:t>
            </a:r>
            <a:r>
              <a:rPr lang="es-AR" sz="2000" b="1" dirty="0" smtClean="0">
                <a:latin typeface="Calibri" pitchFamily="34" charset="0"/>
                <a:sym typeface="Wingdings" pitchFamily="2" charset="2"/>
              </a:rPr>
              <a:t>    </a:t>
            </a:r>
            <a:r>
              <a:rPr lang="es-AR" sz="2000" b="1" dirty="0" err="1" smtClean="0">
                <a:latin typeface="Calibri" pitchFamily="34" charset="0"/>
                <a:sym typeface="Wingdings" pitchFamily="2" charset="2"/>
              </a:rPr>
              <a:t>Limitation</a:t>
            </a:r>
            <a:r>
              <a:rPr lang="es-AR" sz="2000" b="1" dirty="0" smtClean="0">
                <a:latin typeface="Calibri" pitchFamily="34" charset="0"/>
                <a:sym typeface="Wingdings" pitchFamily="2" charset="2"/>
              </a:rPr>
              <a:t> de </a:t>
            </a:r>
            <a:r>
              <a:rPr lang="es-AR" sz="2000" b="1" dirty="0" err="1" smtClean="0">
                <a:latin typeface="Calibri" pitchFamily="34" charset="0"/>
                <a:sym typeface="Wingdings" pitchFamily="2" charset="2"/>
              </a:rPr>
              <a:t>l’arbitraire</a:t>
            </a:r>
            <a:r>
              <a:rPr lang="es-AR" sz="2000" b="1" dirty="0" smtClean="0">
                <a:latin typeface="Calibri" pitchFamily="34" charset="0"/>
                <a:sym typeface="Wingdings" pitchFamily="2" charset="2"/>
              </a:rPr>
              <a:t>.</a:t>
            </a:r>
          </a:p>
          <a:p>
            <a:pPr algn="just"/>
            <a:endParaRPr lang="en-US" sz="2000" dirty="0">
              <a:latin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AR" sz="2400" dirty="0" err="1" smtClean="0">
                <a:latin typeface="Calibri" pitchFamily="34" charset="0"/>
              </a:rPr>
              <a:t>Texte</a:t>
            </a:r>
            <a:r>
              <a:rPr lang="es-AR" sz="2400" dirty="0" smtClean="0">
                <a:latin typeface="Calibri" pitchFamily="34" charset="0"/>
              </a:rPr>
              <a:t> nº1</a:t>
            </a:r>
            <a:endParaRPr lang="en-US" sz="2400" dirty="0">
              <a:latin typeface="Calibri" pitchFamily="34" charset="0"/>
            </a:endParaRPr>
          </a:p>
        </p:txBody>
      </p:sp>
      <p:sp>
        <p:nvSpPr>
          <p:cNvPr id="3" name="Content Placeholder 2"/>
          <p:cNvSpPr>
            <a:spLocks noGrp="1"/>
          </p:cNvSpPr>
          <p:nvPr>
            <p:ph sz="quarter" idx="1"/>
          </p:nvPr>
        </p:nvSpPr>
        <p:spPr/>
        <p:txBody>
          <a:bodyPr>
            <a:normAutofit fontScale="77500" lnSpcReduction="20000"/>
          </a:bodyPr>
          <a:lstStyle/>
          <a:p>
            <a:pPr algn="just"/>
            <a:endParaRPr lang="es-AR" dirty="0" smtClean="0">
              <a:latin typeface="Calibri" pitchFamily="34" charset="0"/>
            </a:endParaRPr>
          </a:p>
          <a:p>
            <a:pPr algn="just"/>
            <a:r>
              <a:rPr lang="es-AR" dirty="0" smtClean="0">
                <a:latin typeface="Calibri" pitchFamily="34" charset="0"/>
              </a:rPr>
              <a:t>“Todos, alguna vez, hemos padecido esos debates inapelables en que una dama, con acopio de interjecciones y de anacolutos, jura que la palabra luna es más (o menos) expresiva que la palabra </a:t>
            </a:r>
            <a:r>
              <a:rPr lang="es-AR" i="1" dirty="0" err="1" smtClean="0">
                <a:latin typeface="Calibri" pitchFamily="34" charset="0"/>
              </a:rPr>
              <a:t>moon</a:t>
            </a:r>
            <a:r>
              <a:rPr lang="es-AR" dirty="0" smtClean="0">
                <a:latin typeface="Calibri" pitchFamily="34" charset="0"/>
              </a:rPr>
              <a:t>. Fuera de la evidente observación de que el monosílabo </a:t>
            </a:r>
            <a:r>
              <a:rPr lang="es-AR" i="1" dirty="0" err="1" smtClean="0">
                <a:latin typeface="Calibri" pitchFamily="34" charset="0"/>
              </a:rPr>
              <a:t>moon</a:t>
            </a:r>
            <a:r>
              <a:rPr lang="es-AR" dirty="0" smtClean="0">
                <a:latin typeface="Calibri" pitchFamily="34" charset="0"/>
              </a:rPr>
              <a:t> es tal vez más apto para representar un objeto muy simple que la palabra bisilábica luna, nada es posible contribuir a tales debates; descontadas las palabras compuestas y las derivaciones, todos los idiomas del mundo (sin excluir el </a:t>
            </a:r>
            <a:r>
              <a:rPr lang="es-AR" i="1" dirty="0" err="1" smtClean="0">
                <a:latin typeface="Calibri" pitchFamily="34" charset="0"/>
              </a:rPr>
              <a:t>volapük</a:t>
            </a:r>
            <a:r>
              <a:rPr lang="es-AR" dirty="0" smtClean="0">
                <a:latin typeface="Calibri" pitchFamily="34" charset="0"/>
              </a:rPr>
              <a:t> Johann Martin </a:t>
            </a:r>
            <a:r>
              <a:rPr lang="es-AR" dirty="0" err="1" smtClean="0">
                <a:latin typeface="Calibri" pitchFamily="34" charset="0"/>
              </a:rPr>
              <a:t>Schleyer</a:t>
            </a:r>
            <a:r>
              <a:rPr lang="es-AR" dirty="0" smtClean="0">
                <a:latin typeface="Calibri" pitchFamily="34" charset="0"/>
              </a:rPr>
              <a:t> y la romántica interlingua de </a:t>
            </a:r>
            <a:r>
              <a:rPr lang="es-AR" dirty="0" err="1" smtClean="0">
                <a:latin typeface="Calibri" pitchFamily="34" charset="0"/>
              </a:rPr>
              <a:t>Peano</a:t>
            </a:r>
            <a:r>
              <a:rPr lang="es-AR" dirty="0" smtClean="0">
                <a:latin typeface="Calibri" pitchFamily="34" charset="0"/>
              </a:rPr>
              <a:t>) son igualmente inexpresivos.”</a:t>
            </a:r>
            <a:endParaRPr lang="en-US" dirty="0" smtClean="0">
              <a:latin typeface="Calibri" pitchFamily="34" charset="0"/>
            </a:endParaRPr>
          </a:p>
          <a:p>
            <a:pPr algn="just">
              <a:buNone/>
            </a:pPr>
            <a:endParaRPr lang="en-US" sz="1700" dirty="0" smtClean="0">
              <a:latin typeface="Calibri" pitchFamily="34" charset="0"/>
            </a:endParaRPr>
          </a:p>
          <a:p>
            <a:pPr algn="just"/>
            <a:r>
              <a:rPr lang="fr-FR" dirty="0" smtClean="0">
                <a:latin typeface="Calibri" pitchFamily="34" charset="0"/>
              </a:rPr>
              <a:t>« On a tous un jour subit ces inévitables débats où une dame, avec surabondance d’interjections et anacoluthes, jure que le mot </a:t>
            </a:r>
            <a:r>
              <a:rPr lang="fr-FR" i="1" dirty="0" smtClean="0">
                <a:latin typeface="Calibri" pitchFamily="34" charset="0"/>
              </a:rPr>
              <a:t>lune</a:t>
            </a:r>
            <a:r>
              <a:rPr lang="fr-FR" dirty="0" smtClean="0">
                <a:latin typeface="Calibri" pitchFamily="34" charset="0"/>
              </a:rPr>
              <a:t> et plus (ou moins) expressif que le mot </a:t>
            </a:r>
            <a:r>
              <a:rPr lang="fr-FR" i="1" dirty="0" err="1" smtClean="0">
                <a:latin typeface="Calibri" pitchFamily="34" charset="0"/>
              </a:rPr>
              <a:t>moon</a:t>
            </a:r>
            <a:r>
              <a:rPr lang="fr-FR" dirty="0" smtClean="0">
                <a:latin typeface="Calibri" pitchFamily="34" charset="0"/>
              </a:rPr>
              <a:t>. Au-delà de l’indéniable observation que le monosyllabique </a:t>
            </a:r>
            <a:r>
              <a:rPr lang="fr-FR" i="1" dirty="0" err="1" smtClean="0">
                <a:latin typeface="Calibri" pitchFamily="34" charset="0"/>
              </a:rPr>
              <a:t>moon</a:t>
            </a:r>
            <a:r>
              <a:rPr lang="fr-FR" dirty="0" smtClean="0">
                <a:latin typeface="Calibri" pitchFamily="34" charset="0"/>
              </a:rPr>
              <a:t> est peut-être plus apte à représenter un objet très simple que le mot </a:t>
            </a:r>
            <a:r>
              <a:rPr lang="fr-FR" dirty="0" err="1" smtClean="0">
                <a:latin typeface="Calibri" pitchFamily="34" charset="0"/>
              </a:rPr>
              <a:t>disyllabique</a:t>
            </a:r>
            <a:r>
              <a:rPr lang="fr-FR" dirty="0" smtClean="0">
                <a:latin typeface="Calibri" pitchFamily="34" charset="0"/>
              </a:rPr>
              <a:t> </a:t>
            </a:r>
            <a:r>
              <a:rPr lang="fr-FR" i="1" dirty="0" err="1" smtClean="0">
                <a:latin typeface="Calibri" pitchFamily="34" charset="0"/>
              </a:rPr>
              <a:t>luna</a:t>
            </a:r>
            <a:r>
              <a:rPr lang="fr-FR" dirty="0" smtClean="0">
                <a:latin typeface="Calibri" pitchFamily="34" charset="0"/>
              </a:rPr>
              <a:t>, rien n’est possible d’ajouter à ces débats ; mis à part les mots composés et les dérivations, tous les idiomes du monde (sans exclure le </a:t>
            </a:r>
            <a:r>
              <a:rPr lang="fr-FR" i="1" dirty="0" smtClean="0">
                <a:latin typeface="Calibri" pitchFamily="34" charset="0"/>
              </a:rPr>
              <a:t>volapük</a:t>
            </a:r>
            <a:r>
              <a:rPr lang="fr-FR" dirty="0" smtClean="0">
                <a:latin typeface="Calibri" pitchFamily="34" charset="0"/>
              </a:rPr>
              <a:t> de Johann Martin </a:t>
            </a:r>
            <a:r>
              <a:rPr lang="fr-FR" dirty="0" err="1" smtClean="0">
                <a:latin typeface="Calibri" pitchFamily="34" charset="0"/>
              </a:rPr>
              <a:t>Schleyer</a:t>
            </a:r>
            <a:r>
              <a:rPr lang="fr-FR" dirty="0" smtClean="0">
                <a:latin typeface="Calibri" pitchFamily="34" charset="0"/>
              </a:rPr>
              <a:t> et la romantique </a:t>
            </a:r>
            <a:r>
              <a:rPr lang="fr-FR" i="1" dirty="0" smtClean="0">
                <a:latin typeface="Calibri" pitchFamily="34" charset="0"/>
              </a:rPr>
              <a:t>interlingua</a:t>
            </a:r>
            <a:r>
              <a:rPr lang="fr-FR" dirty="0" smtClean="0">
                <a:latin typeface="Calibri" pitchFamily="34" charset="0"/>
              </a:rPr>
              <a:t> de </a:t>
            </a:r>
            <a:r>
              <a:rPr lang="fr-FR" dirty="0" err="1" smtClean="0">
                <a:latin typeface="Calibri" pitchFamily="34" charset="0"/>
              </a:rPr>
              <a:t>Peano</a:t>
            </a:r>
            <a:r>
              <a:rPr lang="fr-FR" dirty="0" smtClean="0">
                <a:latin typeface="Calibri" pitchFamily="34" charset="0"/>
              </a:rPr>
              <a:t>) sont également inexpressifs. »</a:t>
            </a:r>
            <a:endParaRPr lang="en-US" dirty="0">
              <a:latin typeface="Calibri"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53.bmp"/>
          <p:cNvPicPr>
            <a:picLocks noGrp="1" noChangeAspect="1"/>
          </p:cNvPicPr>
          <p:nvPr>
            <p:ph sz="quarter" idx="1"/>
          </p:nvPr>
        </p:nvPicPr>
        <p:blipFill>
          <a:blip r:embed="rId2"/>
          <a:stretch>
            <a:fillRect/>
          </a:stretch>
        </p:blipFill>
        <p:spPr>
          <a:xfrm>
            <a:off x="381000" y="1371600"/>
            <a:ext cx="8380112" cy="4800600"/>
          </a:xfrm>
        </p:spPr>
      </p:pic>
      <p:sp>
        <p:nvSpPr>
          <p:cNvPr id="5" name="Oval 4"/>
          <p:cNvSpPr/>
          <p:nvPr/>
        </p:nvSpPr>
        <p:spPr>
          <a:xfrm>
            <a:off x="1066800" y="1447800"/>
            <a:ext cx="7620000" cy="2438400"/>
          </a:xfrm>
          <a:prstGeom prst="ellipse">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Scale>
                                      <p:cBhvr>
                                        <p:cTn id="7" dur="500" decel="50000" fill="hold">
                                          <p:stCondLst>
                                            <p:cond delay="0"/>
                                          </p:stCondLst>
                                        </p:cTn>
                                        <p:tgtEl>
                                          <p:spTgt spid="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500" decel="50000" fill="hold">
                                          <p:stCondLst>
                                            <p:cond delay="0"/>
                                          </p:stCondLst>
                                        </p:cTn>
                                        <p:tgtEl>
                                          <p:spTgt spid="5"/>
                                        </p:tgtEl>
                                        <p:attrNameLst>
                                          <p:attrName>ppt_x</p:attrName>
                                          <p:attrName>ppt_y</p:attrName>
                                        </p:attrNameLst>
                                      </p:cBhvr>
                                    </p:animMotion>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path" presetSubtype="0" accel="50000" decel="50000" fill="hold" grpId="1" nodeType="clickEffect">
                                  <p:stCondLst>
                                    <p:cond delay="0"/>
                                  </p:stCondLst>
                                  <p:childTnLst>
                                    <p:animMotion origin="layout" path="M -3.33333E-6 6.93642E-7 L 0.00834 0.23306 " pathEditMode="relative" rAng="0" ptsTypes="AA">
                                      <p:cBhvr>
                                        <p:cTn id="13" dur="500" fill="hold"/>
                                        <p:tgtEl>
                                          <p:spTgt spid="5"/>
                                        </p:tgtEl>
                                        <p:attrNameLst>
                                          <p:attrName>ppt_x</p:attrName>
                                          <p:attrName>ppt_y</p:attrName>
                                        </p:attrNameLst>
                                      </p:cBhvr>
                                      <p:rCtr x="4" y="11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AR" sz="2400" dirty="0" err="1" smtClean="0">
                <a:latin typeface="Calibri" pitchFamily="34" charset="0"/>
              </a:rPr>
              <a:t>Texte</a:t>
            </a:r>
            <a:r>
              <a:rPr lang="es-AR" sz="2400" dirty="0" smtClean="0">
                <a:latin typeface="Calibri" pitchFamily="34" charset="0"/>
              </a:rPr>
              <a:t> nº11</a:t>
            </a:r>
            <a:endParaRPr lang="en-US" sz="2400" dirty="0">
              <a:latin typeface="Calibri" pitchFamily="34" charset="0"/>
            </a:endParaRPr>
          </a:p>
        </p:txBody>
      </p:sp>
      <p:sp>
        <p:nvSpPr>
          <p:cNvPr id="3" name="Content Placeholder 2"/>
          <p:cNvSpPr>
            <a:spLocks noGrp="1"/>
          </p:cNvSpPr>
          <p:nvPr>
            <p:ph sz="quarter" idx="1"/>
          </p:nvPr>
        </p:nvSpPr>
        <p:spPr>
          <a:xfrm>
            <a:off x="457200" y="1219200"/>
            <a:ext cx="8229600" cy="5105400"/>
          </a:xfrm>
        </p:spPr>
        <p:txBody>
          <a:bodyPr>
            <a:normAutofit/>
          </a:bodyPr>
          <a:lstStyle/>
          <a:p>
            <a:endParaRPr lang="es-AR" sz="2000" dirty="0" smtClean="0"/>
          </a:p>
          <a:p>
            <a:r>
              <a:rPr lang="es-AR" sz="2000" dirty="0" smtClean="0">
                <a:latin typeface="Calibri" pitchFamily="34" charset="0"/>
              </a:rPr>
              <a:t>“Pensar es olvidar diferencias, es generalizar, abstraer. En el abarrotado mundo de Funes [y en el de cualquier hablante de esa lengua imposible, ES] no había sino detalles, casi inmediatos.”</a:t>
            </a:r>
            <a:endParaRPr lang="en-US" sz="2000" dirty="0" smtClean="0">
              <a:latin typeface="Calibri" pitchFamily="34" charset="0"/>
            </a:endParaRPr>
          </a:p>
          <a:p>
            <a:pPr>
              <a:buNone/>
            </a:pPr>
            <a:endParaRPr lang="en-US" sz="2000" dirty="0" smtClean="0">
              <a:latin typeface="Calibri" pitchFamily="34" charset="0"/>
            </a:endParaRPr>
          </a:p>
          <a:p>
            <a:r>
              <a:rPr lang="fr-FR" sz="2000" dirty="0" smtClean="0">
                <a:latin typeface="Calibri" pitchFamily="34" charset="0"/>
              </a:rPr>
              <a:t>« Penser c’est oublier des différences, c’est généraliser, abstraire. Dans le monde surchargé de Funes [et dans celui de n’importe quel parleur de cette langue, ES] il n’y avait que des détails, presque immédiats. »</a:t>
            </a:r>
            <a:endParaRPr lang="en-US" sz="2000" dirty="0">
              <a:latin typeface="Calibr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AR" sz="2400" dirty="0" err="1" smtClean="0">
                <a:latin typeface="Calibri" pitchFamily="34" charset="0"/>
              </a:rPr>
              <a:t>Texte</a:t>
            </a:r>
            <a:r>
              <a:rPr lang="es-AR" sz="2400" dirty="0" smtClean="0">
                <a:latin typeface="Calibri" pitchFamily="34" charset="0"/>
              </a:rPr>
              <a:t> nº2</a:t>
            </a:r>
            <a:endParaRPr lang="en-US" sz="2400" dirty="0">
              <a:latin typeface="Calibri" pitchFamily="34" charset="0"/>
            </a:endParaRPr>
          </a:p>
        </p:txBody>
      </p:sp>
      <p:sp>
        <p:nvSpPr>
          <p:cNvPr id="3" name="Content Placeholder 2"/>
          <p:cNvSpPr>
            <a:spLocks noGrp="1"/>
          </p:cNvSpPr>
          <p:nvPr>
            <p:ph sz="quarter" idx="1"/>
          </p:nvPr>
        </p:nvSpPr>
        <p:spPr/>
        <p:txBody>
          <a:bodyPr>
            <a:normAutofit/>
          </a:bodyPr>
          <a:lstStyle/>
          <a:p>
            <a:pPr algn="just"/>
            <a:endParaRPr lang="fr-FR" sz="2000" dirty="0" smtClean="0">
              <a:latin typeface="Calibri" pitchFamily="34" charset="0"/>
            </a:endParaRPr>
          </a:p>
          <a:p>
            <a:pPr algn="just"/>
            <a:r>
              <a:rPr lang="fr-FR" sz="2000" dirty="0" smtClean="0">
                <a:latin typeface="Calibri" pitchFamily="34" charset="0"/>
              </a:rPr>
              <a:t>« Nous avons posé comme étant une vérité évidente que le lien du signe par rapport à l’idée représentée est radicalement arbitraire. Dans toute langue, il faut distinguer ce qui reste radicalement arbitraire et ce qu’on peut appeler l’arbitraire relatif. Une partie seulement des signes dans toute langue seront radicalement arbitraires. Chez d’autres &lt;signes&gt; intervient un phénomène au nom duquel on peut distinguer un degré. Au lieu d’arbitraire nous pouvons dire immotivé.  »</a:t>
            </a:r>
          </a:p>
          <a:p>
            <a:pPr algn="r">
              <a:buNone/>
            </a:pPr>
            <a:r>
              <a:rPr lang="fr-FR" sz="2000" dirty="0" smtClean="0">
                <a:latin typeface="Calibri" pitchFamily="34" charset="0"/>
              </a:rPr>
              <a:t>(</a:t>
            </a:r>
            <a:r>
              <a:rPr lang="fr-FR" sz="2000" i="1" dirty="0" smtClean="0">
                <a:latin typeface="Calibri" pitchFamily="34" charset="0"/>
              </a:rPr>
              <a:t>CFS</a:t>
            </a:r>
            <a:r>
              <a:rPr lang="fr-FR" sz="2000" dirty="0" smtClean="0">
                <a:latin typeface="Calibri" pitchFamily="34" charset="0"/>
              </a:rPr>
              <a:t> 58 : 230)</a:t>
            </a:r>
            <a:endParaRPr lang="en-US" sz="2000" dirty="0" smtClean="0">
              <a:latin typeface="Calibri" pitchFamily="34" charset="0"/>
            </a:endParaRPr>
          </a:p>
          <a:p>
            <a:pPr algn="just"/>
            <a:endParaRPr lang="en-US" sz="2000" dirty="0">
              <a:latin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mss-vingt-dix-neuf.bmp"/>
          <p:cNvPicPr>
            <a:picLocks noChangeAspect="1"/>
          </p:cNvPicPr>
          <p:nvPr/>
        </p:nvPicPr>
        <p:blipFill>
          <a:blip r:embed="rId3"/>
          <a:stretch>
            <a:fillRect/>
          </a:stretch>
        </p:blipFill>
        <p:spPr>
          <a:xfrm>
            <a:off x="509243" y="0"/>
            <a:ext cx="8125514" cy="6858000"/>
          </a:xfrm>
          <a:prstGeom prst="rect">
            <a:avLst/>
          </a:prstGeom>
        </p:spPr>
      </p:pic>
      <p:sp>
        <p:nvSpPr>
          <p:cNvPr id="4" name="Oval 3"/>
          <p:cNvSpPr/>
          <p:nvPr/>
        </p:nvSpPr>
        <p:spPr>
          <a:xfrm>
            <a:off x="838200" y="-152400"/>
            <a:ext cx="4038600" cy="7620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iterate type="lt">
                                    <p:tmPct val="0"/>
                                  </p:iterate>
                                  <p:childTnLst>
                                    <p:set>
                                      <p:cBhvr>
                                        <p:cTn id="6" dur="1" fill="hold">
                                          <p:stCondLst>
                                            <p:cond delay="0"/>
                                          </p:stCondLst>
                                        </p:cTn>
                                        <p:tgtEl>
                                          <p:spTgt spid="4"/>
                                        </p:tgtEl>
                                        <p:attrNameLst>
                                          <p:attrName>style.visibility</p:attrName>
                                        </p:attrNameLst>
                                      </p:cBhvr>
                                      <p:to>
                                        <p:strVal val="visible"/>
                                      </p:to>
                                    </p:set>
                                    <p:animScale>
                                      <p:cBhvr>
                                        <p:cTn id="7" dur="500" decel="50000" fill="hold">
                                          <p:stCondLst>
                                            <p:cond delay="0"/>
                                          </p:stCondLst>
                                        </p:cTn>
                                        <p:tgtEl>
                                          <p:spTgt spid="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500" decel="50000" fill="hold">
                                          <p:stCondLst>
                                            <p:cond delay="0"/>
                                          </p:stCondLst>
                                        </p:cTn>
                                        <p:tgtEl>
                                          <p:spTgt spid="4"/>
                                        </p:tgtEl>
                                        <p:attrNameLst>
                                          <p:attrName>ppt_x</p:attrName>
                                          <p:attrName>ppt_y</p:attrName>
                                        </p:attrNameLst>
                                      </p:cBhvr>
                                    </p:animMotion>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49" presetClass="path" presetSubtype="0" accel="50000" decel="50000" fill="hold" grpId="1" nodeType="clickEffect">
                                  <p:stCondLst>
                                    <p:cond delay="0"/>
                                  </p:stCondLst>
                                  <p:iterate type="lt">
                                    <p:tmPct val="0"/>
                                  </p:iterate>
                                  <p:childTnLst>
                                    <p:animMotion origin="layout" path="M 5.55112E-17 -4.79769E-6 L 0.05417 0.0555 " pathEditMode="relative" rAng="0" ptsTypes="AA">
                                      <p:cBhvr>
                                        <p:cTn id="13" dur="500" fill="hold"/>
                                        <p:tgtEl>
                                          <p:spTgt spid="4"/>
                                        </p:tgtEl>
                                        <p:attrNameLst>
                                          <p:attrName>ppt_x</p:attrName>
                                          <p:attrName>ppt_y</p:attrName>
                                        </p:attrNameLst>
                                      </p:cBhvr>
                                      <p:rCtr x="27" y="2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AR" sz="2400" dirty="0" err="1" smtClean="0">
                <a:latin typeface="Calibri" pitchFamily="34" charset="0"/>
              </a:rPr>
              <a:t>Texte</a:t>
            </a:r>
            <a:r>
              <a:rPr lang="es-AR" sz="2400" dirty="0" smtClean="0">
                <a:latin typeface="Calibri" pitchFamily="34" charset="0"/>
              </a:rPr>
              <a:t> nº1</a:t>
            </a:r>
            <a:endParaRPr lang="en-US" sz="2400" dirty="0">
              <a:latin typeface="Calibri" pitchFamily="34" charset="0"/>
            </a:endParaRPr>
          </a:p>
        </p:txBody>
      </p:sp>
      <p:sp>
        <p:nvSpPr>
          <p:cNvPr id="3" name="Content Placeholder 2"/>
          <p:cNvSpPr>
            <a:spLocks noGrp="1"/>
          </p:cNvSpPr>
          <p:nvPr>
            <p:ph sz="quarter" idx="1"/>
          </p:nvPr>
        </p:nvSpPr>
        <p:spPr/>
        <p:txBody>
          <a:bodyPr>
            <a:normAutofit fontScale="77500" lnSpcReduction="20000"/>
          </a:bodyPr>
          <a:lstStyle/>
          <a:p>
            <a:pPr algn="just"/>
            <a:endParaRPr lang="es-AR" dirty="0" smtClean="0">
              <a:solidFill>
                <a:schemeClr val="bg1">
                  <a:lumMod val="65000"/>
                </a:schemeClr>
              </a:solidFill>
              <a:latin typeface="Calibri" pitchFamily="34" charset="0"/>
            </a:endParaRPr>
          </a:p>
          <a:p>
            <a:pPr algn="just"/>
            <a:r>
              <a:rPr lang="es-AR" dirty="0" smtClean="0">
                <a:solidFill>
                  <a:schemeClr val="bg1">
                    <a:lumMod val="65000"/>
                  </a:schemeClr>
                </a:solidFill>
                <a:latin typeface="Calibri" pitchFamily="34" charset="0"/>
              </a:rPr>
              <a:t>“Todos, alguna vez, hemos padecido esos debates inapelables en que una dama, con acopio de interjecciones y de anacolutos, jura que la palabra luna es más (o menos) expresiva que la palabra </a:t>
            </a:r>
            <a:r>
              <a:rPr lang="es-AR" i="1" dirty="0" err="1" smtClean="0">
                <a:solidFill>
                  <a:schemeClr val="bg1">
                    <a:lumMod val="65000"/>
                  </a:schemeClr>
                </a:solidFill>
                <a:latin typeface="Calibri" pitchFamily="34" charset="0"/>
              </a:rPr>
              <a:t>moon</a:t>
            </a:r>
            <a:r>
              <a:rPr lang="es-AR" dirty="0" smtClean="0">
                <a:solidFill>
                  <a:schemeClr val="bg1">
                    <a:lumMod val="65000"/>
                  </a:schemeClr>
                </a:solidFill>
                <a:latin typeface="Calibri" pitchFamily="34" charset="0"/>
              </a:rPr>
              <a:t>. Fuera de la evidente observación de que el monosílabo </a:t>
            </a:r>
            <a:r>
              <a:rPr lang="es-AR" i="1" dirty="0" err="1" smtClean="0">
                <a:solidFill>
                  <a:schemeClr val="bg1">
                    <a:lumMod val="65000"/>
                  </a:schemeClr>
                </a:solidFill>
                <a:latin typeface="Calibri" pitchFamily="34" charset="0"/>
              </a:rPr>
              <a:t>moon</a:t>
            </a:r>
            <a:r>
              <a:rPr lang="es-AR" dirty="0" smtClean="0">
                <a:solidFill>
                  <a:schemeClr val="bg1">
                    <a:lumMod val="65000"/>
                  </a:schemeClr>
                </a:solidFill>
                <a:latin typeface="Calibri" pitchFamily="34" charset="0"/>
              </a:rPr>
              <a:t> es tal vez más apto para representar un objeto muy simple que la palabra bisilábica luna, nada es posible contribuir a tales debates;</a:t>
            </a:r>
            <a:r>
              <a:rPr lang="es-AR" dirty="0" smtClean="0">
                <a:latin typeface="Calibri" pitchFamily="34" charset="0"/>
              </a:rPr>
              <a:t> </a:t>
            </a:r>
            <a:r>
              <a:rPr lang="es-AR" b="1" dirty="0" smtClean="0">
                <a:latin typeface="Calibri" pitchFamily="34" charset="0"/>
              </a:rPr>
              <a:t>descontadas las palabras compuestas y las derivaciones, todos los idiomas del mundo</a:t>
            </a:r>
            <a:r>
              <a:rPr lang="es-AR" b="1" dirty="0" smtClean="0">
                <a:solidFill>
                  <a:schemeClr val="bg1">
                    <a:lumMod val="65000"/>
                  </a:schemeClr>
                </a:solidFill>
                <a:latin typeface="Calibri" pitchFamily="34" charset="0"/>
              </a:rPr>
              <a:t> </a:t>
            </a:r>
            <a:r>
              <a:rPr lang="es-AR" dirty="0" smtClean="0">
                <a:solidFill>
                  <a:schemeClr val="bg1">
                    <a:lumMod val="65000"/>
                  </a:schemeClr>
                </a:solidFill>
                <a:latin typeface="Calibri" pitchFamily="34" charset="0"/>
              </a:rPr>
              <a:t>(sin excluir el </a:t>
            </a:r>
            <a:r>
              <a:rPr lang="es-AR" i="1" dirty="0" err="1" smtClean="0">
                <a:solidFill>
                  <a:schemeClr val="bg1">
                    <a:lumMod val="65000"/>
                  </a:schemeClr>
                </a:solidFill>
                <a:latin typeface="Calibri" pitchFamily="34" charset="0"/>
              </a:rPr>
              <a:t>volapük</a:t>
            </a:r>
            <a:r>
              <a:rPr lang="es-AR" dirty="0" smtClean="0">
                <a:solidFill>
                  <a:schemeClr val="bg1">
                    <a:lumMod val="65000"/>
                  </a:schemeClr>
                </a:solidFill>
                <a:latin typeface="Calibri" pitchFamily="34" charset="0"/>
              </a:rPr>
              <a:t> Johann Martin </a:t>
            </a:r>
            <a:r>
              <a:rPr lang="es-AR" dirty="0" err="1" smtClean="0">
                <a:solidFill>
                  <a:schemeClr val="bg1">
                    <a:lumMod val="65000"/>
                  </a:schemeClr>
                </a:solidFill>
                <a:latin typeface="Calibri" pitchFamily="34" charset="0"/>
              </a:rPr>
              <a:t>Schleyer</a:t>
            </a:r>
            <a:r>
              <a:rPr lang="es-AR" dirty="0" smtClean="0">
                <a:solidFill>
                  <a:schemeClr val="bg1">
                    <a:lumMod val="65000"/>
                  </a:schemeClr>
                </a:solidFill>
                <a:latin typeface="Calibri" pitchFamily="34" charset="0"/>
              </a:rPr>
              <a:t> y la romántica interlingua de </a:t>
            </a:r>
            <a:r>
              <a:rPr lang="es-AR" dirty="0" err="1" smtClean="0">
                <a:solidFill>
                  <a:schemeClr val="bg1">
                    <a:lumMod val="65000"/>
                  </a:schemeClr>
                </a:solidFill>
                <a:latin typeface="Calibri" pitchFamily="34" charset="0"/>
              </a:rPr>
              <a:t>Peano</a:t>
            </a:r>
            <a:r>
              <a:rPr lang="es-AR" dirty="0" smtClean="0">
                <a:solidFill>
                  <a:schemeClr val="bg1">
                    <a:lumMod val="65000"/>
                  </a:schemeClr>
                </a:solidFill>
                <a:latin typeface="Calibri" pitchFamily="34" charset="0"/>
              </a:rPr>
              <a:t>)</a:t>
            </a:r>
            <a:r>
              <a:rPr lang="es-AR" dirty="0" smtClean="0">
                <a:latin typeface="Calibri" pitchFamily="34" charset="0"/>
              </a:rPr>
              <a:t> </a:t>
            </a:r>
            <a:r>
              <a:rPr lang="es-AR" b="1" dirty="0" smtClean="0">
                <a:latin typeface="Calibri" pitchFamily="34" charset="0"/>
              </a:rPr>
              <a:t>son igualmente inexpresivos.”</a:t>
            </a:r>
            <a:endParaRPr lang="en-US" b="1" dirty="0" smtClean="0">
              <a:latin typeface="Calibri" pitchFamily="34" charset="0"/>
            </a:endParaRPr>
          </a:p>
          <a:p>
            <a:pPr algn="just">
              <a:buNone/>
            </a:pPr>
            <a:endParaRPr lang="en-US" sz="1700" dirty="0" smtClean="0">
              <a:latin typeface="Calibri" pitchFamily="34" charset="0"/>
            </a:endParaRPr>
          </a:p>
          <a:p>
            <a:pPr algn="just"/>
            <a:r>
              <a:rPr lang="fr-FR" dirty="0" smtClean="0">
                <a:solidFill>
                  <a:schemeClr val="bg1">
                    <a:lumMod val="65000"/>
                  </a:schemeClr>
                </a:solidFill>
                <a:latin typeface="Calibri" pitchFamily="34" charset="0"/>
              </a:rPr>
              <a:t>« On a tous un jour subit ces inévitables débats où une dame, avec surabondance d’interjections et anacoluthes, jure que le mot </a:t>
            </a:r>
            <a:r>
              <a:rPr lang="fr-FR" i="1" dirty="0" smtClean="0">
                <a:solidFill>
                  <a:schemeClr val="bg1">
                    <a:lumMod val="65000"/>
                  </a:schemeClr>
                </a:solidFill>
                <a:latin typeface="Calibri" pitchFamily="34" charset="0"/>
              </a:rPr>
              <a:t>lune</a:t>
            </a:r>
            <a:r>
              <a:rPr lang="fr-FR" dirty="0" smtClean="0">
                <a:solidFill>
                  <a:schemeClr val="bg1">
                    <a:lumMod val="65000"/>
                  </a:schemeClr>
                </a:solidFill>
                <a:latin typeface="Calibri" pitchFamily="34" charset="0"/>
              </a:rPr>
              <a:t> et plus (ou moins) expressif que le mot </a:t>
            </a:r>
            <a:r>
              <a:rPr lang="fr-FR" i="1" dirty="0" err="1" smtClean="0">
                <a:solidFill>
                  <a:schemeClr val="bg1">
                    <a:lumMod val="65000"/>
                  </a:schemeClr>
                </a:solidFill>
                <a:latin typeface="Calibri" pitchFamily="34" charset="0"/>
              </a:rPr>
              <a:t>moon</a:t>
            </a:r>
            <a:r>
              <a:rPr lang="fr-FR" dirty="0" smtClean="0">
                <a:solidFill>
                  <a:schemeClr val="bg1">
                    <a:lumMod val="65000"/>
                  </a:schemeClr>
                </a:solidFill>
                <a:latin typeface="Calibri" pitchFamily="34" charset="0"/>
              </a:rPr>
              <a:t>. Au-delà de l’indéniable observation que le monosyllabique </a:t>
            </a:r>
            <a:r>
              <a:rPr lang="fr-FR" i="1" dirty="0" err="1" smtClean="0">
                <a:solidFill>
                  <a:schemeClr val="bg1">
                    <a:lumMod val="65000"/>
                  </a:schemeClr>
                </a:solidFill>
                <a:latin typeface="Calibri" pitchFamily="34" charset="0"/>
              </a:rPr>
              <a:t>moon</a:t>
            </a:r>
            <a:r>
              <a:rPr lang="fr-FR" dirty="0" smtClean="0">
                <a:solidFill>
                  <a:schemeClr val="bg1">
                    <a:lumMod val="65000"/>
                  </a:schemeClr>
                </a:solidFill>
                <a:latin typeface="Calibri" pitchFamily="34" charset="0"/>
              </a:rPr>
              <a:t> est peut-être plus apte à représenter un objet très simple que le mot </a:t>
            </a:r>
            <a:r>
              <a:rPr lang="fr-FR" dirty="0" err="1" smtClean="0">
                <a:solidFill>
                  <a:schemeClr val="bg1">
                    <a:lumMod val="65000"/>
                  </a:schemeClr>
                </a:solidFill>
                <a:latin typeface="Calibri" pitchFamily="34" charset="0"/>
              </a:rPr>
              <a:t>disyllabique</a:t>
            </a:r>
            <a:r>
              <a:rPr lang="fr-FR" dirty="0" smtClean="0">
                <a:solidFill>
                  <a:schemeClr val="bg1">
                    <a:lumMod val="65000"/>
                  </a:schemeClr>
                </a:solidFill>
                <a:latin typeface="Calibri" pitchFamily="34" charset="0"/>
              </a:rPr>
              <a:t> </a:t>
            </a:r>
            <a:r>
              <a:rPr lang="fr-FR" i="1" dirty="0" err="1" smtClean="0">
                <a:solidFill>
                  <a:schemeClr val="bg1">
                    <a:lumMod val="65000"/>
                  </a:schemeClr>
                </a:solidFill>
                <a:latin typeface="Calibri" pitchFamily="34" charset="0"/>
              </a:rPr>
              <a:t>luna</a:t>
            </a:r>
            <a:r>
              <a:rPr lang="fr-FR" dirty="0" smtClean="0">
                <a:solidFill>
                  <a:schemeClr val="bg1">
                    <a:lumMod val="65000"/>
                  </a:schemeClr>
                </a:solidFill>
                <a:latin typeface="Calibri" pitchFamily="34" charset="0"/>
              </a:rPr>
              <a:t>, rien n’est possible d’ajouter à ces débats ; </a:t>
            </a:r>
            <a:r>
              <a:rPr lang="fr-FR" b="1" dirty="0" smtClean="0">
                <a:latin typeface="Calibri" pitchFamily="34" charset="0"/>
              </a:rPr>
              <a:t>mis à part les mots composés et les dérivations, tous les idiomes du monde</a:t>
            </a:r>
            <a:r>
              <a:rPr lang="fr-FR" b="1" dirty="0" smtClean="0">
                <a:solidFill>
                  <a:schemeClr val="bg1">
                    <a:lumMod val="65000"/>
                  </a:schemeClr>
                </a:solidFill>
                <a:latin typeface="Calibri" pitchFamily="34" charset="0"/>
              </a:rPr>
              <a:t> </a:t>
            </a:r>
            <a:r>
              <a:rPr lang="fr-FR" dirty="0" smtClean="0">
                <a:solidFill>
                  <a:schemeClr val="bg1">
                    <a:lumMod val="65000"/>
                  </a:schemeClr>
                </a:solidFill>
                <a:latin typeface="Calibri" pitchFamily="34" charset="0"/>
              </a:rPr>
              <a:t>(sans exclure le </a:t>
            </a:r>
            <a:r>
              <a:rPr lang="fr-FR" i="1" dirty="0" smtClean="0">
                <a:solidFill>
                  <a:schemeClr val="bg1">
                    <a:lumMod val="65000"/>
                  </a:schemeClr>
                </a:solidFill>
                <a:latin typeface="Calibri" pitchFamily="34" charset="0"/>
              </a:rPr>
              <a:t>volapük</a:t>
            </a:r>
            <a:r>
              <a:rPr lang="fr-FR" dirty="0" smtClean="0">
                <a:solidFill>
                  <a:schemeClr val="bg1">
                    <a:lumMod val="65000"/>
                  </a:schemeClr>
                </a:solidFill>
                <a:latin typeface="Calibri" pitchFamily="34" charset="0"/>
              </a:rPr>
              <a:t> de Johann Martin </a:t>
            </a:r>
            <a:r>
              <a:rPr lang="fr-FR" dirty="0" err="1" smtClean="0">
                <a:solidFill>
                  <a:schemeClr val="bg1">
                    <a:lumMod val="65000"/>
                  </a:schemeClr>
                </a:solidFill>
                <a:latin typeface="Calibri" pitchFamily="34" charset="0"/>
              </a:rPr>
              <a:t>Schleyer</a:t>
            </a:r>
            <a:r>
              <a:rPr lang="fr-FR" dirty="0" smtClean="0">
                <a:solidFill>
                  <a:schemeClr val="bg1">
                    <a:lumMod val="65000"/>
                  </a:schemeClr>
                </a:solidFill>
                <a:latin typeface="Calibri" pitchFamily="34" charset="0"/>
              </a:rPr>
              <a:t> et la romantique </a:t>
            </a:r>
            <a:r>
              <a:rPr lang="fr-FR" i="1" dirty="0" smtClean="0">
                <a:solidFill>
                  <a:schemeClr val="bg1">
                    <a:lumMod val="65000"/>
                  </a:schemeClr>
                </a:solidFill>
                <a:latin typeface="Calibri" pitchFamily="34" charset="0"/>
              </a:rPr>
              <a:t>interlingua</a:t>
            </a:r>
            <a:r>
              <a:rPr lang="fr-FR" dirty="0" smtClean="0">
                <a:solidFill>
                  <a:schemeClr val="bg1">
                    <a:lumMod val="65000"/>
                  </a:schemeClr>
                </a:solidFill>
                <a:latin typeface="Calibri" pitchFamily="34" charset="0"/>
              </a:rPr>
              <a:t> de </a:t>
            </a:r>
            <a:r>
              <a:rPr lang="fr-FR" dirty="0" err="1" smtClean="0">
                <a:solidFill>
                  <a:schemeClr val="bg1">
                    <a:lumMod val="65000"/>
                  </a:schemeClr>
                </a:solidFill>
                <a:latin typeface="Calibri" pitchFamily="34" charset="0"/>
              </a:rPr>
              <a:t>Peano</a:t>
            </a:r>
            <a:r>
              <a:rPr lang="fr-FR" dirty="0" smtClean="0">
                <a:solidFill>
                  <a:schemeClr val="bg1">
                    <a:lumMod val="65000"/>
                  </a:schemeClr>
                </a:solidFill>
                <a:latin typeface="Calibri" pitchFamily="34" charset="0"/>
              </a:rPr>
              <a:t>) </a:t>
            </a:r>
            <a:r>
              <a:rPr lang="fr-FR" b="1" dirty="0" smtClean="0">
                <a:latin typeface="Calibri" pitchFamily="34" charset="0"/>
              </a:rPr>
              <a:t>sont également inexpressifs</a:t>
            </a:r>
            <a:r>
              <a:rPr lang="fr-FR" dirty="0" smtClean="0">
                <a:latin typeface="Calibri" pitchFamily="34" charset="0"/>
              </a:rPr>
              <a:t>. »</a:t>
            </a:r>
            <a:endParaRPr lang="en-US" dirty="0">
              <a:latin typeface="Calibri"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AR" sz="2400" dirty="0" err="1" smtClean="0">
                <a:latin typeface="Calibri" pitchFamily="34" charset="0"/>
              </a:rPr>
              <a:t>Texte</a:t>
            </a:r>
            <a:r>
              <a:rPr lang="es-AR" sz="2400" dirty="0" smtClean="0">
                <a:latin typeface="Calibri" pitchFamily="34" charset="0"/>
              </a:rPr>
              <a:t> nº6</a:t>
            </a:r>
            <a:endParaRPr lang="en-US" sz="2400" dirty="0">
              <a:latin typeface="Calibri" pitchFamily="34" charset="0"/>
            </a:endParaRPr>
          </a:p>
        </p:txBody>
      </p:sp>
      <p:sp>
        <p:nvSpPr>
          <p:cNvPr id="3" name="Content Placeholder 2"/>
          <p:cNvSpPr>
            <a:spLocks noGrp="1"/>
          </p:cNvSpPr>
          <p:nvPr>
            <p:ph sz="quarter" idx="1"/>
          </p:nvPr>
        </p:nvSpPr>
        <p:spPr/>
        <p:txBody>
          <a:bodyPr>
            <a:normAutofit/>
          </a:bodyPr>
          <a:lstStyle/>
          <a:p>
            <a:pPr algn="just"/>
            <a:endParaRPr lang="fr-FR" sz="2000" dirty="0" smtClean="0">
              <a:latin typeface="Calibri" pitchFamily="34" charset="0"/>
            </a:endParaRPr>
          </a:p>
          <a:p>
            <a:pPr algn="just"/>
            <a:r>
              <a:rPr lang="fr-FR" sz="2000" dirty="0" smtClean="0">
                <a:latin typeface="Calibri" pitchFamily="34" charset="0"/>
              </a:rPr>
              <a:t>« Toute langue contient parallèlement mêlés en proportions diverses les deux éléments : le parfaitement immotivé et le relativement motivé. […] &lt;Il y a une échelle à établir&gt; sans que l’élément immotivé puisse se réduire à zéro. Dans un certain sens […] on pourra dire que les langues dans lesquelles l’immotivé est à son maximum sont plus lexicologiques, celles où il est à son minimum sont plus grammaticales. On peut distinguer comme deux pôles contraires, comme deux courants antinomiques entre eux régnant en toutes langues, la tendance à employer l’instrument lexicologique ou la tendance à employer l’instrument grammatical. »</a:t>
            </a:r>
          </a:p>
          <a:p>
            <a:pPr algn="r">
              <a:buNone/>
            </a:pPr>
            <a:r>
              <a:rPr lang="fr-FR" sz="2000" dirty="0" smtClean="0">
                <a:latin typeface="Calibri" pitchFamily="34" charset="0"/>
              </a:rPr>
              <a:t>(</a:t>
            </a:r>
            <a:r>
              <a:rPr lang="fr-FR" sz="2000" i="1" dirty="0" smtClean="0">
                <a:latin typeface="Calibri" pitchFamily="34" charset="0"/>
              </a:rPr>
              <a:t>CFS</a:t>
            </a:r>
            <a:r>
              <a:rPr lang="fr-FR" sz="2000" dirty="0" smtClean="0">
                <a:latin typeface="Calibri" pitchFamily="34" charset="0"/>
              </a:rPr>
              <a:t> 58 : 234)</a:t>
            </a:r>
            <a:endParaRPr lang="en-US" sz="2000" dirty="0">
              <a:latin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AR" sz="2400" dirty="0" err="1" smtClean="0">
                <a:latin typeface="Calibri" pitchFamily="34" charset="0"/>
              </a:rPr>
              <a:t>Texte</a:t>
            </a:r>
            <a:r>
              <a:rPr lang="es-AR" sz="2400" dirty="0" smtClean="0">
                <a:latin typeface="Calibri" pitchFamily="34" charset="0"/>
              </a:rPr>
              <a:t> nº 7</a:t>
            </a:r>
            <a:endParaRPr lang="en-US" sz="2400" dirty="0">
              <a:latin typeface="Calibri" pitchFamily="34" charset="0"/>
            </a:endParaRPr>
          </a:p>
        </p:txBody>
      </p:sp>
      <p:sp>
        <p:nvSpPr>
          <p:cNvPr id="3" name="Content Placeholder 2"/>
          <p:cNvSpPr>
            <a:spLocks noGrp="1"/>
          </p:cNvSpPr>
          <p:nvPr>
            <p:ph sz="quarter" idx="1"/>
          </p:nvPr>
        </p:nvSpPr>
        <p:spPr/>
        <p:txBody>
          <a:bodyPr>
            <a:normAutofit/>
          </a:bodyPr>
          <a:lstStyle/>
          <a:p>
            <a:pPr algn="just"/>
            <a:endParaRPr lang="es-AR" sz="2000" dirty="0" smtClean="0">
              <a:latin typeface="Calibri" pitchFamily="34" charset="0"/>
            </a:endParaRPr>
          </a:p>
          <a:p>
            <a:pPr algn="just"/>
            <a:r>
              <a:rPr lang="es-AR" sz="2000" dirty="0" smtClean="0">
                <a:latin typeface="Calibri" pitchFamily="34" charset="0"/>
              </a:rPr>
              <a:t>“Teóricamente, el número de sistemas de numeración es ilimitado. El más complejo (para uso de divinidades y de ángeles) registraría un número infinito de símbolos, uno para cada número entero; el más simple sólo requiere dos. Cero se escribe 0, uno 1, dos 10, tres 11, cuatro 100, cinco 101, seis 110, siete 111, ocho 1000… Es invención de Leibniz, a quien estimularon (parece) los hexagramas enigmáticos del I King.”</a:t>
            </a:r>
            <a:endParaRPr lang="en-US" sz="2000" dirty="0" smtClean="0">
              <a:latin typeface="Calibri" pitchFamily="34" charset="0"/>
            </a:endParaRPr>
          </a:p>
          <a:p>
            <a:pPr algn="just"/>
            <a:endParaRPr lang="en-US" sz="2000" dirty="0" smtClean="0">
              <a:latin typeface="Calibri" pitchFamily="34" charset="0"/>
            </a:endParaRPr>
          </a:p>
          <a:p>
            <a:pPr algn="just"/>
            <a:r>
              <a:rPr lang="fr-FR" sz="2000" dirty="0" smtClean="0">
                <a:latin typeface="Calibri" pitchFamily="34" charset="0"/>
              </a:rPr>
              <a:t>« Théoriquement, le nombre de systèmes de numération est illimité. Le plus complexe (à l’usage des divinités et des anges) comprendrait un nombre infini de symboles, un pour chaque nombre entier ; le plus simple n’en requiert que deux. Zéro s’écrit 0, un 1, deux 10, trois 11, quatre 100, cinq 101, six 110, sept, 111, huit 1000… Ce système fut inventé par Leibniz, stimulé (paraît-il) par les hexagrammes énigmatiques du Yi-King. »</a:t>
            </a:r>
            <a:endParaRPr lang="en-US" sz="2000" dirty="0">
              <a:latin typeface="Calibri"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a:bodyPr>
          <a:lstStyle/>
          <a:p>
            <a:pPr algn="just"/>
            <a:endParaRPr lang="es-AR" sz="2400" dirty="0" smtClean="0"/>
          </a:p>
          <a:p>
            <a:pPr algn="just"/>
            <a:r>
              <a:rPr lang="es-AR" sz="2400" dirty="0" err="1" smtClean="0"/>
              <a:t>Système</a:t>
            </a:r>
            <a:r>
              <a:rPr lang="es-AR" sz="2400" dirty="0" smtClean="0"/>
              <a:t> </a:t>
            </a:r>
            <a:r>
              <a:rPr lang="es-AR" sz="2400" dirty="0" err="1" smtClean="0"/>
              <a:t>décimal</a:t>
            </a:r>
            <a:r>
              <a:rPr lang="es-AR" sz="2400" dirty="0" smtClean="0"/>
              <a:t> : {1, 2, 3, 4, 5, 6, 7, 8, 9, 0}</a:t>
            </a:r>
          </a:p>
          <a:p>
            <a:pPr algn="just"/>
            <a:r>
              <a:rPr lang="es-AR" sz="2400" dirty="0" err="1" smtClean="0"/>
              <a:t>Système</a:t>
            </a:r>
            <a:r>
              <a:rPr lang="es-AR" sz="2400" dirty="0" smtClean="0"/>
              <a:t> </a:t>
            </a:r>
            <a:r>
              <a:rPr lang="es-AR" sz="2400" dirty="0" err="1" smtClean="0"/>
              <a:t>binaire</a:t>
            </a:r>
            <a:r>
              <a:rPr lang="es-AR" sz="2400" dirty="0" smtClean="0"/>
              <a:t> : {1, 0}</a:t>
            </a:r>
          </a:p>
          <a:p>
            <a:pPr algn="just">
              <a:buNone/>
            </a:pPr>
            <a:r>
              <a:rPr lang="es-AR" sz="2400" dirty="0" smtClean="0"/>
              <a:t>             </a:t>
            </a:r>
            <a:endParaRPr lang="en-US"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a:bodyPr>
          <a:lstStyle/>
          <a:p>
            <a:pPr algn="just"/>
            <a:endParaRPr lang="es-AR" sz="2400" dirty="0" smtClean="0"/>
          </a:p>
          <a:p>
            <a:pPr algn="just"/>
            <a:r>
              <a:rPr lang="es-AR" sz="2400" dirty="0" err="1" smtClean="0"/>
              <a:t>Système</a:t>
            </a:r>
            <a:r>
              <a:rPr lang="es-AR" sz="2400" dirty="0" smtClean="0"/>
              <a:t> </a:t>
            </a:r>
            <a:r>
              <a:rPr lang="es-AR" sz="2400" dirty="0" err="1" smtClean="0"/>
              <a:t>décimal</a:t>
            </a:r>
            <a:r>
              <a:rPr lang="es-AR" sz="2400" dirty="0" smtClean="0"/>
              <a:t> : {1, 2, 3, 4, 5, 6, 7, 8, 9, 0}</a:t>
            </a:r>
          </a:p>
          <a:p>
            <a:pPr algn="just"/>
            <a:r>
              <a:rPr lang="es-AR" sz="2400" dirty="0" err="1" smtClean="0"/>
              <a:t>Système</a:t>
            </a:r>
            <a:r>
              <a:rPr lang="es-AR" sz="2400" dirty="0" smtClean="0"/>
              <a:t> </a:t>
            </a:r>
            <a:r>
              <a:rPr lang="es-AR" sz="2400" dirty="0" err="1" smtClean="0"/>
              <a:t>binaire</a:t>
            </a:r>
            <a:r>
              <a:rPr lang="es-AR" sz="2400" dirty="0" smtClean="0"/>
              <a:t> : {1, 0}</a:t>
            </a:r>
          </a:p>
          <a:p>
            <a:pPr algn="just"/>
            <a:endParaRPr lang="es-AR" sz="2400" dirty="0" smtClean="0"/>
          </a:p>
          <a:p>
            <a:pPr algn="just"/>
            <a:endParaRPr lang="es-AR" sz="2400" dirty="0" smtClean="0"/>
          </a:p>
          <a:p>
            <a:pPr algn="just"/>
            <a:r>
              <a:rPr lang="es-AR" sz="2400" dirty="0" smtClean="0"/>
              <a:t>“</a:t>
            </a:r>
            <a:r>
              <a:rPr lang="es-AR" sz="2400" dirty="0" err="1" smtClean="0"/>
              <a:t>deux</a:t>
            </a:r>
            <a:r>
              <a:rPr lang="es-AR" sz="2400" dirty="0" smtClean="0"/>
              <a:t>”             </a:t>
            </a:r>
            <a:endParaRPr lang="en-US" sz="2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1888</TotalTime>
  <Words>1169</Words>
  <Application>Microsoft Office PowerPoint</Application>
  <PresentationFormat>On-screen Show (4:3)</PresentationFormat>
  <Paragraphs>104</Paragraphs>
  <Slides>21</Slides>
  <Notes>3</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Origin</vt:lpstr>
      <vt:lpstr>Quelques idées saussuriennes chez Jorge Luis Borges</vt:lpstr>
      <vt:lpstr>Texte nº1</vt:lpstr>
      <vt:lpstr>Texte nº2</vt:lpstr>
      <vt:lpstr>Slide 4</vt:lpstr>
      <vt:lpstr>Texte nº1</vt:lpstr>
      <vt:lpstr>Texte nº6</vt:lpstr>
      <vt:lpstr>Texte nº 7</vt:lpstr>
      <vt:lpstr>Slide 8</vt:lpstr>
      <vt:lpstr>Slide 9</vt:lpstr>
      <vt:lpstr>Slide 10</vt:lpstr>
      <vt:lpstr>Slide 11</vt:lpstr>
      <vt:lpstr>Slide 12</vt:lpstr>
      <vt:lpstr>Slide 13</vt:lpstr>
      <vt:lpstr>Texte nº8</vt:lpstr>
      <vt:lpstr>Texte nº9</vt:lpstr>
      <vt:lpstr>Texte nº10</vt:lpstr>
      <vt:lpstr>Slide 17</vt:lpstr>
      <vt:lpstr>Slide 18</vt:lpstr>
      <vt:lpstr>Slide 19</vt:lpstr>
      <vt:lpstr>Slide 20</vt:lpstr>
      <vt:lpstr>Texte nº11</vt:lpstr>
    </vt:vector>
  </TitlesOfParts>
  <Company>EESS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propos des unités de la langue et du concept de l’arbitraire</dc:title>
  <dc:creator>Estanislao SOFIA</dc:creator>
  <cp:lastModifiedBy>Estanislao SOFIA</cp:lastModifiedBy>
  <cp:revision>132</cp:revision>
  <dcterms:created xsi:type="dcterms:W3CDTF">2007-06-20T16:20:08Z</dcterms:created>
  <dcterms:modified xsi:type="dcterms:W3CDTF">2007-10-28T20:42:50Z</dcterms:modified>
</cp:coreProperties>
</file>