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144000" type="screen4x3"/>
  <p:notesSz cx="6669088"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32"/>
    <a:srgbClr val="22F2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15" autoAdjust="0"/>
    <p:restoredTop sz="94305" autoAdjust="0"/>
  </p:normalViewPr>
  <p:slideViewPr>
    <p:cSldViewPr>
      <p:cViewPr>
        <p:scale>
          <a:sx n="250" d="100"/>
          <a:sy n="250" d="100"/>
        </p:scale>
        <p:origin x="4494" y="923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fr-BE"/>
  <c:chart>
    <c:plotArea>
      <c:layout>
        <c:manualLayout>
          <c:layoutTarget val="inner"/>
          <c:xMode val="edge"/>
          <c:yMode val="edge"/>
          <c:x val="0.13346428205818209"/>
          <c:y val="5.8214756488772244E-2"/>
          <c:w val="0.51437631091875458"/>
          <c:h val="0.82355812190142796"/>
        </c:manualLayout>
      </c:layout>
      <c:barChart>
        <c:barDir val="col"/>
        <c:grouping val="clustered"/>
        <c:ser>
          <c:idx val="0"/>
          <c:order val="0"/>
          <c:spPr>
            <a:solidFill>
              <a:schemeClr val="dk1"/>
            </a:solidFill>
            <a:ln w="25400" cap="flat" cmpd="sng" algn="ctr">
              <a:noFill/>
              <a:prstDash val="solid"/>
            </a:ln>
            <a:effectLst/>
          </c:spPr>
          <c:errBars>
            <c:errBarType val="plus"/>
            <c:errValType val="cust"/>
            <c:plus>
              <c:numRef>
                <c:f>Feuil1!$C$2:$C$3</c:f>
                <c:numCache>
                  <c:formatCode>General</c:formatCode>
                  <c:ptCount val="2"/>
                  <c:pt idx="0">
                    <c:v>10.5</c:v>
                  </c:pt>
                  <c:pt idx="1">
                    <c:v>4.8599999999999985</c:v>
                  </c:pt>
                </c:numCache>
              </c:numRef>
            </c:plus>
            <c:minus>
              <c:numLit>
                <c:formatCode>General</c:formatCode>
                <c:ptCount val="1"/>
                <c:pt idx="0">
                  <c:v>1</c:v>
                </c:pt>
              </c:numLit>
            </c:minus>
            <c:spPr>
              <a:ln w="12700">
                <a:solidFill>
                  <a:sysClr val="windowText" lastClr="000000"/>
                </a:solidFill>
              </a:ln>
            </c:spPr>
          </c:errBars>
          <c:cat>
            <c:strRef>
              <c:f>Feuil1!$A$2:$A$3</c:f>
              <c:strCache>
                <c:ptCount val="2"/>
                <c:pt idx="0">
                  <c:v>Sham</c:v>
                </c:pt>
                <c:pt idx="1">
                  <c:v>MPTP</c:v>
                </c:pt>
              </c:strCache>
            </c:strRef>
          </c:cat>
          <c:val>
            <c:numRef>
              <c:f>Feuil1!$B$2:$B$3</c:f>
              <c:numCache>
                <c:formatCode>General</c:formatCode>
                <c:ptCount val="2"/>
                <c:pt idx="0">
                  <c:v>129.4</c:v>
                </c:pt>
                <c:pt idx="1">
                  <c:v>45.86</c:v>
                </c:pt>
              </c:numCache>
            </c:numRef>
          </c:val>
        </c:ser>
        <c:gapWidth val="30"/>
        <c:axId val="29331840"/>
        <c:axId val="29333376"/>
      </c:barChart>
      <c:catAx>
        <c:axId val="29331840"/>
        <c:scaling>
          <c:orientation val="minMax"/>
        </c:scaling>
        <c:axPos val="b"/>
        <c:tickLblPos val="nextTo"/>
        <c:spPr>
          <a:ln w="12700">
            <a:solidFill>
              <a:schemeClr val="tx1"/>
            </a:solidFill>
          </a:ln>
        </c:spPr>
        <c:txPr>
          <a:bodyPr/>
          <a:lstStyle/>
          <a:p>
            <a:pPr>
              <a:defRPr sz="500" b="1"/>
            </a:pPr>
            <a:endParaRPr lang="fr-FR"/>
          </a:p>
        </c:txPr>
        <c:crossAx val="29333376"/>
        <c:crosses val="autoZero"/>
        <c:auto val="1"/>
        <c:lblAlgn val="ctr"/>
        <c:lblOffset val="100"/>
      </c:catAx>
      <c:valAx>
        <c:axId val="29333376"/>
        <c:scaling>
          <c:orientation val="minMax"/>
        </c:scaling>
        <c:axPos val="l"/>
        <c:numFmt formatCode="General" sourceLinked="1"/>
        <c:tickLblPos val="nextTo"/>
        <c:spPr>
          <a:ln w="12700">
            <a:solidFill>
              <a:schemeClr val="tx1"/>
            </a:solidFill>
          </a:ln>
        </c:spPr>
        <c:txPr>
          <a:bodyPr/>
          <a:lstStyle/>
          <a:p>
            <a:pPr>
              <a:defRPr sz="500" b="1"/>
            </a:pPr>
            <a:endParaRPr lang="fr-FR"/>
          </a:p>
        </c:txPr>
        <c:crossAx val="29331840"/>
        <c:crosses val="autoZero"/>
        <c:crossBetween val="between"/>
        <c:majorUnit val="20"/>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BE"/>
  <c:chart>
    <c:autoTitleDeleted val="1"/>
    <c:plotArea>
      <c:layout>
        <c:manualLayout>
          <c:layoutTarget val="inner"/>
          <c:xMode val="edge"/>
          <c:yMode val="edge"/>
          <c:x val="7.402477006015247E-2"/>
          <c:y val="0.13148724215827884"/>
          <c:w val="0.68100766581490946"/>
          <c:h val="0.53866699996296585"/>
        </c:manualLayout>
      </c:layout>
      <c:barChart>
        <c:barDir val="col"/>
        <c:grouping val="clustered"/>
        <c:ser>
          <c:idx val="0"/>
          <c:order val="0"/>
          <c:tx>
            <c:strRef>
              <c:f>Feuil1!$B$1</c:f>
              <c:strCache>
                <c:ptCount val="1"/>
                <c:pt idx="0">
                  <c:v>Colonne1</c:v>
                </c:pt>
              </c:strCache>
            </c:strRef>
          </c:tx>
          <c:spPr>
            <a:solidFill>
              <a:schemeClr val="tx1">
                <a:lumMod val="50000"/>
                <a:lumOff val="50000"/>
              </a:schemeClr>
            </a:solidFill>
          </c:spPr>
          <c:errBars>
            <c:errBarType val="plus"/>
            <c:errValType val="cust"/>
            <c:plus>
              <c:numRef>
                <c:f>Feuil1!$C$2:$C$3</c:f>
                <c:numCache>
                  <c:formatCode>General</c:formatCode>
                  <c:ptCount val="2"/>
                  <c:pt idx="0">
                    <c:v>4.41</c:v>
                  </c:pt>
                  <c:pt idx="1">
                    <c:v>4.37</c:v>
                  </c:pt>
                </c:numCache>
              </c:numRef>
            </c:plus>
            <c:minus>
              <c:numLit>
                <c:formatCode>General</c:formatCode>
                <c:ptCount val="1"/>
                <c:pt idx="0">
                  <c:v>1</c:v>
                </c:pt>
              </c:numLit>
            </c:minus>
          </c:errBars>
          <c:cat>
            <c:strRef>
              <c:f>Feuil1!$A$2:$A$3</c:f>
              <c:strCache>
                <c:ptCount val="2"/>
                <c:pt idx="0">
                  <c:v>Sham</c:v>
                </c:pt>
                <c:pt idx="1">
                  <c:v>MPTP</c:v>
                </c:pt>
              </c:strCache>
            </c:strRef>
          </c:cat>
          <c:val>
            <c:numRef>
              <c:f>Feuil1!$B$2:$B$3</c:f>
              <c:numCache>
                <c:formatCode>General</c:formatCode>
                <c:ptCount val="2"/>
                <c:pt idx="0">
                  <c:v>94.43</c:v>
                </c:pt>
                <c:pt idx="1">
                  <c:v>82.490000000000023</c:v>
                </c:pt>
              </c:numCache>
            </c:numRef>
          </c:val>
        </c:ser>
        <c:gapWidth val="29"/>
        <c:axId val="29234304"/>
        <c:axId val="29235840"/>
      </c:barChart>
      <c:catAx>
        <c:axId val="29234304"/>
        <c:scaling>
          <c:orientation val="minMax"/>
        </c:scaling>
        <c:axPos val="b"/>
        <c:tickLblPos val="nextTo"/>
        <c:spPr>
          <a:ln w="12700">
            <a:solidFill>
              <a:schemeClr val="tx1"/>
            </a:solidFill>
          </a:ln>
        </c:spPr>
        <c:txPr>
          <a:bodyPr/>
          <a:lstStyle/>
          <a:p>
            <a:pPr>
              <a:defRPr sz="500" b="1"/>
            </a:pPr>
            <a:endParaRPr lang="fr-FR"/>
          </a:p>
        </c:txPr>
        <c:crossAx val="29235840"/>
        <c:crosses val="autoZero"/>
        <c:auto val="1"/>
        <c:lblAlgn val="ctr"/>
        <c:lblOffset val="100"/>
      </c:catAx>
      <c:valAx>
        <c:axId val="29235840"/>
        <c:scaling>
          <c:orientation val="minMax"/>
          <c:max val="120"/>
          <c:min val="0"/>
        </c:scaling>
        <c:axPos val="l"/>
        <c:numFmt formatCode="General" sourceLinked="1"/>
        <c:tickLblPos val="nextTo"/>
        <c:spPr>
          <a:ln w="12700">
            <a:solidFill>
              <a:schemeClr val="tx1"/>
            </a:solidFill>
          </a:ln>
        </c:spPr>
        <c:txPr>
          <a:bodyPr/>
          <a:lstStyle/>
          <a:p>
            <a:pPr>
              <a:defRPr sz="500" b="1"/>
            </a:pPr>
            <a:endParaRPr lang="fr-FR"/>
          </a:p>
        </c:txPr>
        <c:crossAx val="29234304"/>
        <c:crosses val="autoZero"/>
        <c:crossBetween val="between"/>
      </c:valAx>
    </c:plotArea>
    <c:plotVisOnly val="1"/>
  </c:chart>
  <c:txPr>
    <a:bodyPr/>
    <a:lstStyle/>
    <a:p>
      <a:pPr>
        <a:defRPr sz="18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BE"/>
  <c:chart>
    <c:autoTitleDeleted val="1"/>
    <c:plotArea>
      <c:layout>
        <c:manualLayout>
          <c:layoutTarget val="inner"/>
          <c:xMode val="edge"/>
          <c:yMode val="edge"/>
          <c:x val="0.20713341792432421"/>
          <c:y val="0.13857587252210071"/>
          <c:w val="0.60721469544319695"/>
          <c:h val="0.66265256241370085"/>
        </c:manualLayout>
      </c:layout>
      <c:barChart>
        <c:barDir val="col"/>
        <c:grouping val="clustered"/>
        <c:ser>
          <c:idx val="0"/>
          <c:order val="0"/>
          <c:spPr>
            <a:solidFill>
              <a:schemeClr val="accent1"/>
            </a:solidFill>
            <a:ln w="25400" cap="flat" cmpd="sng" algn="ctr">
              <a:noFill/>
              <a:prstDash val="solid"/>
            </a:ln>
            <a:effectLst/>
          </c:spPr>
          <c:errBars>
            <c:errBarType val="plus"/>
            <c:errValType val="cust"/>
            <c:plus>
              <c:numRef>
                <c:f>'D:\Documents\Labo 2011-2012\Projet MPTP + CSCN\EXP5_Octobre 2011 - Cinétique greffe de CSCN\11.01.12 COMPTAGES SURVIE\[COMPTAGES SURVIE CELLULAIRE CSCN.xlsx]STATS'!$C$29:$C$32</c:f>
                <c:numCache>
                  <c:formatCode>General</c:formatCode>
                  <c:ptCount val="4"/>
                  <c:pt idx="0">
                    <c:v>1.3845135527606021</c:v>
                  </c:pt>
                  <c:pt idx="1">
                    <c:v>3.2624840357208389</c:v>
                  </c:pt>
                  <c:pt idx="2">
                    <c:v>2.3703533491865731</c:v>
                  </c:pt>
                  <c:pt idx="3">
                    <c:v>0.59856495052750958</c:v>
                  </c:pt>
                </c:numCache>
              </c:numRef>
            </c:plus>
            <c:minus>
              <c:numLit>
                <c:formatCode>General</c:formatCode>
                <c:ptCount val="1"/>
                <c:pt idx="0">
                  <c:v>1</c:v>
                </c:pt>
              </c:numLit>
            </c:minus>
          </c:errBars>
          <c:cat>
            <c:numRef>
              <c:f>'D:\Documents\Labo 2011-2012\Projet MPTP + CSCN\EXP5_Octobre 2011 - Cinétique greffe de CSCN\11.01.12 COMPTAGES SURVIE\[COMPTAGES SURVIE CELLULAIRE CSCN.xlsx]STATS'!$A$29:$A$32</c:f>
              <c:numCache>
                <c:formatCode>General</c:formatCode>
                <c:ptCount val="4"/>
                <c:pt idx="0">
                  <c:v>3</c:v>
                </c:pt>
                <c:pt idx="1">
                  <c:v>7</c:v>
                </c:pt>
                <c:pt idx="2">
                  <c:v>14</c:v>
                </c:pt>
                <c:pt idx="3">
                  <c:v>28</c:v>
                </c:pt>
              </c:numCache>
            </c:numRef>
          </c:cat>
          <c:val>
            <c:numRef>
              <c:f>'D:\Documents\Labo 2011-2012\Projet MPTP + CSCN\EXP5_Octobre 2011 - Cinétique greffe de CSCN\11.01.12 COMPTAGES SURVIE\[COMPTAGES SURVIE CELLULAIRE CSCN.xlsx]STATS'!$B$29:$B$32</c:f>
              <c:numCache>
                <c:formatCode>General</c:formatCode>
                <c:ptCount val="4"/>
                <c:pt idx="0">
                  <c:v>6.4166666666666705</c:v>
                </c:pt>
                <c:pt idx="1">
                  <c:v>8.7512499999999989</c:v>
                </c:pt>
                <c:pt idx="2">
                  <c:v>4.6450000000000005</c:v>
                </c:pt>
                <c:pt idx="3">
                  <c:v>1.0400000000000003</c:v>
                </c:pt>
              </c:numCache>
            </c:numRef>
          </c:val>
        </c:ser>
        <c:gapWidth val="30"/>
        <c:axId val="51895680"/>
        <c:axId val="29292032"/>
      </c:barChart>
      <c:catAx>
        <c:axId val="51895680"/>
        <c:scaling>
          <c:orientation val="minMax"/>
        </c:scaling>
        <c:axPos val="b"/>
        <c:title>
          <c:tx>
            <c:rich>
              <a:bodyPr/>
              <a:lstStyle/>
              <a:p>
                <a:pPr>
                  <a:defRPr sz="400">
                    <a:effectLst/>
                  </a:defRPr>
                </a:pPr>
                <a:r>
                  <a:rPr lang="fr-BE" sz="400" dirty="0" smtClean="0">
                    <a:effectLst/>
                  </a:rPr>
                  <a:t>Days</a:t>
                </a:r>
                <a:r>
                  <a:rPr lang="fr-BE" sz="400" baseline="0" dirty="0" smtClean="0">
                    <a:effectLst/>
                  </a:rPr>
                  <a:t> post-transplantation</a:t>
                </a:r>
                <a:endParaRPr lang="fr-BE" sz="400" dirty="0">
                  <a:effectLst/>
                </a:endParaRPr>
              </a:p>
            </c:rich>
          </c:tx>
          <c:layout/>
        </c:title>
        <c:numFmt formatCode="General" sourceLinked="1"/>
        <c:tickLblPos val="nextTo"/>
        <c:spPr>
          <a:ln w="12700">
            <a:solidFill>
              <a:schemeClr val="tx1"/>
            </a:solidFill>
          </a:ln>
        </c:spPr>
        <c:txPr>
          <a:bodyPr/>
          <a:lstStyle/>
          <a:p>
            <a:pPr>
              <a:defRPr sz="500" b="1"/>
            </a:pPr>
            <a:endParaRPr lang="fr-FR"/>
          </a:p>
        </c:txPr>
        <c:crossAx val="29292032"/>
        <c:crosses val="autoZero"/>
        <c:auto val="1"/>
        <c:lblAlgn val="ctr"/>
        <c:lblOffset val="100"/>
      </c:catAx>
      <c:valAx>
        <c:axId val="29292032"/>
        <c:scaling>
          <c:orientation val="minMax"/>
          <c:max val="16"/>
          <c:min val="0"/>
        </c:scaling>
        <c:axPos val="l"/>
        <c:title>
          <c:tx>
            <c:rich>
              <a:bodyPr rot="-5400000" vert="horz"/>
              <a:lstStyle/>
              <a:p>
                <a:pPr>
                  <a:defRPr sz="1400" i="0">
                    <a:effectLst/>
                  </a:defRPr>
                </a:pPr>
                <a:r>
                  <a:rPr lang="fr-BE" sz="400" i="0" dirty="0" smtClean="0">
                    <a:effectLst/>
                  </a:rPr>
                  <a:t>%</a:t>
                </a:r>
                <a:r>
                  <a:rPr lang="fr-BE" sz="400" i="0" baseline="0" dirty="0" smtClean="0">
                    <a:effectLst/>
                  </a:rPr>
                  <a:t> of </a:t>
                </a:r>
                <a:r>
                  <a:rPr lang="fr-BE" sz="400" i="0" baseline="0" dirty="0" err="1" smtClean="0">
                    <a:effectLst/>
                  </a:rPr>
                  <a:t>surviving</a:t>
                </a:r>
                <a:r>
                  <a:rPr lang="fr-BE" sz="400" i="0" baseline="0" dirty="0" smtClean="0">
                    <a:effectLst/>
                  </a:rPr>
                  <a:t> cells</a:t>
                </a:r>
                <a:endParaRPr lang="fr-BE" sz="1400" i="0" dirty="0">
                  <a:effectLst/>
                </a:endParaRPr>
              </a:p>
            </c:rich>
          </c:tx>
          <c:layout>
            <c:manualLayout>
              <c:xMode val="edge"/>
              <c:yMode val="edge"/>
              <c:x val="2.7847782994871943E-2"/>
              <c:y val="0.2364330550573748"/>
            </c:manualLayout>
          </c:layout>
        </c:title>
        <c:numFmt formatCode="General" sourceLinked="1"/>
        <c:tickLblPos val="nextTo"/>
        <c:spPr>
          <a:ln w="12700">
            <a:solidFill>
              <a:schemeClr val="tx1"/>
            </a:solidFill>
          </a:ln>
        </c:spPr>
        <c:txPr>
          <a:bodyPr/>
          <a:lstStyle/>
          <a:p>
            <a:pPr>
              <a:defRPr sz="500" b="1"/>
            </a:pPr>
            <a:endParaRPr lang="fr-FR"/>
          </a:p>
        </c:txPr>
        <c:crossAx val="51895680"/>
        <c:crosses val="autoZero"/>
        <c:crossBetween val="between"/>
        <c:majorUnit val="2"/>
      </c:valAx>
    </c:plotArea>
    <c:plotVisOnly val="1"/>
  </c:chart>
  <c:txPr>
    <a:bodyPr/>
    <a:lstStyle/>
    <a:p>
      <a:pPr>
        <a:defRPr sz="18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BE"/>
  <c:chart>
    <c:plotArea>
      <c:layout>
        <c:manualLayout>
          <c:layoutTarget val="inner"/>
          <c:xMode val="edge"/>
          <c:yMode val="edge"/>
          <c:x val="0.29974874586584438"/>
          <c:y val="0.13857587252210071"/>
          <c:w val="0.61885004230299245"/>
          <c:h val="0.66265256241370085"/>
        </c:manualLayout>
      </c:layout>
      <c:barChart>
        <c:barDir val="col"/>
        <c:grouping val="clustered"/>
        <c:ser>
          <c:idx val="0"/>
          <c:order val="0"/>
          <c:spPr>
            <a:solidFill>
              <a:srgbClr val="92D050"/>
            </a:solidFill>
          </c:spPr>
          <c:errBars>
            <c:errBarType val="plus"/>
            <c:errValType val="cust"/>
            <c:plus>
              <c:numRef>
                <c:f>'[COMPTAGES SURVIE CELLULAIRE.xlsx]STATS'!$C$20:$C$22</c:f>
                <c:numCache>
                  <c:formatCode>General</c:formatCode>
                  <c:ptCount val="3"/>
                  <c:pt idx="0">
                    <c:v>3.5990936359033476</c:v>
                  </c:pt>
                  <c:pt idx="1">
                    <c:v>1.8975</c:v>
                  </c:pt>
                  <c:pt idx="2">
                    <c:v>0</c:v>
                  </c:pt>
                </c:numCache>
              </c:numRef>
            </c:plus>
            <c:minus>
              <c:numLit>
                <c:formatCode>General</c:formatCode>
                <c:ptCount val="1"/>
                <c:pt idx="0">
                  <c:v>1</c:v>
                </c:pt>
              </c:numLit>
            </c:minus>
          </c:errBars>
          <c:cat>
            <c:numRef>
              <c:f>'[COMPTAGES SURVIE CELLULAIRE.xlsx]STATS'!$A$20:$A$22</c:f>
              <c:numCache>
                <c:formatCode>General</c:formatCode>
                <c:ptCount val="3"/>
                <c:pt idx="0">
                  <c:v>3</c:v>
                </c:pt>
                <c:pt idx="1">
                  <c:v>7</c:v>
                </c:pt>
                <c:pt idx="2">
                  <c:v>14</c:v>
                </c:pt>
              </c:numCache>
            </c:numRef>
          </c:cat>
          <c:val>
            <c:numRef>
              <c:f>'[COMPTAGES SURVIE CELLULAIRE.xlsx]STATS'!$B$20:$B$22</c:f>
              <c:numCache>
                <c:formatCode>General</c:formatCode>
                <c:ptCount val="3"/>
                <c:pt idx="0">
                  <c:v>9.9450000000000003</c:v>
                </c:pt>
                <c:pt idx="1">
                  <c:v>3.1875000000000018</c:v>
                </c:pt>
                <c:pt idx="2">
                  <c:v>0</c:v>
                </c:pt>
              </c:numCache>
            </c:numRef>
          </c:val>
        </c:ser>
        <c:gapWidth val="30"/>
        <c:axId val="51941376"/>
        <c:axId val="51943296"/>
      </c:barChart>
      <c:catAx>
        <c:axId val="51941376"/>
        <c:scaling>
          <c:orientation val="minMax"/>
        </c:scaling>
        <c:axPos val="b"/>
        <c:title>
          <c:tx>
            <c:rich>
              <a:bodyPr/>
              <a:lstStyle/>
              <a:p>
                <a:pPr>
                  <a:defRPr sz="400"/>
                </a:pPr>
                <a:r>
                  <a:rPr lang="fr-BE" sz="400" dirty="0" smtClean="0"/>
                  <a:t>Days</a:t>
                </a:r>
                <a:r>
                  <a:rPr lang="fr-BE" sz="400" baseline="0" dirty="0" smtClean="0"/>
                  <a:t> post-transplantation</a:t>
                </a:r>
                <a:endParaRPr lang="fr-BE" sz="400" dirty="0"/>
              </a:p>
            </c:rich>
          </c:tx>
          <c:layout/>
        </c:title>
        <c:numFmt formatCode="General" sourceLinked="1"/>
        <c:tickLblPos val="nextTo"/>
        <c:spPr>
          <a:ln w="12700">
            <a:solidFill>
              <a:schemeClr val="tx1"/>
            </a:solidFill>
          </a:ln>
        </c:spPr>
        <c:txPr>
          <a:bodyPr/>
          <a:lstStyle/>
          <a:p>
            <a:pPr>
              <a:defRPr b="1"/>
            </a:pPr>
            <a:endParaRPr lang="fr-FR"/>
          </a:p>
        </c:txPr>
        <c:crossAx val="51943296"/>
        <c:crosses val="autoZero"/>
        <c:auto val="1"/>
        <c:lblAlgn val="ctr"/>
        <c:lblOffset val="100"/>
      </c:catAx>
      <c:valAx>
        <c:axId val="51943296"/>
        <c:scaling>
          <c:orientation val="minMax"/>
          <c:max val="16"/>
          <c:min val="0"/>
        </c:scaling>
        <c:axPos val="l"/>
        <c:title>
          <c:tx>
            <c:rich>
              <a:bodyPr rot="-5400000" vert="horz"/>
              <a:lstStyle/>
              <a:p>
                <a:pPr>
                  <a:defRPr sz="400"/>
                </a:pPr>
                <a:r>
                  <a:rPr lang="fr-BE" sz="400" dirty="0" smtClean="0"/>
                  <a:t>%</a:t>
                </a:r>
                <a:r>
                  <a:rPr lang="fr-BE" sz="400" baseline="0" dirty="0" smtClean="0"/>
                  <a:t> of </a:t>
                </a:r>
                <a:r>
                  <a:rPr lang="fr-BE" sz="400" baseline="0" dirty="0" err="1" smtClean="0"/>
                  <a:t>surviving</a:t>
                </a:r>
                <a:r>
                  <a:rPr lang="fr-BE" sz="400" baseline="0" dirty="0" smtClean="0"/>
                  <a:t> cells</a:t>
                </a:r>
                <a:endParaRPr lang="fr-BE" sz="400" dirty="0"/>
              </a:p>
            </c:rich>
          </c:tx>
          <c:layout>
            <c:manualLayout>
              <c:xMode val="edge"/>
              <c:yMode val="edge"/>
              <c:x val="5.4267474554109428E-2"/>
              <c:y val="0.22181959940958937"/>
            </c:manualLayout>
          </c:layout>
        </c:title>
        <c:numFmt formatCode="General" sourceLinked="1"/>
        <c:tickLblPos val="nextTo"/>
        <c:spPr>
          <a:ln w="12700">
            <a:solidFill>
              <a:schemeClr val="tx1"/>
            </a:solidFill>
          </a:ln>
        </c:spPr>
        <c:txPr>
          <a:bodyPr/>
          <a:lstStyle/>
          <a:p>
            <a:pPr>
              <a:defRPr b="1"/>
            </a:pPr>
            <a:endParaRPr lang="fr-FR"/>
          </a:p>
        </c:txPr>
        <c:crossAx val="51941376"/>
        <c:crosses val="autoZero"/>
        <c:crossBetween val="between"/>
        <c:majorUnit val="2"/>
      </c:valAx>
    </c:plotArea>
    <c:plotVisOnly val="1"/>
  </c:chart>
  <c:txPr>
    <a:bodyPr/>
    <a:lstStyle/>
    <a:p>
      <a:pPr>
        <a:defRPr sz="500"/>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BAA4A6FF-25A0-46E0-9742-000478CDAD57}" type="datetimeFigureOut">
              <a:rPr lang="fr-BE" smtClean="0"/>
              <a:pPr/>
              <a:t>14/05/2012</a:t>
            </a:fld>
            <a:endParaRPr lang="fr-BE"/>
          </a:p>
        </p:txBody>
      </p:sp>
      <p:sp>
        <p:nvSpPr>
          <p:cNvPr id="4" name="Espace réservé de l'image des diapositives 3"/>
          <p:cNvSpPr>
            <a:spLocks noGrp="1" noRot="1" noChangeAspect="1"/>
          </p:cNvSpPr>
          <p:nvPr>
            <p:ph type="sldImg" idx="2"/>
          </p:nvPr>
        </p:nvSpPr>
        <p:spPr>
          <a:xfrm>
            <a:off x="1939925" y="744538"/>
            <a:ext cx="2789238"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B916999A-E306-4403-B4AA-BC4915DFD6CF}"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916999A-E306-4403-B4AA-BC4915DFD6CF}" type="slidenum">
              <a:rPr lang="fr-BE" smtClean="0"/>
              <a:pPr/>
              <a:t>1</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BB25FC-BA9F-4D17-8747-8B790CFB00E5}" type="datetimeFigureOut">
              <a:rPr lang="fr-BE" smtClean="0"/>
              <a:pPr/>
              <a:t>14/05/2012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50E2BA4-AD1E-434F-B871-50ADA126AB66}"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CBB25FC-BA9F-4D17-8747-8B790CFB00E5}" type="datetimeFigureOut">
              <a:rPr lang="fr-BE" smtClean="0"/>
              <a:pPr/>
              <a:t>14/05/2012</a:t>
            </a:fld>
            <a:endParaRPr lang="fr-BE"/>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50E2BA4-AD1E-434F-B871-50ADA126AB66}"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13" Type="http://schemas.openxmlformats.org/officeDocument/2006/relationships/chart" Target="../charts/chart3.xml"/><Relationship Id="rId18" Type="http://schemas.openxmlformats.org/officeDocument/2006/relationships/image" Target="../media/image12.tiff"/><Relationship Id="rId26" Type="http://schemas.openxmlformats.org/officeDocument/2006/relationships/image" Target="../media/image20.png"/><Relationship Id="rId3" Type="http://schemas.openxmlformats.org/officeDocument/2006/relationships/image" Target="../media/image1.png"/><Relationship Id="rId21" Type="http://schemas.openxmlformats.org/officeDocument/2006/relationships/image" Target="../media/image15.jpeg"/><Relationship Id="rId7" Type="http://schemas.openxmlformats.org/officeDocument/2006/relationships/image" Target="../media/image5.jpeg"/><Relationship Id="rId12" Type="http://schemas.openxmlformats.org/officeDocument/2006/relationships/image" Target="../media/image8.jpeg"/><Relationship Id="rId17" Type="http://schemas.openxmlformats.org/officeDocument/2006/relationships/image" Target="../media/image11.png"/><Relationship Id="rId25"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tiff"/><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7.jpeg"/><Relationship Id="rId24" Type="http://schemas.openxmlformats.org/officeDocument/2006/relationships/image" Target="../media/image18.png"/><Relationship Id="rId5" Type="http://schemas.openxmlformats.org/officeDocument/2006/relationships/image" Target="../media/image3.jpeg"/><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chart" Target="../charts/chart2.xml"/><Relationship Id="rId19" Type="http://schemas.openxmlformats.org/officeDocument/2006/relationships/image" Target="../media/image13.tiff"/><Relationship Id="rId4" Type="http://schemas.openxmlformats.org/officeDocument/2006/relationships/image" Target="../media/image2.png"/><Relationship Id="rId9" Type="http://schemas.openxmlformats.org/officeDocument/2006/relationships/chart" Target="../charts/chart1.xml"/><Relationship Id="rId14" Type="http://schemas.openxmlformats.org/officeDocument/2006/relationships/chart" Target="../charts/chart4.xml"/><Relationship Id="rId22" Type="http://schemas.openxmlformats.org/officeDocument/2006/relationships/image" Target="../media/image16.jpeg"/><Relationship Id="rId27"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9" name="Rectangle à coins arrondis 18"/>
          <p:cNvSpPr/>
          <p:nvPr/>
        </p:nvSpPr>
        <p:spPr>
          <a:xfrm>
            <a:off x="116632" y="107504"/>
            <a:ext cx="6624736" cy="8928992"/>
          </a:xfrm>
          <a:prstGeom prst="roundRect">
            <a:avLst>
              <a:gd name="adj" fmla="val 3583"/>
            </a:avLst>
          </a:prstGeom>
          <a:solidFill>
            <a:schemeClr val="tx1">
              <a:lumMod val="65000"/>
              <a:lumOff val="3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cxnSp>
        <p:nvCxnSpPr>
          <p:cNvPr id="18" name="Connecteur droit 17"/>
          <p:cNvCxnSpPr/>
          <p:nvPr/>
        </p:nvCxnSpPr>
        <p:spPr>
          <a:xfrm>
            <a:off x="0" y="1403648"/>
            <a:ext cx="6858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260648" y="1331640"/>
            <a:ext cx="1584176" cy="144016"/>
            <a:chOff x="6025480" y="1196752"/>
            <a:chExt cx="2938976" cy="288032"/>
          </a:xfrm>
          <a:effectLst>
            <a:outerShdw blurRad="50800" dist="50800" dir="5400000" sx="1000" sy="1000" algn="ctr" rotWithShape="0">
              <a:srgbClr val="000000"/>
            </a:outerShdw>
          </a:effectLst>
          <a:scene3d>
            <a:camera prst="orthographicFront">
              <a:rot lat="0" lon="0" rev="0"/>
            </a:camera>
            <a:lightRig rig="glow" dir="t">
              <a:rot lat="0" lon="0" rev="4800000"/>
            </a:lightRig>
          </a:scene3d>
        </p:grpSpPr>
        <p:sp>
          <p:nvSpPr>
            <p:cNvPr id="11" name="Rectangle 10"/>
            <p:cNvSpPr>
              <a:spLocks noChangeArrowheads="1"/>
            </p:cNvSpPr>
            <p:nvPr/>
          </p:nvSpPr>
          <p:spPr bwMode="auto">
            <a:xfrm>
              <a:off x="6558880" y="1196752"/>
              <a:ext cx="288000" cy="288032"/>
            </a:xfrm>
            <a:prstGeom prst="rect">
              <a:avLst/>
            </a:prstGeom>
            <a:solidFill>
              <a:srgbClr val="79B51C"/>
            </a:solidFill>
            <a:ln w="10000">
              <a:noFill/>
              <a:miter lim="800000"/>
              <a:headEnd/>
              <a:tailEnd/>
            </a:ln>
            <a:effectLst>
              <a:outerShdw blurRad="190500" dist="228600" dir="2700000" algn="ctr">
                <a:srgbClr val="000000">
                  <a:alpha val="30000"/>
                </a:srgbClr>
              </a:outerShdw>
              <a:reflection blurRad="6350" stA="50000" endA="300" endPos="55500" dist="50800" dir="5400000" sy="-100000" algn="bl" rotWithShape="0"/>
            </a:effectLst>
            <a:sp3d prstMaterial="matte">
              <a:bevelT w="127000" h="63500"/>
            </a:sp3d>
          </p:spPr>
          <p:txBody>
            <a:bodyPr anchor="ctr"/>
            <a:lstStyle/>
            <a:p>
              <a:pPr algn="ctr"/>
              <a:endParaRPr lang="fr-FR">
                <a:solidFill>
                  <a:srgbClr val="2D3235"/>
                </a:solidFill>
                <a:effectLst>
                  <a:outerShdw blurRad="50800" dist="38100" dir="2700000" algn="tl" rotWithShape="0">
                    <a:prstClr val="black">
                      <a:alpha val="0"/>
                    </a:prstClr>
                  </a:outerShdw>
                </a:effectLst>
                <a:latin typeface="Tw Cen MT" pitchFamily="-65" charset="-18"/>
              </a:endParaRPr>
            </a:p>
          </p:txBody>
        </p:sp>
        <p:sp>
          <p:nvSpPr>
            <p:cNvPr id="12" name="Rectangle 11"/>
            <p:cNvSpPr>
              <a:spLocks noChangeArrowheads="1"/>
            </p:cNvSpPr>
            <p:nvPr/>
          </p:nvSpPr>
          <p:spPr bwMode="auto">
            <a:xfrm>
              <a:off x="7105600" y="1196752"/>
              <a:ext cx="288000" cy="288000"/>
            </a:xfrm>
            <a:prstGeom prst="rect">
              <a:avLst/>
            </a:prstGeom>
            <a:solidFill>
              <a:srgbClr val="008BCF"/>
            </a:solidFill>
            <a:ln w="10000">
              <a:noFill/>
              <a:miter lim="800000"/>
              <a:headEnd/>
              <a:tailEnd/>
            </a:ln>
            <a:effectLst>
              <a:outerShdw blurRad="190500" dist="228600" dir="2700000" algn="ctr">
                <a:srgbClr val="000000">
                  <a:alpha val="30000"/>
                </a:srgbClr>
              </a:outerShdw>
              <a:reflection blurRad="6350" stA="50000" endA="300" endPos="55500" dist="50800" dir="5400000" sy="-100000" algn="bl" rotWithShape="0"/>
            </a:effectLst>
            <a:sp3d prstMaterial="matte">
              <a:bevelT w="127000" h="63500"/>
            </a:sp3d>
          </p:spPr>
          <p:txBody>
            <a:bodyPr anchor="ctr"/>
            <a:lstStyle/>
            <a:p>
              <a:pPr algn="ctr"/>
              <a:endParaRPr lang="fr-FR">
                <a:solidFill>
                  <a:srgbClr val="2D3235"/>
                </a:solidFill>
                <a:effectLst>
                  <a:outerShdw blurRad="50800" dist="38100" dir="2700000" algn="tl" rotWithShape="0">
                    <a:prstClr val="black">
                      <a:alpha val="0"/>
                    </a:prstClr>
                  </a:outerShdw>
                </a:effectLst>
                <a:latin typeface="Tw Cen MT" pitchFamily="-65" charset="-18"/>
              </a:endParaRPr>
            </a:p>
          </p:txBody>
        </p:sp>
        <p:sp>
          <p:nvSpPr>
            <p:cNvPr id="13" name="Rectangle 12"/>
            <p:cNvSpPr>
              <a:spLocks noChangeArrowheads="1"/>
            </p:cNvSpPr>
            <p:nvPr/>
          </p:nvSpPr>
          <p:spPr bwMode="auto">
            <a:xfrm>
              <a:off x="7609656" y="1196752"/>
              <a:ext cx="288000" cy="288000"/>
            </a:xfrm>
            <a:prstGeom prst="rect">
              <a:avLst/>
            </a:prstGeom>
            <a:solidFill>
              <a:srgbClr val="E2007A"/>
            </a:solidFill>
            <a:ln w="10000">
              <a:noFill/>
              <a:miter lim="800000"/>
              <a:headEnd/>
              <a:tailEnd/>
            </a:ln>
            <a:effectLst>
              <a:outerShdw blurRad="190500" dist="228600" dir="2700000" algn="ctr">
                <a:srgbClr val="000000">
                  <a:alpha val="30000"/>
                </a:srgbClr>
              </a:outerShdw>
              <a:reflection blurRad="6350" stA="50000" endA="300" endPos="55500" dist="50800" dir="5400000" sy="-100000" algn="bl" rotWithShape="0"/>
            </a:effectLst>
            <a:sp3d prstMaterial="matte">
              <a:bevelT w="127000" h="63500"/>
            </a:sp3d>
          </p:spPr>
          <p:txBody>
            <a:bodyPr anchor="ctr"/>
            <a:lstStyle/>
            <a:p>
              <a:pPr algn="ctr"/>
              <a:endParaRPr lang="fr-FR">
                <a:solidFill>
                  <a:srgbClr val="2D3235"/>
                </a:solidFill>
                <a:effectLst>
                  <a:outerShdw blurRad="50800" dist="38100" dir="2700000" algn="tl" rotWithShape="0">
                    <a:prstClr val="black">
                      <a:alpha val="0"/>
                    </a:prstClr>
                  </a:outerShdw>
                </a:effectLst>
                <a:latin typeface="Tw Cen MT" pitchFamily="-65" charset="-18"/>
              </a:endParaRPr>
            </a:p>
          </p:txBody>
        </p:sp>
        <p:sp>
          <p:nvSpPr>
            <p:cNvPr id="14" name="Rectangle 13"/>
            <p:cNvSpPr>
              <a:spLocks noChangeArrowheads="1"/>
            </p:cNvSpPr>
            <p:nvPr/>
          </p:nvSpPr>
          <p:spPr bwMode="auto">
            <a:xfrm>
              <a:off x="8143056" y="1196752"/>
              <a:ext cx="288000" cy="288000"/>
            </a:xfrm>
            <a:prstGeom prst="rect">
              <a:avLst/>
            </a:prstGeom>
            <a:solidFill>
              <a:srgbClr val="EB6909"/>
            </a:solidFill>
            <a:ln w="10000">
              <a:noFill/>
              <a:miter lim="800000"/>
              <a:headEnd/>
              <a:tailEnd/>
            </a:ln>
            <a:effectLst>
              <a:outerShdw blurRad="190500" dist="228600" dir="2700000" algn="ctr">
                <a:srgbClr val="000000">
                  <a:alpha val="30000"/>
                </a:srgbClr>
              </a:outerShdw>
              <a:reflection blurRad="6350" stA="50000" endA="300" endPos="55500" dist="50800" dir="5400000" sy="-100000" algn="bl" rotWithShape="0"/>
            </a:effectLst>
            <a:sp3d prstMaterial="matte">
              <a:bevelT w="127000" h="63500"/>
            </a:sp3d>
          </p:spPr>
          <p:txBody>
            <a:bodyPr anchor="ctr"/>
            <a:lstStyle/>
            <a:p>
              <a:pPr algn="ctr"/>
              <a:endParaRPr lang="fr-FR">
                <a:solidFill>
                  <a:srgbClr val="2D3235"/>
                </a:solidFill>
                <a:effectLst>
                  <a:outerShdw blurRad="50800" dist="38100" dir="2700000" algn="tl" rotWithShape="0">
                    <a:prstClr val="black">
                      <a:alpha val="0"/>
                    </a:prstClr>
                  </a:outerShdw>
                </a:effectLst>
                <a:latin typeface="Tw Cen MT" pitchFamily="-65" charset="-18"/>
              </a:endParaRPr>
            </a:p>
          </p:txBody>
        </p:sp>
        <p:sp>
          <p:nvSpPr>
            <p:cNvPr id="15" name="Rectangle 14"/>
            <p:cNvSpPr>
              <a:spLocks noChangeArrowheads="1"/>
            </p:cNvSpPr>
            <p:nvPr/>
          </p:nvSpPr>
          <p:spPr bwMode="auto">
            <a:xfrm>
              <a:off x="8676456" y="1196752"/>
              <a:ext cx="288000" cy="288000"/>
            </a:xfrm>
            <a:prstGeom prst="rect">
              <a:avLst/>
            </a:prstGeom>
            <a:solidFill>
              <a:srgbClr val="3C4694"/>
            </a:solidFill>
            <a:ln w="10000">
              <a:noFill/>
              <a:miter lim="800000"/>
              <a:headEnd/>
              <a:tailEnd/>
            </a:ln>
            <a:effectLst>
              <a:outerShdw blurRad="190500" dist="228600" dir="2700000" algn="ctr">
                <a:srgbClr val="000000">
                  <a:alpha val="30000"/>
                </a:srgbClr>
              </a:outerShdw>
              <a:reflection blurRad="6350" stA="50000" endA="300" endPos="55500" dist="50800" dir="5400000" sy="-100000" algn="bl" rotWithShape="0"/>
            </a:effectLst>
            <a:sp3d prstMaterial="matte">
              <a:bevelT w="127000" h="63500"/>
            </a:sp3d>
          </p:spPr>
          <p:txBody>
            <a:bodyPr anchor="ctr"/>
            <a:lstStyle/>
            <a:p>
              <a:pPr algn="ctr"/>
              <a:endParaRPr lang="fr-FR">
                <a:solidFill>
                  <a:srgbClr val="2D3235"/>
                </a:solidFill>
                <a:effectLst>
                  <a:outerShdw blurRad="50800" dist="38100" dir="2700000" algn="tl" rotWithShape="0">
                    <a:prstClr val="black">
                      <a:alpha val="0"/>
                    </a:prstClr>
                  </a:outerShdw>
                </a:effectLst>
                <a:latin typeface="Tw Cen MT" pitchFamily="-65" charset="-18"/>
              </a:endParaRPr>
            </a:p>
          </p:txBody>
        </p:sp>
        <p:sp>
          <p:nvSpPr>
            <p:cNvPr id="16" name="Rectangle 15"/>
            <p:cNvSpPr>
              <a:spLocks noChangeArrowheads="1"/>
            </p:cNvSpPr>
            <p:nvPr/>
          </p:nvSpPr>
          <p:spPr bwMode="auto">
            <a:xfrm>
              <a:off x="6025480" y="1196752"/>
              <a:ext cx="288032" cy="288032"/>
            </a:xfrm>
            <a:prstGeom prst="rect">
              <a:avLst/>
            </a:prstGeom>
            <a:solidFill>
              <a:srgbClr val="004857"/>
            </a:solidFill>
            <a:ln w="10000">
              <a:noFill/>
              <a:miter lim="800000"/>
              <a:headEnd/>
              <a:tailEnd/>
            </a:ln>
            <a:effectLst>
              <a:outerShdw blurRad="190500" dist="228600" dir="2700000" algn="ctr">
                <a:srgbClr val="000000">
                  <a:alpha val="30000"/>
                </a:srgbClr>
              </a:outerShdw>
              <a:reflection blurRad="6350" stA="50000" endA="300" endPos="55500" dist="50800" dir="5400000" sy="-100000" algn="bl" rotWithShape="0"/>
            </a:effectLst>
            <a:sp3d prstMaterial="matte">
              <a:bevelT w="127000" h="63500"/>
            </a:sp3d>
          </p:spPr>
          <p:txBody>
            <a:bodyPr anchor="ctr"/>
            <a:lstStyle/>
            <a:p>
              <a:pPr algn="ctr"/>
              <a:endParaRPr lang="fr-FR">
                <a:solidFill>
                  <a:srgbClr val="2D3235"/>
                </a:solidFill>
                <a:effectLst>
                  <a:outerShdw blurRad="50800" dist="38100" dir="2700000" algn="tl" rotWithShape="0">
                    <a:prstClr val="black">
                      <a:alpha val="0"/>
                    </a:prstClr>
                  </a:outerShdw>
                </a:effectLst>
                <a:latin typeface="Tw Cen MT" pitchFamily="-65" charset="-18"/>
              </a:endParaRPr>
            </a:p>
          </p:txBody>
        </p:sp>
      </p:grpSp>
      <p:sp>
        <p:nvSpPr>
          <p:cNvPr id="20" name="ZoneTexte 19"/>
          <p:cNvSpPr txBox="1"/>
          <p:nvPr/>
        </p:nvSpPr>
        <p:spPr>
          <a:xfrm>
            <a:off x="0" y="179512"/>
            <a:ext cx="5733256" cy="523220"/>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fr-BE" sz="1400" b="1" dirty="0" smtClean="0">
                <a:ln w="11430"/>
                <a:solidFill>
                  <a:srgbClr val="F8F8F8"/>
                </a:solidFill>
                <a:latin typeface="Britannic Bold" pitchFamily="34" charset="0"/>
                <a:cs typeface="Gisha" pitchFamily="34" charset="-79"/>
              </a:rPr>
              <a:t>Validation of </a:t>
            </a:r>
            <a:r>
              <a:rPr lang="fr-BE" sz="1400" b="1" dirty="0" err="1" smtClean="0">
                <a:ln w="11430"/>
                <a:solidFill>
                  <a:srgbClr val="F8F8F8"/>
                </a:solidFill>
                <a:latin typeface="Britannic Bold" pitchFamily="34" charset="0"/>
                <a:cs typeface="Gisha" pitchFamily="34" charset="-79"/>
              </a:rPr>
              <a:t>Adult</a:t>
            </a:r>
            <a:r>
              <a:rPr lang="fr-BE" sz="1400" b="1" dirty="0" smtClean="0">
                <a:ln w="11430"/>
                <a:solidFill>
                  <a:srgbClr val="F8F8F8"/>
                </a:solidFill>
                <a:latin typeface="Britannic Bold" pitchFamily="34" charset="0"/>
                <a:cs typeface="Gisha" pitchFamily="34" charset="-79"/>
              </a:rPr>
              <a:t> Bone Marrow Stromal Cells in Cellular </a:t>
            </a:r>
            <a:r>
              <a:rPr lang="fr-BE" sz="1400" b="1" dirty="0" err="1" smtClean="0">
                <a:ln w="11430"/>
                <a:solidFill>
                  <a:srgbClr val="F8F8F8"/>
                </a:solidFill>
                <a:latin typeface="Britannic Bold" pitchFamily="34" charset="0"/>
                <a:cs typeface="Gisha" pitchFamily="34" charset="-79"/>
              </a:rPr>
              <a:t>Therapy</a:t>
            </a:r>
            <a:r>
              <a:rPr lang="fr-BE" sz="1400" b="1" dirty="0" smtClean="0">
                <a:ln w="11430"/>
                <a:solidFill>
                  <a:srgbClr val="F8F8F8"/>
                </a:solidFill>
                <a:latin typeface="Britannic Bold" pitchFamily="34" charset="0"/>
                <a:cs typeface="Gisha" pitchFamily="34" charset="-79"/>
              </a:rPr>
              <a:t> </a:t>
            </a:r>
            <a:r>
              <a:rPr lang="fr-BE" sz="1400" b="1" dirty="0" err="1" smtClean="0">
                <a:ln w="11430"/>
                <a:solidFill>
                  <a:srgbClr val="F8F8F8"/>
                </a:solidFill>
                <a:latin typeface="Britannic Bold" pitchFamily="34" charset="0"/>
                <a:cs typeface="Gisha" pitchFamily="34" charset="-79"/>
              </a:rPr>
              <a:t>Protocols</a:t>
            </a:r>
            <a:r>
              <a:rPr lang="fr-BE" sz="1400" b="1" dirty="0" smtClean="0">
                <a:ln w="11430"/>
                <a:solidFill>
                  <a:srgbClr val="F8F8F8"/>
                </a:solidFill>
                <a:latin typeface="Britannic Bold" pitchFamily="34" charset="0"/>
                <a:cs typeface="Gisha" pitchFamily="34" charset="-79"/>
              </a:rPr>
              <a:t>, </a:t>
            </a:r>
            <a:r>
              <a:rPr lang="fr-BE" sz="1400" b="1" dirty="0" err="1" smtClean="0">
                <a:ln w="11430"/>
                <a:solidFill>
                  <a:srgbClr val="F8F8F8"/>
                </a:solidFill>
                <a:latin typeface="Britannic Bold" pitchFamily="34" charset="0"/>
                <a:cs typeface="Gisha" pitchFamily="34" charset="-79"/>
              </a:rPr>
              <a:t>using</a:t>
            </a:r>
            <a:r>
              <a:rPr lang="fr-BE" sz="1400" b="1" dirty="0" smtClean="0">
                <a:ln w="11430"/>
                <a:solidFill>
                  <a:srgbClr val="F8F8F8"/>
                </a:solidFill>
                <a:latin typeface="Britannic Bold" pitchFamily="34" charset="0"/>
                <a:cs typeface="Gisha" pitchFamily="34" charset="-79"/>
              </a:rPr>
              <a:t> a Mouse Model for Parkinson’s Disease</a:t>
            </a:r>
            <a:endParaRPr lang="fr-BE" sz="1400" b="1" dirty="0">
              <a:ln w="11430"/>
              <a:solidFill>
                <a:srgbClr val="F8F8F8"/>
              </a:solidFill>
              <a:latin typeface="Britannic Bold" pitchFamily="34" charset="0"/>
              <a:cs typeface="Gisha" pitchFamily="34" charset="-79"/>
            </a:endParaRPr>
          </a:p>
        </p:txBody>
      </p:sp>
      <p:sp>
        <p:nvSpPr>
          <p:cNvPr id="21" name="ZoneTexte 20"/>
          <p:cNvSpPr txBox="1"/>
          <p:nvPr/>
        </p:nvSpPr>
        <p:spPr>
          <a:xfrm>
            <a:off x="260648" y="683568"/>
            <a:ext cx="6408712" cy="843821"/>
          </a:xfrm>
          <a:prstGeom prst="rect">
            <a:avLst/>
          </a:prstGeom>
          <a:noFill/>
        </p:spPr>
        <p:txBody>
          <a:bodyPr wrap="square" rtlCol="0">
            <a:spAutoFit/>
          </a:bodyPr>
          <a:lstStyle/>
          <a:p>
            <a:r>
              <a:rPr lang="fr-BE" sz="900" dirty="0" smtClean="0">
                <a:solidFill>
                  <a:schemeClr val="bg1"/>
                </a:solidFill>
                <a:latin typeface="Britannic Bold" pitchFamily="34" charset="0"/>
                <a:cs typeface="Gisha" pitchFamily="34" charset="-79"/>
              </a:rPr>
              <a:t>V. Neirinckx</a:t>
            </a:r>
            <a:r>
              <a:rPr lang="fr-BE" sz="900" baseline="30000" dirty="0" smtClean="0">
                <a:solidFill>
                  <a:schemeClr val="bg1"/>
                </a:solidFill>
                <a:latin typeface="Britannic Bold" pitchFamily="34" charset="0"/>
                <a:cs typeface="Gisha" pitchFamily="34" charset="-79"/>
              </a:rPr>
              <a:t>1</a:t>
            </a:r>
            <a:r>
              <a:rPr lang="fr-BE" sz="900" dirty="0" smtClean="0">
                <a:solidFill>
                  <a:schemeClr val="bg1"/>
                </a:solidFill>
                <a:latin typeface="Britannic Bold" pitchFamily="34" charset="0"/>
                <a:cs typeface="Gisha" pitchFamily="34" charset="-79"/>
              </a:rPr>
              <a:t>, E. Laudet</a:t>
            </a:r>
            <a:r>
              <a:rPr lang="fr-BE" sz="900" baseline="30000" dirty="0" smtClean="0">
                <a:solidFill>
                  <a:schemeClr val="bg1"/>
                </a:solidFill>
                <a:latin typeface="Britannic Bold" pitchFamily="34" charset="0"/>
                <a:cs typeface="Gisha" pitchFamily="34" charset="-79"/>
              </a:rPr>
              <a:t>1</a:t>
            </a:r>
            <a:r>
              <a:rPr lang="fr-BE" sz="900" dirty="0" smtClean="0">
                <a:solidFill>
                  <a:schemeClr val="bg1"/>
                </a:solidFill>
                <a:latin typeface="Britannic Bold" pitchFamily="34" charset="0"/>
                <a:cs typeface="Gisha" pitchFamily="34" charset="-79"/>
              </a:rPr>
              <a:t>, B. Rogister</a:t>
            </a:r>
            <a:r>
              <a:rPr lang="fr-BE" sz="900" baseline="30000" dirty="0" smtClean="0">
                <a:solidFill>
                  <a:schemeClr val="bg1"/>
                </a:solidFill>
                <a:latin typeface="Britannic Bold" pitchFamily="34" charset="0"/>
                <a:cs typeface="Gisha" pitchFamily="34" charset="-79"/>
              </a:rPr>
              <a:t>1,2,3</a:t>
            </a:r>
            <a:r>
              <a:rPr lang="fr-BE" sz="900" dirty="0" smtClean="0">
                <a:solidFill>
                  <a:schemeClr val="bg1"/>
                </a:solidFill>
                <a:latin typeface="Britannic Bold" pitchFamily="34" charset="0"/>
                <a:cs typeface="Gisha" pitchFamily="34" charset="-79"/>
              </a:rPr>
              <a:t> and</a:t>
            </a:r>
            <a:r>
              <a:rPr lang="fr-BE" sz="900" baseline="30000" dirty="0" smtClean="0">
                <a:solidFill>
                  <a:schemeClr val="bg1"/>
                </a:solidFill>
                <a:latin typeface="Britannic Bold" pitchFamily="34" charset="0"/>
                <a:cs typeface="Gisha" pitchFamily="34" charset="-79"/>
              </a:rPr>
              <a:t> </a:t>
            </a:r>
            <a:r>
              <a:rPr lang="fr-BE" sz="900" dirty="0" smtClean="0">
                <a:solidFill>
                  <a:schemeClr val="bg1"/>
                </a:solidFill>
                <a:latin typeface="Britannic Bold" pitchFamily="34" charset="0"/>
                <a:cs typeface="Gisha" pitchFamily="34" charset="-79"/>
              </a:rPr>
              <a:t>S. Wislet-Gendebien</a:t>
            </a:r>
            <a:r>
              <a:rPr lang="fr-BE" sz="900" baseline="30000" dirty="0" smtClean="0">
                <a:solidFill>
                  <a:schemeClr val="bg1"/>
                </a:solidFill>
                <a:latin typeface="Britannic Bold" pitchFamily="34" charset="0"/>
                <a:cs typeface="Gisha" pitchFamily="34" charset="-79"/>
              </a:rPr>
              <a:t>1</a:t>
            </a:r>
            <a:r>
              <a:rPr lang="fr-BE" sz="900" dirty="0" smtClean="0">
                <a:solidFill>
                  <a:schemeClr val="bg1"/>
                </a:solidFill>
                <a:latin typeface="Britannic Bold" pitchFamily="34" charset="0"/>
                <a:cs typeface="Gisha" pitchFamily="34" charset="-79"/>
              </a:rPr>
              <a:t>.</a:t>
            </a:r>
          </a:p>
          <a:p>
            <a:pPr defTabSz="958004">
              <a:lnSpc>
                <a:spcPct val="80000"/>
              </a:lnSpc>
              <a:spcBef>
                <a:spcPct val="50000"/>
              </a:spcBef>
              <a:defRPr/>
            </a:pPr>
            <a:endParaRPr lang="en-US" sz="500" b="1" baseline="30000" dirty="0" smtClean="0">
              <a:latin typeface="Segoe Print" pitchFamily="2" charset="0"/>
              <a:ea typeface="Verdana" pitchFamily="34" charset="0"/>
              <a:cs typeface="Verdana" pitchFamily="34" charset="0"/>
            </a:endParaRPr>
          </a:p>
          <a:p>
            <a:pPr defTabSz="958004">
              <a:lnSpc>
                <a:spcPct val="80000"/>
              </a:lnSpc>
              <a:spcBef>
                <a:spcPct val="50000"/>
              </a:spcBef>
              <a:defRPr/>
            </a:pPr>
            <a:r>
              <a:rPr lang="en-US" sz="500" b="1" baseline="30000" dirty="0" smtClean="0">
                <a:latin typeface="Segoe Print" pitchFamily="2" charset="0"/>
                <a:ea typeface="Verdana" pitchFamily="34" charset="0"/>
                <a:cs typeface="Verdana" pitchFamily="34" charset="0"/>
              </a:rPr>
              <a:t>1</a:t>
            </a:r>
            <a:r>
              <a:rPr lang="en-US" sz="500" b="1" dirty="0" smtClean="0">
                <a:latin typeface="Segoe Print" pitchFamily="2" charset="0"/>
                <a:ea typeface="Verdana" pitchFamily="34" charset="0"/>
                <a:cs typeface="Verdana" pitchFamily="34" charset="0"/>
              </a:rPr>
              <a:t>GIGA Neurosciences, </a:t>
            </a:r>
            <a:r>
              <a:rPr lang="en-US" sz="500" b="1" dirty="0">
                <a:latin typeface="Segoe Print" pitchFamily="2" charset="0"/>
                <a:ea typeface="Verdana" pitchFamily="34" charset="0"/>
                <a:cs typeface="Verdana" pitchFamily="34" charset="0"/>
              </a:rPr>
              <a:t>University of </a:t>
            </a:r>
            <a:r>
              <a:rPr lang="en-US" sz="500" b="1" dirty="0" err="1">
                <a:latin typeface="Segoe Print" pitchFamily="2" charset="0"/>
                <a:ea typeface="Verdana" pitchFamily="34" charset="0"/>
                <a:cs typeface="Verdana" pitchFamily="34" charset="0"/>
              </a:rPr>
              <a:t>Liège</a:t>
            </a:r>
            <a:r>
              <a:rPr lang="en-US" sz="500" b="1" dirty="0">
                <a:latin typeface="Segoe Print" pitchFamily="2" charset="0"/>
                <a:ea typeface="Verdana" pitchFamily="34" charset="0"/>
                <a:cs typeface="Verdana" pitchFamily="34" charset="0"/>
              </a:rPr>
              <a:t>, Belgium ;</a:t>
            </a:r>
          </a:p>
          <a:p>
            <a:pPr defTabSz="958004">
              <a:lnSpc>
                <a:spcPct val="80000"/>
              </a:lnSpc>
              <a:spcBef>
                <a:spcPct val="50000"/>
              </a:spcBef>
              <a:defRPr/>
            </a:pPr>
            <a:r>
              <a:rPr lang="en-US" sz="500" b="1" baseline="30000" dirty="0" smtClean="0">
                <a:latin typeface="Segoe Print" pitchFamily="2" charset="0"/>
                <a:ea typeface="Verdana" pitchFamily="34" charset="0"/>
                <a:cs typeface="Verdana" pitchFamily="34" charset="0"/>
              </a:rPr>
              <a:t>2</a:t>
            </a:r>
            <a:r>
              <a:rPr lang="en-US" sz="500" b="1" dirty="0" smtClean="0">
                <a:latin typeface="Segoe Print" pitchFamily="2" charset="0"/>
                <a:ea typeface="Verdana" pitchFamily="34" charset="0"/>
                <a:cs typeface="Verdana" pitchFamily="34" charset="0"/>
              </a:rPr>
              <a:t>GIGA Development, stem cells and regenerative medicine, University of </a:t>
            </a:r>
            <a:r>
              <a:rPr lang="en-US" sz="500" b="1" dirty="0" err="1" smtClean="0">
                <a:latin typeface="Segoe Print" pitchFamily="2" charset="0"/>
                <a:ea typeface="Verdana" pitchFamily="34" charset="0"/>
                <a:cs typeface="Verdana" pitchFamily="34" charset="0"/>
              </a:rPr>
              <a:t>Liège</a:t>
            </a:r>
            <a:r>
              <a:rPr lang="en-US" sz="500" b="1" dirty="0" smtClean="0">
                <a:latin typeface="Segoe Print" pitchFamily="2" charset="0"/>
                <a:ea typeface="Verdana" pitchFamily="34" charset="0"/>
                <a:cs typeface="Verdana" pitchFamily="34" charset="0"/>
              </a:rPr>
              <a:t>, Belgium.</a:t>
            </a:r>
          </a:p>
          <a:p>
            <a:pPr defTabSz="958004">
              <a:lnSpc>
                <a:spcPct val="80000"/>
              </a:lnSpc>
              <a:spcBef>
                <a:spcPct val="50000"/>
              </a:spcBef>
              <a:defRPr/>
            </a:pPr>
            <a:r>
              <a:rPr lang="en-US" sz="500" b="1" baseline="30000" dirty="0" smtClean="0">
                <a:latin typeface="Segoe Print" pitchFamily="2" charset="0"/>
                <a:ea typeface="Verdana" pitchFamily="34" charset="0"/>
                <a:cs typeface="Verdana" pitchFamily="34" charset="0"/>
              </a:rPr>
              <a:t>3</a:t>
            </a:r>
            <a:r>
              <a:rPr lang="en-US" sz="500" b="1" dirty="0" smtClean="0">
                <a:latin typeface="Segoe Print" pitchFamily="2" charset="0"/>
                <a:ea typeface="Verdana" pitchFamily="34" charset="0"/>
                <a:cs typeface="Verdana" pitchFamily="34" charset="0"/>
              </a:rPr>
              <a:t>Dept. of Neurology, C.H.U., </a:t>
            </a:r>
            <a:r>
              <a:rPr lang="en-US" sz="500" b="1" dirty="0" err="1" smtClean="0">
                <a:latin typeface="Segoe Print" pitchFamily="2" charset="0"/>
                <a:ea typeface="Verdana" pitchFamily="34" charset="0"/>
                <a:cs typeface="Verdana" pitchFamily="34" charset="0"/>
              </a:rPr>
              <a:t>Liège</a:t>
            </a:r>
            <a:r>
              <a:rPr lang="en-US" sz="500" b="1" dirty="0" smtClean="0">
                <a:latin typeface="Segoe Print" pitchFamily="2" charset="0"/>
                <a:ea typeface="Verdana" pitchFamily="34" charset="0"/>
                <a:cs typeface="Verdana" pitchFamily="34" charset="0"/>
              </a:rPr>
              <a:t>, Belgium;</a:t>
            </a:r>
          </a:p>
          <a:p>
            <a:pPr defTabSz="958004">
              <a:lnSpc>
                <a:spcPct val="50000"/>
              </a:lnSpc>
              <a:spcBef>
                <a:spcPct val="50000"/>
              </a:spcBef>
              <a:defRPr/>
            </a:pPr>
            <a:endParaRPr lang="en-US" sz="700" b="1" dirty="0">
              <a:latin typeface="Segoe Print" pitchFamily="2" charset="0"/>
              <a:ea typeface="Verdana" pitchFamily="34" charset="0"/>
              <a:cs typeface="Verdana" pitchFamily="34" charset="0"/>
            </a:endParaRPr>
          </a:p>
          <a:p>
            <a:endParaRPr lang="fr-BE" sz="900" dirty="0">
              <a:solidFill>
                <a:schemeClr val="bg1"/>
              </a:solidFill>
              <a:latin typeface="Britannic Bold" pitchFamily="34" charset="0"/>
              <a:cs typeface="Gisha" pitchFamily="34" charset="-79"/>
            </a:endParaRPr>
          </a:p>
        </p:txBody>
      </p:sp>
      <p:sp>
        <p:nvSpPr>
          <p:cNvPr id="23" name="Rectangle à coins arrondis 22"/>
          <p:cNvSpPr/>
          <p:nvPr/>
        </p:nvSpPr>
        <p:spPr>
          <a:xfrm>
            <a:off x="260648" y="1763688"/>
            <a:ext cx="6336704" cy="1224136"/>
          </a:xfrm>
          <a:prstGeom prst="roundRect">
            <a:avLst>
              <a:gd name="adj" fmla="val 11316"/>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80975" algn="just"/>
            <a:r>
              <a:rPr lang="fr-BE" sz="600" b="1" dirty="0" smtClean="0">
                <a:solidFill>
                  <a:schemeClr val="tx1"/>
                </a:solidFill>
                <a:effectLst/>
                <a:latin typeface="+mj-lt"/>
              </a:rPr>
              <a:t>Parkinson’s disease  (PD) </a:t>
            </a:r>
            <a:r>
              <a:rPr lang="fr-BE" sz="600" b="1" dirty="0" err="1" smtClean="0">
                <a:solidFill>
                  <a:schemeClr val="tx1"/>
                </a:solidFill>
                <a:effectLst/>
                <a:latin typeface="+mj-lt"/>
              </a:rPr>
              <a:t>is</a:t>
            </a:r>
            <a:r>
              <a:rPr lang="fr-BE" sz="600" b="1" dirty="0" smtClean="0">
                <a:solidFill>
                  <a:schemeClr val="tx1"/>
                </a:solidFill>
                <a:effectLst/>
                <a:latin typeface="+mj-lt"/>
              </a:rPr>
              <a:t> the second </a:t>
            </a:r>
            <a:r>
              <a:rPr lang="fr-BE" sz="600" b="1" dirty="0" err="1" smtClean="0">
                <a:solidFill>
                  <a:schemeClr val="tx1"/>
                </a:solidFill>
                <a:effectLst/>
                <a:latin typeface="+mj-lt"/>
              </a:rPr>
              <a:t>most</a:t>
            </a:r>
            <a:r>
              <a:rPr lang="fr-BE" sz="600" b="1" dirty="0" smtClean="0">
                <a:solidFill>
                  <a:schemeClr val="tx1"/>
                </a:solidFill>
                <a:effectLst/>
                <a:latin typeface="+mj-lt"/>
              </a:rPr>
              <a:t> </a:t>
            </a:r>
            <a:r>
              <a:rPr lang="fr-BE" sz="600" b="1" dirty="0" err="1" smtClean="0">
                <a:solidFill>
                  <a:schemeClr val="tx1"/>
                </a:solidFill>
                <a:effectLst/>
                <a:latin typeface="+mj-lt"/>
              </a:rPr>
              <a:t>common</a:t>
            </a:r>
            <a:r>
              <a:rPr lang="fr-BE" sz="600" b="1" dirty="0" smtClean="0">
                <a:solidFill>
                  <a:schemeClr val="tx1"/>
                </a:solidFill>
                <a:effectLst/>
                <a:latin typeface="+mj-lt"/>
              </a:rPr>
              <a:t> </a:t>
            </a:r>
            <a:r>
              <a:rPr lang="fr-BE" sz="600" b="1" dirty="0" err="1" smtClean="0">
                <a:solidFill>
                  <a:schemeClr val="tx1"/>
                </a:solidFill>
                <a:effectLst/>
                <a:latin typeface="+mj-lt"/>
              </a:rPr>
              <a:t>neurodegenerative</a:t>
            </a:r>
            <a:r>
              <a:rPr lang="fr-BE" sz="600" b="1" dirty="0" smtClean="0">
                <a:solidFill>
                  <a:schemeClr val="tx1"/>
                </a:solidFill>
                <a:effectLst/>
                <a:latin typeface="+mj-lt"/>
              </a:rPr>
              <a:t> </a:t>
            </a:r>
            <a:r>
              <a:rPr lang="fr-BE" sz="600" b="1" dirty="0" err="1" smtClean="0">
                <a:solidFill>
                  <a:schemeClr val="tx1"/>
                </a:solidFill>
                <a:effectLst/>
                <a:latin typeface="+mj-lt"/>
              </a:rPr>
              <a:t>disorder</a:t>
            </a:r>
            <a:r>
              <a:rPr lang="fr-BE" sz="600" b="1" dirty="0" smtClean="0">
                <a:solidFill>
                  <a:schemeClr val="tx1"/>
                </a:solidFill>
                <a:latin typeface="+mj-lt"/>
              </a:rPr>
              <a:t> </a:t>
            </a:r>
            <a:r>
              <a:rPr lang="fr-BE" sz="600" b="1" dirty="0" err="1" smtClean="0">
                <a:solidFill>
                  <a:schemeClr val="tx1"/>
                </a:solidFill>
                <a:latin typeface="+mj-lt"/>
              </a:rPr>
              <a:t>after</a:t>
            </a:r>
            <a:r>
              <a:rPr lang="fr-BE" sz="600" b="1" dirty="0" smtClean="0">
                <a:solidFill>
                  <a:schemeClr val="tx1"/>
                </a:solidFill>
                <a:latin typeface="+mj-lt"/>
              </a:rPr>
              <a:t> </a:t>
            </a:r>
            <a:r>
              <a:rPr lang="fr-BE" sz="600" b="1" dirty="0" err="1" smtClean="0">
                <a:solidFill>
                  <a:schemeClr val="tx1"/>
                </a:solidFill>
                <a:latin typeface="+mj-lt"/>
              </a:rPr>
              <a:t>Alzheimer’s</a:t>
            </a:r>
            <a:r>
              <a:rPr lang="fr-BE" sz="600" b="1" dirty="0" smtClean="0">
                <a:solidFill>
                  <a:schemeClr val="tx1"/>
                </a:solidFill>
                <a:latin typeface="+mj-lt"/>
              </a:rPr>
              <a:t> disease, </a:t>
            </a:r>
            <a:r>
              <a:rPr lang="en-US" sz="600" b="1" dirty="0" smtClean="0">
                <a:solidFill>
                  <a:schemeClr val="tx1"/>
                </a:solidFill>
              </a:rPr>
              <a:t>with an estimated prevalence of 0,3% of the entire population in </a:t>
            </a:r>
            <a:r>
              <a:rPr lang="en-US" sz="600" b="1" dirty="0" err="1" smtClean="0">
                <a:solidFill>
                  <a:schemeClr val="tx1"/>
                </a:solidFill>
              </a:rPr>
              <a:t>industrialised</a:t>
            </a:r>
            <a:r>
              <a:rPr lang="en-US" sz="600" b="1" dirty="0" smtClean="0">
                <a:solidFill>
                  <a:schemeClr val="tx1"/>
                </a:solidFill>
              </a:rPr>
              <a:t> countries, reaching</a:t>
            </a:r>
            <a:r>
              <a:rPr lang="fr-BE" sz="600" b="1" dirty="0" smtClean="0">
                <a:solidFill>
                  <a:schemeClr val="tx1"/>
                </a:solidFill>
              </a:rPr>
              <a:t> </a:t>
            </a:r>
            <a:r>
              <a:rPr lang="en-US" sz="600" b="1" dirty="0" smtClean="0">
                <a:solidFill>
                  <a:schemeClr val="tx1"/>
                </a:solidFill>
              </a:rPr>
              <a:t>about 1% in people over 60 years of age. The  main characteristic of PD relies in a progressive loss of </a:t>
            </a:r>
            <a:r>
              <a:rPr lang="en-US" sz="600" b="1" dirty="0" err="1" smtClean="0">
                <a:solidFill>
                  <a:schemeClr val="tx1"/>
                </a:solidFill>
              </a:rPr>
              <a:t>dopaminergic</a:t>
            </a:r>
            <a:r>
              <a:rPr lang="en-US" sz="600" b="1" dirty="0" smtClean="0">
                <a:solidFill>
                  <a:schemeClr val="tx1"/>
                </a:solidFill>
              </a:rPr>
              <a:t> neurons in the </a:t>
            </a:r>
            <a:r>
              <a:rPr lang="en-US" sz="600" b="1" i="1" dirty="0" err="1" smtClean="0">
                <a:solidFill>
                  <a:schemeClr val="tx1"/>
                </a:solidFill>
              </a:rPr>
              <a:t>Substantia</a:t>
            </a:r>
            <a:r>
              <a:rPr lang="en-US" sz="600" b="1" i="1" dirty="0" smtClean="0">
                <a:solidFill>
                  <a:schemeClr val="tx1"/>
                </a:solidFill>
              </a:rPr>
              <a:t> </a:t>
            </a:r>
            <a:r>
              <a:rPr lang="en-US" sz="600" b="1" i="1" dirty="0" err="1" smtClean="0">
                <a:solidFill>
                  <a:schemeClr val="tx1"/>
                </a:solidFill>
              </a:rPr>
              <a:t>Nigra</a:t>
            </a:r>
            <a:r>
              <a:rPr lang="en-US" sz="600" b="1" i="1" dirty="0" smtClean="0">
                <a:solidFill>
                  <a:schemeClr val="tx1"/>
                </a:solidFill>
              </a:rPr>
              <a:t> pars </a:t>
            </a:r>
            <a:r>
              <a:rPr lang="en-US" sz="600" b="1" i="1" dirty="0" err="1" smtClean="0">
                <a:solidFill>
                  <a:schemeClr val="tx1"/>
                </a:solidFill>
              </a:rPr>
              <a:t>compacta</a:t>
            </a:r>
            <a:r>
              <a:rPr lang="en-US" sz="600" b="1" i="1" dirty="0" smtClean="0">
                <a:solidFill>
                  <a:schemeClr val="tx1"/>
                </a:solidFill>
              </a:rPr>
              <a:t> </a:t>
            </a:r>
            <a:r>
              <a:rPr lang="en-US" sz="600" b="1" dirty="0" smtClean="0">
                <a:solidFill>
                  <a:schemeClr val="tx1"/>
                </a:solidFill>
              </a:rPr>
              <a:t>(SNpc), resulting in a deficient dopamine release in the striatum and then promoting important defects in motility regulation. Unfortunately, motor symptoms are generally diagnosed once 80% of the neurons in the </a:t>
            </a:r>
            <a:r>
              <a:rPr lang="en-US" sz="600" b="1" dirty="0" err="1" smtClean="0">
                <a:solidFill>
                  <a:schemeClr val="tx1"/>
                </a:solidFill>
              </a:rPr>
              <a:t>nigrostriatal</a:t>
            </a:r>
            <a:r>
              <a:rPr lang="en-US" sz="600" b="1" dirty="0" smtClean="0">
                <a:solidFill>
                  <a:schemeClr val="tx1"/>
                </a:solidFill>
              </a:rPr>
              <a:t> pathway are already lost. The emergence of  new </a:t>
            </a:r>
            <a:r>
              <a:rPr lang="en-US" sz="600" b="1" dirty="0" err="1" smtClean="0">
                <a:solidFill>
                  <a:schemeClr val="tx1"/>
                </a:solidFill>
              </a:rPr>
              <a:t>neuroprotective</a:t>
            </a:r>
            <a:r>
              <a:rPr lang="en-US" sz="600" b="1" dirty="0" smtClean="0">
                <a:solidFill>
                  <a:schemeClr val="tx1"/>
                </a:solidFill>
              </a:rPr>
              <a:t> and/or </a:t>
            </a:r>
            <a:r>
              <a:rPr lang="en-US" sz="600" b="1" dirty="0" err="1" smtClean="0">
                <a:solidFill>
                  <a:schemeClr val="tx1"/>
                </a:solidFill>
              </a:rPr>
              <a:t>neurorestorative</a:t>
            </a:r>
            <a:r>
              <a:rPr lang="en-US" sz="600" b="1" dirty="0" smtClean="0">
                <a:solidFill>
                  <a:schemeClr val="tx1"/>
                </a:solidFill>
              </a:rPr>
              <a:t> strategies is then raising hope, and a lot of researches now focus on cellular therapy protocols. Previous studies and clinical trials have already demonstrated significant improvement in motor symptoms and </a:t>
            </a:r>
            <a:r>
              <a:rPr lang="en-US" sz="600" b="1" dirty="0" err="1" smtClean="0">
                <a:solidFill>
                  <a:schemeClr val="tx1"/>
                </a:solidFill>
              </a:rPr>
              <a:t>nigral</a:t>
            </a:r>
            <a:r>
              <a:rPr lang="en-US" sz="600" b="1" dirty="0" smtClean="0">
                <a:solidFill>
                  <a:schemeClr val="tx1"/>
                </a:solidFill>
              </a:rPr>
              <a:t> lesions after grafting fetal </a:t>
            </a:r>
            <a:r>
              <a:rPr lang="en-US" sz="600" b="1" dirty="0" err="1" smtClean="0">
                <a:solidFill>
                  <a:schemeClr val="tx1"/>
                </a:solidFill>
              </a:rPr>
              <a:t>dopaminergic</a:t>
            </a:r>
            <a:r>
              <a:rPr lang="en-US" sz="600" b="1" dirty="0" smtClean="0">
                <a:solidFill>
                  <a:schemeClr val="tx1"/>
                </a:solidFill>
              </a:rPr>
              <a:t> midbrain neurons in PD patients’ brains. However, ethical and technical issues concerning the use of human fetuses leave no option but finding other ways to  proceed. Adult bone marrow stromal  stem cells (BMSCs) have already been suggested as good candidates for cell therapy in CNS lesions, as those cells are multipotent (including the ability to differentiate into functional neurons) and they can be easily harvested from the patient himself allowing </a:t>
            </a:r>
            <a:r>
              <a:rPr lang="en-US" sz="600" b="1" dirty="0" err="1" smtClean="0">
                <a:solidFill>
                  <a:schemeClr val="tx1"/>
                </a:solidFill>
              </a:rPr>
              <a:t>autologous</a:t>
            </a:r>
            <a:r>
              <a:rPr lang="en-US" sz="600" b="1" dirty="0" smtClean="0">
                <a:solidFill>
                  <a:schemeClr val="tx1"/>
                </a:solidFill>
              </a:rPr>
              <a:t> graft.  These BMSCs are actually an heterogeneous population of cells at various stages of commitment, and deriving from different embryonic lineages. Indeed, it has recently been demonstrated that some BMSCs originate from the embryonic neural crest (NC), while the main part of bone marrow </a:t>
            </a:r>
            <a:r>
              <a:rPr lang="en-US" sz="600" b="1" dirty="0" err="1" smtClean="0">
                <a:solidFill>
                  <a:schemeClr val="tx1"/>
                </a:solidFill>
              </a:rPr>
              <a:t>stroma</a:t>
            </a:r>
            <a:r>
              <a:rPr lang="en-US" sz="600" b="1" dirty="0" smtClean="0">
                <a:solidFill>
                  <a:schemeClr val="tx1"/>
                </a:solidFill>
              </a:rPr>
              <a:t> arises from mesoderm (M). After characterizing the different properties of NC-BMSCs and M-BMSCs in terms of neural fate </a:t>
            </a:r>
            <a:r>
              <a:rPr lang="en-US" sz="600" b="1" i="1" dirty="0" smtClean="0">
                <a:solidFill>
                  <a:schemeClr val="tx1"/>
                </a:solidFill>
              </a:rPr>
              <a:t>in vitro</a:t>
            </a:r>
            <a:r>
              <a:rPr lang="en-US" sz="600" b="1" dirty="0" smtClean="0">
                <a:solidFill>
                  <a:schemeClr val="tx1"/>
                </a:solidFill>
              </a:rPr>
              <a:t>, our aim was to investigate the potential usefulness of both populations in the context of a neurological pathology. We have then validated a PD mouse model and started setting up a cell therapy experiment, using </a:t>
            </a:r>
            <a:r>
              <a:rPr lang="en-US" sz="600" b="1" dirty="0" err="1" smtClean="0">
                <a:solidFill>
                  <a:schemeClr val="tx1"/>
                </a:solidFill>
              </a:rPr>
              <a:t>stereotaxic</a:t>
            </a:r>
            <a:r>
              <a:rPr lang="en-US" sz="600" b="1" dirty="0" smtClean="0">
                <a:solidFill>
                  <a:schemeClr val="tx1"/>
                </a:solidFill>
              </a:rPr>
              <a:t> brain injection of neural crest-derived BMSCs and mesenchymal BMSCs.</a:t>
            </a:r>
            <a:endParaRPr lang="fr-BE" sz="600" b="1" dirty="0">
              <a:solidFill>
                <a:schemeClr val="tx1"/>
              </a:solidFill>
              <a:effectLst/>
              <a:latin typeface="+mj-lt"/>
            </a:endParaRPr>
          </a:p>
        </p:txBody>
      </p:sp>
      <p:sp>
        <p:nvSpPr>
          <p:cNvPr id="26" name="ZoneTexte 25"/>
          <p:cNvSpPr txBox="1"/>
          <p:nvPr/>
        </p:nvSpPr>
        <p:spPr>
          <a:xfrm>
            <a:off x="332656" y="1547664"/>
            <a:ext cx="1728192" cy="408623"/>
          </a:xfrm>
          <a:prstGeom prst="round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fr-BE" b="1" dirty="0" smtClean="0">
                <a:ln w="11430"/>
                <a:solidFill>
                  <a:srgbClr val="FF0066"/>
                </a:solidFill>
                <a:effectLst>
                  <a:outerShdw blurRad="25400" algn="tl" rotWithShape="0">
                    <a:srgbClr val="000000">
                      <a:alpha val="43000"/>
                    </a:srgbClr>
                  </a:outerShdw>
                </a:effectLst>
                <a:latin typeface="LilyUPC" pitchFamily="34" charset="-34"/>
                <a:cs typeface="LilyUPC" pitchFamily="34" charset="-34"/>
              </a:rPr>
              <a:t>Introduction</a:t>
            </a:r>
          </a:p>
        </p:txBody>
      </p:sp>
      <p:sp>
        <p:nvSpPr>
          <p:cNvPr id="30" name="Rectangle à coins arrondis 29"/>
          <p:cNvSpPr/>
          <p:nvPr/>
        </p:nvSpPr>
        <p:spPr>
          <a:xfrm>
            <a:off x="260648" y="3131840"/>
            <a:ext cx="3096344" cy="3384376"/>
          </a:xfrm>
          <a:prstGeom prst="roundRect">
            <a:avLst>
              <a:gd name="adj" fmla="val 5988"/>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90488" algn="just">
              <a:tabLst>
                <a:tab pos="449263" algn="l"/>
                <a:tab pos="536575" algn="l"/>
              </a:tabLst>
            </a:pPr>
            <a:r>
              <a:rPr lang="fr-BE" sz="500" dirty="0" smtClean="0">
                <a:solidFill>
                  <a:schemeClr val="tx1"/>
                </a:solidFill>
                <a:latin typeface="Cambria" pitchFamily="18" charset="0"/>
                <a:cs typeface="Miriam" pitchFamily="34" charset="-79"/>
              </a:rPr>
              <a:t>The </a:t>
            </a:r>
            <a:r>
              <a:rPr lang="fr-BE" sz="500" dirty="0" err="1" smtClean="0">
                <a:solidFill>
                  <a:schemeClr val="tx1"/>
                </a:solidFill>
                <a:latin typeface="Cambria" pitchFamily="18" charset="0"/>
                <a:cs typeface="Miriam" pitchFamily="34" charset="-79"/>
              </a:rPr>
              <a:t>experimental</a:t>
            </a:r>
            <a:r>
              <a:rPr lang="fr-BE" sz="500" dirty="0" smtClean="0">
                <a:solidFill>
                  <a:schemeClr val="tx1"/>
                </a:solidFill>
                <a:latin typeface="Cambria" pitchFamily="18" charset="0"/>
                <a:cs typeface="Miriam" pitchFamily="34" charset="-79"/>
              </a:rPr>
              <a:t> </a:t>
            </a:r>
            <a:r>
              <a:rPr lang="fr-BE" sz="500" dirty="0" err="1" smtClean="0">
                <a:solidFill>
                  <a:schemeClr val="tx1"/>
                </a:solidFill>
                <a:latin typeface="Cambria" pitchFamily="18" charset="0"/>
                <a:cs typeface="Miriam" pitchFamily="34" charset="-79"/>
              </a:rPr>
              <a:t>protocol</a:t>
            </a:r>
            <a:r>
              <a:rPr lang="fr-BE" sz="500" dirty="0" smtClean="0">
                <a:solidFill>
                  <a:schemeClr val="tx1"/>
                </a:solidFill>
                <a:latin typeface="Cambria" pitchFamily="18" charset="0"/>
                <a:cs typeface="Miriam" pitchFamily="34" charset="-79"/>
              </a:rPr>
              <a:t> </a:t>
            </a:r>
            <a:r>
              <a:rPr lang="fr-BE" sz="500" dirty="0" err="1" smtClean="0">
                <a:solidFill>
                  <a:schemeClr val="tx1"/>
                </a:solidFill>
                <a:latin typeface="Cambria" pitchFamily="18" charset="0"/>
                <a:cs typeface="Miriam" pitchFamily="34" charset="-79"/>
              </a:rPr>
              <a:t>is</a:t>
            </a:r>
            <a:r>
              <a:rPr lang="fr-BE" sz="500" dirty="0" smtClean="0">
                <a:solidFill>
                  <a:schemeClr val="tx1"/>
                </a:solidFill>
                <a:latin typeface="Cambria" pitchFamily="18" charset="0"/>
                <a:cs typeface="Miriam" pitchFamily="34" charset="-79"/>
              </a:rPr>
              <a:t> </a:t>
            </a:r>
            <a:r>
              <a:rPr lang="fr-BE" sz="500" dirty="0" err="1" smtClean="0">
                <a:solidFill>
                  <a:schemeClr val="tx1"/>
                </a:solidFill>
                <a:latin typeface="Cambria" pitchFamily="18" charset="0"/>
                <a:cs typeface="Miriam" pitchFamily="34" charset="-79"/>
              </a:rPr>
              <a:t>based</a:t>
            </a:r>
            <a:r>
              <a:rPr lang="fr-BE" sz="500" dirty="0" smtClean="0">
                <a:solidFill>
                  <a:schemeClr val="tx1"/>
                </a:solidFill>
                <a:latin typeface="Cambria" pitchFamily="18" charset="0"/>
                <a:cs typeface="Miriam" pitchFamily="34" charset="-79"/>
              </a:rPr>
              <a:t> on an acute </a:t>
            </a:r>
            <a:r>
              <a:rPr lang="fr-BE" sz="500" dirty="0" err="1" smtClean="0">
                <a:solidFill>
                  <a:schemeClr val="tx1"/>
                </a:solidFill>
                <a:latin typeface="Cambria" pitchFamily="18" charset="0"/>
                <a:cs typeface="Miriam" pitchFamily="34" charset="-79"/>
              </a:rPr>
              <a:t>i.p</a:t>
            </a:r>
            <a:r>
              <a:rPr lang="fr-BE" sz="500" dirty="0" smtClean="0">
                <a:solidFill>
                  <a:schemeClr val="tx1"/>
                </a:solidFill>
                <a:latin typeface="Cambria" pitchFamily="18" charset="0"/>
                <a:cs typeface="Miriam" pitchFamily="34" charset="-79"/>
              </a:rPr>
              <a:t>. administration of 1-</a:t>
            </a:r>
            <a:r>
              <a:rPr lang="fr-BE" sz="500" dirty="0" err="1" smtClean="0">
                <a:solidFill>
                  <a:schemeClr val="tx1"/>
                </a:solidFill>
                <a:latin typeface="Cambria" pitchFamily="18" charset="0"/>
                <a:cs typeface="Miriam" pitchFamily="34" charset="-79"/>
              </a:rPr>
              <a:t>methyl</a:t>
            </a:r>
            <a:r>
              <a:rPr lang="fr-BE" sz="500" dirty="0" smtClean="0">
                <a:solidFill>
                  <a:schemeClr val="tx1"/>
                </a:solidFill>
                <a:latin typeface="Cambria" pitchFamily="18" charset="0"/>
                <a:cs typeface="Miriam" pitchFamily="34" charset="-79"/>
              </a:rPr>
              <a:t>-4-</a:t>
            </a:r>
            <a:r>
              <a:rPr lang="fr-BE" sz="500" dirty="0" err="1" smtClean="0">
                <a:solidFill>
                  <a:schemeClr val="tx1"/>
                </a:solidFill>
                <a:latin typeface="Cambria" pitchFamily="18" charset="0"/>
                <a:cs typeface="Miriam" pitchFamily="34" charset="-79"/>
              </a:rPr>
              <a:t>phenyltetrahydropyridine</a:t>
            </a:r>
            <a:r>
              <a:rPr lang="fr-BE" sz="500" dirty="0" smtClean="0">
                <a:solidFill>
                  <a:schemeClr val="tx1"/>
                </a:solidFill>
                <a:latin typeface="Cambria" pitchFamily="18" charset="0"/>
                <a:cs typeface="Miriam" pitchFamily="34" charset="-79"/>
              </a:rPr>
              <a:t> (MPTP) (Jackson-Lewis, 1995). 14-</a:t>
            </a:r>
            <a:r>
              <a:rPr lang="fr-BE" sz="500" dirty="0" err="1" smtClean="0">
                <a:solidFill>
                  <a:schemeClr val="tx1"/>
                </a:solidFill>
                <a:latin typeface="Cambria" pitchFamily="18" charset="0"/>
                <a:cs typeface="Miriam" pitchFamily="34" charset="-79"/>
              </a:rPr>
              <a:t>week</a:t>
            </a:r>
            <a:r>
              <a:rPr lang="fr-BE" sz="500" dirty="0" smtClean="0">
                <a:solidFill>
                  <a:schemeClr val="tx1"/>
                </a:solidFill>
                <a:latin typeface="Cambria" pitchFamily="18" charset="0"/>
                <a:cs typeface="Miriam" pitchFamily="34" charset="-79"/>
              </a:rPr>
              <a:t>-</a:t>
            </a:r>
            <a:r>
              <a:rPr lang="fr-BE" sz="500" dirty="0" err="1" smtClean="0">
                <a:solidFill>
                  <a:schemeClr val="tx1"/>
                </a:solidFill>
                <a:latin typeface="Cambria" pitchFamily="18" charset="0"/>
                <a:cs typeface="Miriam" pitchFamily="34" charset="-79"/>
              </a:rPr>
              <a:t>old</a:t>
            </a:r>
            <a:r>
              <a:rPr lang="fr-BE" sz="500" dirty="0" smtClean="0">
                <a:solidFill>
                  <a:schemeClr val="tx1"/>
                </a:solidFill>
                <a:latin typeface="Cambria" pitchFamily="18" charset="0"/>
                <a:cs typeface="Miriam" pitchFamily="34" charset="-79"/>
              </a:rPr>
              <a:t> C57Bl/6J </a:t>
            </a:r>
            <a:r>
              <a:rPr lang="fr-BE" sz="500" dirty="0" err="1" smtClean="0">
                <a:solidFill>
                  <a:schemeClr val="tx1"/>
                </a:solidFill>
                <a:latin typeface="Cambria" pitchFamily="18" charset="0"/>
                <a:cs typeface="Miriam" pitchFamily="34" charset="-79"/>
              </a:rPr>
              <a:t>mice</a:t>
            </a:r>
            <a:r>
              <a:rPr lang="fr-BE" sz="500" dirty="0" smtClean="0">
                <a:solidFill>
                  <a:schemeClr val="tx1"/>
                </a:solidFill>
                <a:latin typeface="Cambria" pitchFamily="18" charset="0"/>
                <a:cs typeface="Miriam" pitchFamily="34" charset="-79"/>
              </a:rPr>
              <a:t> are </a:t>
            </a:r>
            <a:r>
              <a:rPr lang="fr-BE" sz="500" dirty="0" err="1" smtClean="0">
                <a:solidFill>
                  <a:schemeClr val="tx1"/>
                </a:solidFill>
                <a:latin typeface="Cambria" pitchFamily="18" charset="0"/>
                <a:cs typeface="Miriam" pitchFamily="34" charset="-79"/>
              </a:rPr>
              <a:t>injected</a:t>
            </a:r>
            <a:r>
              <a:rPr lang="fr-BE" sz="500" dirty="0" smtClean="0">
                <a:solidFill>
                  <a:schemeClr val="tx1"/>
                </a:solidFill>
                <a:latin typeface="Cambria" pitchFamily="18" charset="0"/>
                <a:cs typeface="Miriam" pitchFamily="34" charset="-79"/>
              </a:rPr>
              <a:t> </a:t>
            </a:r>
            <a:r>
              <a:rPr lang="fr-BE" sz="500" dirty="0" err="1" smtClean="0">
                <a:solidFill>
                  <a:schemeClr val="tx1"/>
                </a:solidFill>
                <a:latin typeface="Cambria" pitchFamily="18" charset="0"/>
                <a:cs typeface="Miriam" pitchFamily="34" charset="-79"/>
              </a:rPr>
              <a:t>with</a:t>
            </a:r>
            <a:r>
              <a:rPr lang="fr-BE" sz="500" dirty="0" smtClean="0">
                <a:solidFill>
                  <a:schemeClr val="tx1"/>
                </a:solidFill>
                <a:latin typeface="Cambria" pitchFamily="18" charset="0"/>
                <a:cs typeface="Miriam" pitchFamily="34" charset="-79"/>
              </a:rPr>
              <a:t> </a:t>
            </a:r>
            <a:r>
              <a:rPr lang="fr-BE" sz="500" b="1" dirty="0" smtClean="0">
                <a:solidFill>
                  <a:schemeClr val="tx1"/>
                </a:solidFill>
                <a:latin typeface="Cambria" pitchFamily="18" charset="0"/>
                <a:cs typeface="Miriam" pitchFamily="34" charset="-79"/>
              </a:rPr>
              <a:t>20 mg/kg MPTP </a:t>
            </a:r>
            <a:r>
              <a:rPr lang="fr-BE" sz="500" dirty="0" smtClean="0">
                <a:solidFill>
                  <a:schemeClr val="tx1"/>
                </a:solidFill>
                <a:latin typeface="Cambria" pitchFamily="18" charset="0"/>
                <a:cs typeface="Miriam" pitchFamily="34" charset="-79"/>
              </a:rPr>
              <a:t>(Four times a </a:t>
            </a:r>
            <a:r>
              <a:rPr lang="fr-BE" sz="500" dirty="0" err="1" smtClean="0">
                <a:solidFill>
                  <a:schemeClr val="tx1"/>
                </a:solidFill>
                <a:latin typeface="Cambria" pitchFamily="18" charset="0"/>
                <a:cs typeface="Miriam" pitchFamily="34" charset="-79"/>
              </a:rPr>
              <a:t>day</a:t>
            </a:r>
            <a:r>
              <a:rPr lang="fr-BE" sz="500" dirty="0" smtClean="0">
                <a:solidFill>
                  <a:schemeClr val="tx1"/>
                </a:solidFill>
                <a:latin typeface="Cambria" pitchFamily="18" charset="0"/>
                <a:cs typeface="Miriam" pitchFamily="34" charset="-79"/>
              </a:rPr>
              <a:t>, </a:t>
            </a:r>
            <a:r>
              <a:rPr lang="fr-BE" sz="500" dirty="0" err="1" smtClean="0">
                <a:solidFill>
                  <a:schemeClr val="tx1"/>
                </a:solidFill>
                <a:latin typeface="Cambria" pitchFamily="18" charset="0"/>
                <a:cs typeface="Miriam" pitchFamily="34" charset="-79"/>
              </a:rPr>
              <a:t>at</a:t>
            </a:r>
            <a:r>
              <a:rPr lang="fr-BE" sz="500" dirty="0" smtClean="0">
                <a:solidFill>
                  <a:schemeClr val="tx1"/>
                </a:solidFill>
                <a:latin typeface="Cambria" pitchFamily="18" charset="0"/>
                <a:cs typeface="Miriam" pitchFamily="34" charset="-79"/>
              </a:rPr>
              <a:t> 2 </a:t>
            </a:r>
            <a:r>
              <a:rPr lang="fr-BE" sz="500" dirty="0" err="1" smtClean="0">
                <a:solidFill>
                  <a:schemeClr val="tx1"/>
                </a:solidFill>
                <a:latin typeface="Cambria" pitchFamily="18" charset="0"/>
                <a:cs typeface="Miriam" pitchFamily="34" charset="-79"/>
              </a:rPr>
              <a:t>hours</a:t>
            </a:r>
            <a:r>
              <a:rPr lang="fr-BE" sz="500" dirty="0" smtClean="0">
                <a:solidFill>
                  <a:schemeClr val="tx1"/>
                </a:solidFill>
                <a:latin typeface="Cambria" pitchFamily="18" charset="0"/>
                <a:cs typeface="Miriam" pitchFamily="34" charset="-79"/>
              </a:rPr>
              <a:t> </a:t>
            </a:r>
            <a:r>
              <a:rPr lang="fr-BE" sz="500" dirty="0" err="1" smtClean="0">
                <a:solidFill>
                  <a:schemeClr val="tx1"/>
                </a:solidFill>
                <a:latin typeface="Cambria" pitchFamily="18" charset="0"/>
                <a:cs typeface="Miriam" pitchFamily="34" charset="-79"/>
              </a:rPr>
              <a:t>interval</a:t>
            </a:r>
            <a:r>
              <a:rPr lang="fr-BE" sz="500" dirty="0" smtClean="0">
                <a:solidFill>
                  <a:schemeClr val="tx1"/>
                </a:solidFill>
                <a:latin typeface="Cambria" pitchFamily="18" charset="0"/>
                <a:cs typeface="Miriam" pitchFamily="34" charset="-79"/>
              </a:rPr>
              <a:t>). Saline solution </a:t>
            </a:r>
            <a:r>
              <a:rPr lang="fr-BE" sz="500" dirty="0" err="1" smtClean="0">
                <a:solidFill>
                  <a:schemeClr val="tx1"/>
                </a:solidFill>
                <a:latin typeface="Cambria" pitchFamily="18" charset="0"/>
                <a:cs typeface="Miriam" pitchFamily="34" charset="-79"/>
              </a:rPr>
              <a:t>is</a:t>
            </a:r>
            <a:r>
              <a:rPr lang="fr-BE" sz="500" dirty="0" smtClean="0">
                <a:solidFill>
                  <a:schemeClr val="tx1"/>
                </a:solidFill>
                <a:latin typeface="Cambria" pitchFamily="18" charset="0"/>
                <a:cs typeface="Miriam" pitchFamily="34" charset="-79"/>
              </a:rPr>
              <a:t> </a:t>
            </a:r>
            <a:r>
              <a:rPr lang="fr-BE" sz="500" dirty="0" err="1" smtClean="0">
                <a:solidFill>
                  <a:schemeClr val="tx1"/>
                </a:solidFill>
                <a:latin typeface="Cambria" pitchFamily="18" charset="0"/>
                <a:cs typeface="Miriam" pitchFamily="34" charset="-79"/>
              </a:rPr>
              <a:t>injected</a:t>
            </a:r>
            <a:r>
              <a:rPr lang="fr-BE" sz="500" dirty="0" smtClean="0">
                <a:solidFill>
                  <a:schemeClr val="tx1"/>
                </a:solidFill>
                <a:latin typeface="Cambria" pitchFamily="18" charset="0"/>
                <a:cs typeface="Miriam" pitchFamily="34" charset="-79"/>
              </a:rPr>
              <a:t> as control in </a:t>
            </a:r>
            <a:r>
              <a:rPr lang="fr-BE" sz="500" dirty="0" err="1" smtClean="0">
                <a:solidFill>
                  <a:schemeClr val="tx1"/>
                </a:solidFill>
                <a:latin typeface="Cambria" pitchFamily="18" charset="0"/>
                <a:cs typeface="Miriam" pitchFamily="34" charset="-79"/>
              </a:rPr>
              <a:t>sham</a:t>
            </a:r>
            <a:r>
              <a:rPr lang="fr-BE" sz="500" dirty="0" smtClean="0">
                <a:solidFill>
                  <a:schemeClr val="tx1"/>
                </a:solidFill>
                <a:latin typeface="Cambria" pitchFamily="18" charset="0"/>
                <a:cs typeface="Miriam" pitchFamily="34" charset="-79"/>
              </a:rPr>
              <a:t> </a:t>
            </a:r>
            <a:r>
              <a:rPr lang="fr-BE" sz="500" dirty="0" err="1" smtClean="0">
                <a:solidFill>
                  <a:schemeClr val="tx1"/>
                </a:solidFill>
                <a:latin typeface="Cambria" pitchFamily="18" charset="0"/>
                <a:cs typeface="Miriam" pitchFamily="34" charset="-79"/>
              </a:rPr>
              <a:t>animals</a:t>
            </a:r>
            <a:r>
              <a:rPr lang="fr-BE" sz="500" dirty="0" smtClean="0">
                <a:solidFill>
                  <a:schemeClr val="tx1"/>
                </a:solidFill>
                <a:latin typeface="Cambria" pitchFamily="18" charset="0"/>
                <a:cs typeface="Miriam" pitchFamily="34" charset="-79"/>
              </a:rPr>
              <a:t>.</a:t>
            </a:r>
          </a:p>
          <a:p>
            <a:pPr indent="90488" algn="just">
              <a:tabLst>
                <a:tab pos="449263" algn="l"/>
                <a:tab pos="536575" algn="l"/>
              </a:tabLst>
            </a:pPr>
            <a:endParaRPr lang="fr-BE" sz="500" b="1" dirty="0" smtClean="0">
              <a:solidFill>
                <a:schemeClr val="tx1"/>
              </a:solidFill>
              <a:latin typeface="Cambria" pitchFamily="18" charset="0"/>
              <a:cs typeface="Miriam" pitchFamily="34" charset="-79"/>
              <a:sym typeface="Wingdings 2"/>
            </a:endParaRPr>
          </a:p>
          <a:p>
            <a:pPr indent="90488" algn="just">
              <a:tabLst>
                <a:tab pos="449263" algn="l"/>
                <a:tab pos="536575" algn="l"/>
              </a:tabLst>
            </a:pPr>
            <a:r>
              <a:rPr lang="fr-BE" sz="500" dirty="0" err="1" smtClean="0">
                <a:solidFill>
                  <a:schemeClr val="tx1"/>
                </a:solidFill>
                <a:latin typeface="Cambria" pitchFamily="18" charset="0"/>
                <a:cs typeface="Miriam" pitchFamily="34" charset="-79"/>
                <a:sym typeface="Wingdings 2"/>
              </a:rPr>
              <a:t>Using</a:t>
            </a:r>
            <a:r>
              <a:rPr lang="fr-BE" sz="500" dirty="0" smtClean="0">
                <a:solidFill>
                  <a:schemeClr val="tx1"/>
                </a:solidFill>
                <a:latin typeface="Cambria" pitchFamily="18" charset="0"/>
                <a:cs typeface="Miriam" pitchFamily="34" charset="-79"/>
                <a:sym typeface="Wingdings 2"/>
              </a:rPr>
              <a:t> tyrosine-</a:t>
            </a:r>
            <a:r>
              <a:rPr lang="fr-BE" sz="500" dirty="0" err="1" smtClean="0">
                <a:solidFill>
                  <a:schemeClr val="tx1"/>
                </a:solidFill>
                <a:latin typeface="Cambria" pitchFamily="18" charset="0"/>
                <a:cs typeface="Miriam" pitchFamily="34" charset="-79"/>
                <a:sym typeface="Wingdings 2"/>
              </a:rPr>
              <a:t>hydroxylase</a:t>
            </a:r>
            <a:r>
              <a:rPr lang="fr-BE" sz="500" dirty="0" smtClean="0">
                <a:solidFill>
                  <a:schemeClr val="tx1"/>
                </a:solidFill>
                <a:latin typeface="Cambria" pitchFamily="18" charset="0"/>
                <a:cs typeface="Miriam" pitchFamily="34" charset="-79"/>
                <a:sym typeface="Wingdings 2"/>
              </a:rPr>
              <a:t> (TH) </a:t>
            </a:r>
            <a:r>
              <a:rPr lang="fr-BE" sz="500" dirty="0" err="1" smtClean="0">
                <a:solidFill>
                  <a:schemeClr val="tx1"/>
                </a:solidFill>
                <a:latin typeface="Cambria" pitchFamily="18" charset="0"/>
                <a:cs typeface="Miriam" pitchFamily="34" charset="-79"/>
                <a:sym typeface="Wingdings 2"/>
              </a:rPr>
              <a:t>immunoreactivity</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we</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confirmed</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that</a:t>
            </a:r>
            <a:r>
              <a:rPr lang="fr-BE" sz="500" dirty="0" smtClean="0">
                <a:solidFill>
                  <a:schemeClr val="tx1"/>
                </a:solidFill>
                <a:latin typeface="Cambria" pitchFamily="18" charset="0"/>
                <a:cs typeface="Miriam" pitchFamily="34" charset="-79"/>
                <a:sym typeface="Wingdings 2"/>
              </a:rPr>
              <a:t> the number of </a:t>
            </a:r>
            <a:r>
              <a:rPr lang="fr-BE" sz="500" dirty="0" err="1" smtClean="0">
                <a:solidFill>
                  <a:schemeClr val="tx1"/>
                </a:solidFill>
                <a:latin typeface="Cambria" pitchFamily="18" charset="0"/>
                <a:cs typeface="Miriam" pitchFamily="34" charset="-79"/>
                <a:sym typeface="Wingdings 2"/>
              </a:rPr>
              <a:t>dopaminergic</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cell</a:t>
            </a:r>
            <a:r>
              <a:rPr lang="fr-BE" sz="500" dirty="0" smtClean="0">
                <a:solidFill>
                  <a:schemeClr val="tx1"/>
                </a:solidFill>
                <a:latin typeface="Cambria" pitchFamily="18" charset="0"/>
                <a:cs typeface="Miriam" pitchFamily="34" charset="-79"/>
                <a:sym typeface="Wingdings 2"/>
              </a:rPr>
              <a:t> bodies per plane in the SNpc of MPTP-</a:t>
            </a:r>
            <a:r>
              <a:rPr lang="fr-BE" sz="500" dirty="0" err="1" smtClean="0">
                <a:solidFill>
                  <a:schemeClr val="tx1"/>
                </a:solidFill>
                <a:latin typeface="Cambria" pitchFamily="18" charset="0"/>
                <a:cs typeface="Miriam" pitchFamily="34" charset="-79"/>
                <a:sym typeface="Wingdings 2"/>
              </a:rPr>
              <a:t>treated</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mice</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was</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at</a:t>
            </a:r>
            <a:r>
              <a:rPr lang="fr-BE" sz="500" dirty="0" smtClean="0">
                <a:solidFill>
                  <a:schemeClr val="tx1"/>
                </a:solidFill>
                <a:latin typeface="Cambria" pitchFamily="18" charset="0"/>
                <a:cs typeface="Miriam" pitchFamily="34" charset="-79"/>
                <a:sym typeface="Wingdings 2"/>
              </a:rPr>
              <a:t> least </a:t>
            </a:r>
            <a:r>
              <a:rPr lang="fr-BE" sz="500" dirty="0" err="1" smtClean="0">
                <a:solidFill>
                  <a:schemeClr val="tx1"/>
                </a:solidFill>
                <a:latin typeface="Cambria" pitchFamily="18" charset="0"/>
                <a:cs typeface="Miriam" pitchFamily="34" charset="-79"/>
                <a:sym typeface="Wingdings 2"/>
              </a:rPr>
              <a:t>twice</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decreased</a:t>
            </a:r>
            <a:r>
              <a:rPr lang="fr-BE" sz="500" dirty="0" smtClean="0">
                <a:solidFill>
                  <a:schemeClr val="tx1"/>
                </a:solidFill>
                <a:latin typeface="Cambria" pitchFamily="18" charset="0"/>
                <a:cs typeface="Miriam" pitchFamily="34" charset="-79"/>
                <a:sym typeface="Wingdings 2"/>
              </a:rPr>
              <a:t> (45,93 ± 4,86) </a:t>
            </a:r>
            <a:r>
              <a:rPr lang="fr-BE" sz="500" dirty="0" err="1" smtClean="0">
                <a:solidFill>
                  <a:schemeClr val="tx1"/>
                </a:solidFill>
                <a:latin typeface="Cambria" pitchFamily="18" charset="0"/>
                <a:cs typeface="Miriam" pitchFamily="34" charset="-79"/>
                <a:sym typeface="Wingdings 2"/>
              </a:rPr>
              <a:t>compared</a:t>
            </a:r>
            <a:r>
              <a:rPr lang="fr-BE" sz="500" dirty="0" smtClean="0">
                <a:solidFill>
                  <a:schemeClr val="tx1"/>
                </a:solidFill>
                <a:latin typeface="Cambria" pitchFamily="18" charset="0"/>
                <a:cs typeface="Miriam" pitchFamily="34" charset="-79"/>
                <a:sym typeface="Wingdings 2"/>
              </a:rPr>
              <a:t> to control (129,40 ± 10,50) (p &lt; 0,001), and a </a:t>
            </a:r>
            <a:r>
              <a:rPr lang="fr-BE" sz="500" dirty="0" err="1" smtClean="0">
                <a:solidFill>
                  <a:schemeClr val="tx1"/>
                </a:solidFill>
                <a:latin typeface="Cambria" pitchFamily="18" charset="0"/>
                <a:cs typeface="Miriam" pitchFamily="34" charset="-79"/>
                <a:sym typeface="Wingdings 2"/>
              </a:rPr>
              <a:t>loss</a:t>
            </a:r>
            <a:r>
              <a:rPr lang="fr-BE" sz="500" dirty="0" smtClean="0">
                <a:solidFill>
                  <a:schemeClr val="tx1"/>
                </a:solidFill>
                <a:latin typeface="Cambria" pitchFamily="18" charset="0"/>
                <a:cs typeface="Miriam" pitchFamily="34" charset="-79"/>
                <a:sym typeface="Wingdings 2"/>
              </a:rPr>
              <a:t> of about 90% of </a:t>
            </a:r>
            <a:r>
              <a:rPr lang="fr-BE" sz="500" dirty="0" err="1" smtClean="0">
                <a:solidFill>
                  <a:schemeClr val="tx1"/>
                </a:solidFill>
                <a:latin typeface="Cambria" pitchFamily="18" charset="0"/>
                <a:cs typeface="Miriam" pitchFamily="34" charset="-79"/>
                <a:sym typeface="Wingdings 2"/>
              </a:rPr>
              <a:t>axonal</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fibers</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was</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observed</a:t>
            </a:r>
            <a:r>
              <a:rPr lang="fr-BE" sz="500" dirty="0" smtClean="0">
                <a:solidFill>
                  <a:schemeClr val="tx1"/>
                </a:solidFill>
                <a:latin typeface="Cambria" pitchFamily="18" charset="0"/>
                <a:cs typeface="Miriam" pitchFamily="34" charset="-79"/>
                <a:sym typeface="Wingdings 2"/>
              </a:rPr>
              <a:t> in the striatum of </a:t>
            </a:r>
            <a:r>
              <a:rPr lang="fr-BE" sz="500" dirty="0" err="1" smtClean="0">
                <a:solidFill>
                  <a:schemeClr val="tx1"/>
                </a:solidFill>
                <a:latin typeface="Cambria" pitchFamily="18" charset="0"/>
                <a:cs typeface="Miriam" pitchFamily="34" charset="-79"/>
                <a:sym typeface="Wingdings 2"/>
              </a:rPr>
              <a:t>these</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animals</a:t>
            </a:r>
            <a:r>
              <a:rPr lang="fr-BE" sz="500" dirty="0" smtClean="0">
                <a:solidFill>
                  <a:schemeClr val="tx1"/>
                </a:solidFill>
                <a:latin typeface="Cambria" pitchFamily="18" charset="0"/>
                <a:cs typeface="Miriam" pitchFamily="34" charset="-79"/>
                <a:sym typeface="Wingdings 2"/>
              </a:rPr>
              <a:t> (Figure 1). Ventral </a:t>
            </a:r>
            <a:r>
              <a:rPr lang="fr-BE" sz="500" dirty="0" err="1" smtClean="0">
                <a:solidFill>
                  <a:schemeClr val="tx1"/>
                </a:solidFill>
                <a:latin typeface="Cambria" pitchFamily="18" charset="0"/>
                <a:cs typeface="Miriam" pitchFamily="34" charset="-79"/>
                <a:sym typeface="Wingdings 2"/>
              </a:rPr>
              <a:t>tegmental</a:t>
            </a:r>
            <a:r>
              <a:rPr lang="fr-BE" sz="500" dirty="0" smtClean="0">
                <a:solidFill>
                  <a:schemeClr val="tx1"/>
                </a:solidFill>
                <a:latin typeface="Cambria" pitchFamily="18" charset="0"/>
                <a:cs typeface="Miriam" pitchFamily="34" charset="-79"/>
                <a:sym typeface="Wingdings 2"/>
              </a:rPr>
              <a:t> area (VTA </a:t>
            </a:r>
            <a:r>
              <a:rPr lang="fr-BE" sz="500" dirty="0" err="1" smtClean="0">
                <a:solidFill>
                  <a:schemeClr val="tx1"/>
                </a:solidFill>
                <a:latin typeface="Cambria" pitchFamily="18" charset="0"/>
                <a:cs typeface="Miriam" pitchFamily="34" charset="-79"/>
                <a:sym typeface="Wingdings 2"/>
              </a:rPr>
              <a:t>neurons</a:t>
            </a:r>
            <a:r>
              <a:rPr lang="fr-BE" sz="500" dirty="0" smtClean="0">
                <a:solidFill>
                  <a:schemeClr val="tx1"/>
                </a:solidFill>
                <a:latin typeface="Cambria" pitchFamily="18" charset="0"/>
                <a:cs typeface="Miriam" pitchFamily="34" charset="-79"/>
                <a:sym typeface="Wingdings 2"/>
              </a:rPr>
              <a:t>) are not </a:t>
            </a:r>
            <a:r>
              <a:rPr lang="fr-BE" sz="500" dirty="0" err="1" smtClean="0">
                <a:solidFill>
                  <a:schemeClr val="tx1"/>
                </a:solidFill>
                <a:latin typeface="Cambria" pitchFamily="18" charset="0"/>
                <a:cs typeface="Miriam" pitchFamily="34" charset="-79"/>
                <a:sym typeface="Wingdings 2"/>
              </a:rPr>
              <a:t>significantly</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affected</a:t>
            </a:r>
            <a:r>
              <a:rPr lang="fr-BE" sz="500" dirty="0" smtClean="0">
                <a:solidFill>
                  <a:schemeClr val="tx1"/>
                </a:solidFill>
                <a:latin typeface="Cambria" pitchFamily="18" charset="0"/>
                <a:cs typeface="Miriam" pitchFamily="34" charset="-79"/>
                <a:sym typeface="Wingdings 2"/>
              </a:rPr>
              <a:t> by MPTP, </a:t>
            </a:r>
            <a:r>
              <a:rPr lang="fr-BE" sz="500" dirty="0" err="1" smtClean="0">
                <a:solidFill>
                  <a:schemeClr val="tx1"/>
                </a:solidFill>
                <a:latin typeface="Cambria" pitchFamily="18" charset="0"/>
                <a:cs typeface="Miriam" pitchFamily="34" charset="-79"/>
                <a:sym typeface="Wingdings 2"/>
              </a:rPr>
              <a:t>attesting</a:t>
            </a:r>
            <a:r>
              <a:rPr lang="fr-BE" sz="500" dirty="0" smtClean="0">
                <a:solidFill>
                  <a:schemeClr val="tx1"/>
                </a:solidFill>
                <a:latin typeface="Cambria" pitchFamily="18" charset="0"/>
                <a:cs typeface="Miriam" pitchFamily="34" charset="-79"/>
                <a:sym typeface="Wingdings 2"/>
              </a:rPr>
              <a:t> for </a:t>
            </a:r>
            <a:r>
              <a:rPr lang="fr-BE" sz="500" dirty="0" err="1" smtClean="0">
                <a:solidFill>
                  <a:schemeClr val="tx1"/>
                </a:solidFill>
                <a:latin typeface="Cambria" pitchFamily="18" charset="0"/>
                <a:cs typeface="Miriam" pitchFamily="34" charset="-79"/>
                <a:sym typeface="Wingdings 2"/>
              </a:rPr>
              <a:t>its</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specificity</a:t>
            </a:r>
            <a:r>
              <a:rPr lang="fr-BE" sz="500" dirty="0" smtClean="0">
                <a:solidFill>
                  <a:schemeClr val="tx1"/>
                </a:solidFill>
                <a:latin typeface="Cambria" pitchFamily="18" charset="0"/>
                <a:cs typeface="Miriam" pitchFamily="34" charset="-79"/>
                <a:sym typeface="Wingdings 2"/>
              </a:rPr>
              <a:t> for </a:t>
            </a:r>
            <a:r>
              <a:rPr lang="fr-BE" sz="500" dirty="0" err="1" smtClean="0">
                <a:solidFill>
                  <a:schemeClr val="tx1"/>
                </a:solidFill>
                <a:latin typeface="Cambria" pitchFamily="18" charset="0"/>
                <a:cs typeface="Miriam" pitchFamily="34" charset="-79"/>
                <a:sym typeface="Wingdings 2"/>
              </a:rPr>
              <a:t>nigral</a:t>
            </a:r>
            <a:r>
              <a:rPr lang="fr-BE" sz="500" dirty="0" smtClean="0">
                <a:solidFill>
                  <a:schemeClr val="tx1"/>
                </a:solidFill>
                <a:latin typeface="Cambria" pitchFamily="18" charset="0"/>
                <a:cs typeface="Miriam" pitchFamily="34" charset="-79"/>
                <a:sym typeface="Wingdings 2"/>
              </a:rPr>
              <a:t> </a:t>
            </a:r>
            <a:r>
              <a:rPr lang="fr-BE" sz="500" dirty="0" err="1" smtClean="0">
                <a:solidFill>
                  <a:schemeClr val="tx1"/>
                </a:solidFill>
                <a:latin typeface="Cambria" pitchFamily="18" charset="0"/>
                <a:cs typeface="Miriam" pitchFamily="34" charset="-79"/>
                <a:sym typeface="Wingdings 2"/>
              </a:rPr>
              <a:t>neurons</a:t>
            </a:r>
            <a:r>
              <a:rPr lang="fr-BE" sz="500" dirty="0" smtClean="0">
                <a:solidFill>
                  <a:schemeClr val="tx1"/>
                </a:solidFill>
                <a:latin typeface="Cambria" pitchFamily="18" charset="0"/>
                <a:cs typeface="Miriam" pitchFamily="34" charset="-79"/>
                <a:sym typeface="Wingdings 2"/>
              </a:rPr>
              <a:t>.</a:t>
            </a: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indent="179388" algn="just">
              <a:tabLst>
                <a:tab pos="449263" algn="l"/>
                <a:tab pos="536575" algn="l"/>
              </a:tabLst>
            </a:pPr>
            <a:endParaRPr lang="fr-BE" sz="500" dirty="0" smtClean="0">
              <a:solidFill>
                <a:schemeClr val="tx1"/>
              </a:solidFill>
              <a:latin typeface="+mj-lt"/>
              <a:sym typeface="Wingdings 2"/>
            </a:endParaRPr>
          </a:p>
          <a:p>
            <a:pPr algn="ctr">
              <a:tabLst>
                <a:tab pos="449263" algn="l"/>
                <a:tab pos="536575" algn="l"/>
              </a:tabLst>
            </a:pPr>
            <a:endParaRPr lang="fr-BE" sz="600" dirty="0" smtClean="0">
              <a:solidFill>
                <a:schemeClr val="tx1"/>
              </a:solidFill>
              <a:latin typeface="Berlin Sans FB" pitchFamily="34" charset="0"/>
              <a:sym typeface="Wingdings 2"/>
            </a:endParaRPr>
          </a:p>
          <a:p>
            <a:pPr indent="180975" algn="just">
              <a:tabLst>
                <a:tab pos="449263" algn="l"/>
                <a:tab pos="536575" algn="l"/>
              </a:tabLst>
            </a:pPr>
            <a:endParaRPr lang="fr-BE" sz="500" dirty="0" smtClean="0">
              <a:solidFill>
                <a:schemeClr val="tx1"/>
              </a:solidFill>
            </a:endParaRPr>
          </a:p>
          <a:p>
            <a:pPr indent="180975" algn="just">
              <a:tabLst>
                <a:tab pos="449263" algn="l"/>
                <a:tab pos="536575" algn="l"/>
              </a:tabLst>
            </a:pPr>
            <a:endParaRPr lang="fr-BE" sz="500" dirty="0" smtClean="0">
              <a:solidFill>
                <a:schemeClr val="tx1"/>
              </a:solidFill>
            </a:endParaRPr>
          </a:p>
          <a:p>
            <a:pPr indent="180975" algn="just">
              <a:tabLst>
                <a:tab pos="449263" algn="l"/>
                <a:tab pos="536575" algn="l"/>
              </a:tabLst>
            </a:pPr>
            <a:endParaRPr lang="fr-BE" sz="500" dirty="0" smtClean="0">
              <a:solidFill>
                <a:schemeClr val="tx1"/>
              </a:solidFill>
            </a:endParaRPr>
          </a:p>
          <a:p>
            <a:pPr algn="just">
              <a:tabLst>
                <a:tab pos="449263" algn="l"/>
                <a:tab pos="536575" algn="l"/>
              </a:tabLst>
            </a:pPr>
            <a:endParaRPr lang="fr-BE" sz="600" dirty="0" smtClean="0">
              <a:solidFill>
                <a:schemeClr val="tx1"/>
              </a:solidFill>
              <a:effectLst/>
              <a:latin typeface="+mj-lt"/>
            </a:endParaRPr>
          </a:p>
          <a:p>
            <a:pPr algn="just">
              <a:tabLst>
                <a:tab pos="449263" algn="l"/>
                <a:tab pos="536575" algn="l"/>
              </a:tabLst>
            </a:pPr>
            <a:endParaRPr lang="fr-BE" sz="600" dirty="0" smtClean="0">
              <a:solidFill>
                <a:schemeClr val="tx1"/>
              </a:solidFill>
              <a:effectLst/>
              <a:latin typeface="+mj-lt"/>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l="56978"/>
          <a:stretch>
            <a:fillRect/>
          </a:stretch>
        </p:blipFill>
        <p:spPr bwMode="auto">
          <a:xfrm>
            <a:off x="6237311" y="179511"/>
            <a:ext cx="405047" cy="648073"/>
          </a:xfrm>
          <a:prstGeom prst="rect">
            <a:avLst/>
          </a:prstGeom>
          <a:noFill/>
          <a:ln>
            <a:noFill/>
          </a:ln>
        </p:spPr>
      </p:pic>
      <p:pic>
        <p:nvPicPr>
          <p:cNvPr id="1027" name="Picture 3"/>
          <p:cNvPicPr>
            <a:picLocks noChangeAspect="1" noChangeArrowheads="1"/>
          </p:cNvPicPr>
          <p:nvPr/>
        </p:nvPicPr>
        <p:blipFill>
          <a:blip r:embed="rId4" cstate="print">
            <a:lum contrast="40000"/>
          </a:blip>
          <a:srcRect b="16667"/>
          <a:stretch>
            <a:fillRect/>
          </a:stretch>
        </p:blipFill>
        <p:spPr bwMode="auto">
          <a:xfrm>
            <a:off x="5733256" y="107504"/>
            <a:ext cx="561661" cy="423467"/>
          </a:xfrm>
          <a:prstGeom prst="rect">
            <a:avLst/>
          </a:prstGeom>
          <a:ln>
            <a:noFill/>
          </a:ln>
          <a:effectLst>
            <a:softEdge rad="127000"/>
          </a:effectLst>
        </p:spPr>
      </p:pic>
      <p:sp>
        <p:nvSpPr>
          <p:cNvPr id="45" name="ZoneTexte 44"/>
          <p:cNvSpPr txBox="1"/>
          <p:nvPr/>
        </p:nvSpPr>
        <p:spPr>
          <a:xfrm>
            <a:off x="5661248" y="467544"/>
            <a:ext cx="792088" cy="184666"/>
          </a:xfrm>
          <a:prstGeom prst="rect">
            <a:avLst/>
          </a:prstGeom>
          <a:noFill/>
          <a:effectLst/>
        </p:spPr>
        <p:txBody>
          <a:bodyPr wrap="square" rtlCol="0">
            <a:spAutoFit/>
          </a:bodyPr>
          <a:lstStyle/>
          <a:p>
            <a:pPr algn="ctr"/>
            <a:r>
              <a:rPr lang="fr-BE" sz="600" b="1" spc="600" dirty="0" smtClean="0">
                <a:solidFill>
                  <a:srgbClr val="003332"/>
                </a:solidFill>
                <a:effectLst>
                  <a:reflection blurRad="6350" stA="55000" endA="300" endPos="45500" dir="5400000" sy="-100000" algn="bl" rotWithShape="0"/>
                </a:effectLst>
                <a:latin typeface="Century Gothic" pitchFamily="34" charset="0"/>
              </a:rPr>
              <a:t>GIGA</a:t>
            </a:r>
            <a:endParaRPr lang="fr-BE" sz="600" b="1" spc="600" dirty="0">
              <a:solidFill>
                <a:srgbClr val="003332"/>
              </a:solidFill>
              <a:effectLst>
                <a:reflection blurRad="6350" stA="55000" endA="300" endPos="45500" dir="5400000" sy="-100000" algn="bl" rotWithShape="0"/>
              </a:effectLst>
              <a:latin typeface="Century Gothic" pitchFamily="34" charset="0"/>
            </a:endParaRPr>
          </a:p>
        </p:txBody>
      </p:sp>
      <p:sp>
        <p:nvSpPr>
          <p:cNvPr id="48" name="ZoneTexte 47"/>
          <p:cNvSpPr txBox="1"/>
          <p:nvPr/>
        </p:nvSpPr>
        <p:spPr>
          <a:xfrm>
            <a:off x="5445224" y="627529"/>
            <a:ext cx="936104" cy="200055"/>
          </a:xfrm>
          <a:prstGeom prst="rect">
            <a:avLst/>
          </a:prstGeom>
          <a:noFill/>
          <a:effectLst/>
        </p:spPr>
        <p:txBody>
          <a:bodyPr wrap="square" rtlCol="0">
            <a:spAutoFit/>
          </a:bodyPr>
          <a:lstStyle/>
          <a:p>
            <a:pPr algn="ctr"/>
            <a:r>
              <a:rPr lang="fr-BE" sz="700" b="1" dirty="0" smtClean="0">
                <a:solidFill>
                  <a:srgbClr val="003332"/>
                </a:solidFill>
                <a:effectLst>
                  <a:reflection blurRad="6350" stA="55000" endA="300" endPos="45500" dir="5400000" sy="-100000" algn="bl" rotWithShape="0"/>
                </a:effectLst>
              </a:rPr>
              <a:t>Université de Liège</a:t>
            </a:r>
            <a:endParaRPr lang="fr-BE" sz="700" b="1" dirty="0">
              <a:solidFill>
                <a:srgbClr val="003332"/>
              </a:solidFill>
              <a:effectLst>
                <a:reflection blurRad="6350" stA="55000" endA="300" endPos="45500" dir="5400000" sy="-100000" algn="bl" rotWithShape="0"/>
              </a:effectLst>
            </a:endParaRPr>
          </a:p>
        </p:txBody>
      </p:sp>
      <p:sp>
        <p:nvSpPr>
          <p:cNvPr id="27" name="ZoneTexte 26"/>
          <p:cNvSpPr txBox="1"/>
          <p:nvPr/>
        </p:nvSpPr>
        <p:spPr>
          <a:xfrm>
            <a:off x="332656" y="2915816"/>
            <a:ext cx="3672408" cy="369332"/>
          </a:xfrm>
          <a:prstGeom prst="roundRect">
            <a:avLst>
              <a:gd name="adj" fmla="val 0"/>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fr-BE" b="1" dirty="0" smtClean="0">
                <a:ln w="11430"/>
                <a:solidFill>
                  <a:srgbClr val="FF0066"/>
                </a:solidFill>
                <a:effectLst>
                  <a:outerShdw blurRad="25400" algn="tl" rotWithShape="0">
                    <a:srgbClr val="000000">
                      <a:alpha val="43000"/>
                    </a:srgbClr>
                  </a:outerShdw>
                </a:effectLst>
                <a:latin typeface="LilyUPC" pitchFamily="34" charset="-34"/>
                <a:cs typeface="LilyUPC" pitchFamily="34" charset="-34"/>
              </a:rPr>
              <a:t>1. Validation of a PD mouse model</a:t>
            </a:r>
          </a:p>
        </p:txBody>
      </p:sp>
      <p:sp>
        <p:nvSpPr>
          <p:cNvPr id="32" name="Rectangle à coins arrondis 31"/>
          <p:cNvSpPr/>
          <p:nvPr/>
        </p:nvSpPr>
        <p:spPr>
          <a:xfrm>
            <a:off x="3501008" y="3131840"/>
            <a:ext cx="3096344" cy="4464496"/>
          </a:xfrm>
          <a:prstGeom prst="roundRect">
            <a:avLst>
              <a:gd name="adj" fmla="val 5634"/>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488" indent="-90488" algn="just">
              <a:tabLst>
                <a:tab pos="449263" algn="l"/>
                <a:tab pos="536575" algn="l"/>
              </a:tabLst>
            </a:pPr>
            <a:r>
              <a:rPr lang="fr-BE" sz="600" b="1" dirty="0" smtClean="0">
                <a:solidFill>
                  <a:schemeClr val="tx1"/>
                </a:solidFill>
                <a:latin typeface="Cambria" pitchFamily="18" charset="0"/>
                <a:cs typeface="David" pitchFamily="34" charset="-79"/>
                <a:sym typeface="Wingdings 2"/>
              </a:rPr>
              <a:t> </a:t>
            </a:r>
            <a:r>
              <a:rPr lang="fr-BE" sz="600" b="1" dirty="0" smtClean="0">
                <a:solidFill>
                  <a:schemeClr val="tx1"/>
                </a:solidFill>
                <a:latin typeface="Cambria" pitchFamily="18" charset="0"/>
                <a:cs typeface="David" pitchFamily="34" charset="-79"/>
              </a:rPr>
              <a:t> </a:t>
            </a:r>
            <a:r>
              <a:rPr lang="fr-BE" sz="600" b="1" dirty="0" err="1" smtClean="0">
                <a:solidFill>
                  <a:schemeClr val="tx1"/>
                </a:solidFill>
                <a:latin typeface="Cambria" pitchFamily="18" charset="0"/>
                <a:cs typeface="David" pitchFamily="34" charset="-79"/>
              </a:rPr>
              <a:t>S</a:t>
            </a:r>
            <a:r>
              <a:rPr lang="fr-BE" sz="600" b="1" dirty="0" err="1" smtClean="0">
                <a:solidFill>
                  <a:schemeClr val="tx1"/>
                </a:solidFill>
                <a:effectLst/>
                <a:latin typeface="Cambria" pitchFamily="18" charset="0"/>
                <a:cs typeface="David" pitchFamily="34" charset="-79"/>
              </a:rPr>
              <a:t>urvival</a:t>
            </a:r>
            <a:r>
              <a:rPr lang="fr-BE" sz="600" b="1" dirty="0" smtClean="0">
                <a:solidFill>
                  <a:schemeClr val="tx1"/>
                </a:solidFill>
                <a:effectLst/>
                <a:latin typeface="Cambria" pitchFamily="18" charset="0"/>
                <a:cs typeface="David" pitchFamily="34" charset="-79"/>
              </a:rPr>
              <a:t> rate of </a:t>
            </a:r>
            <a:r>
              <a:rPr lang="fr-BE" sz="600" b="1" dirty="0" err="1" smtClean="0">
                <a:solidFill>
                  <a:schemeClr val="tx1"/>
                </a:solidFill>
                <a:effectLst/>
                <a:latin typeface="Cambria" pitchFamily="18" charset="0"/>
                <a:cs typeface="David" pitchFamily="34" charset="-79"/>
              </a:rPr>
              <a:t>grafted</a:t>
            </a:r>
            <a:r>
              <a:rPr lang="fr-BE" sz="600" b="1" dirty="0" smtClean="0">
                <a:solidFill>
                  <a:schemeClr val="tx1"/>
                </a:solidFill>
                <a:effectLst/>
                <a:latin typeface="Cambria" pitchFamily="18" charset="0"/>
                <a:cs typeface="David" pitchFamily="34" charset="-79"/>
              </a:rPr>
              <a:t> cells.</a:t>
            </a:r>
          </a:p>
          <a:p>
            <a:pPr marL="228600" indent="-228600" algn="just">
              <a:tabLst>
                <a:tab pos="449263" algn="l"/>
                <a:tab pos="536575" algn="l"/>
              </a:tabLst>
            </a:pPr>
            <a:endParaRPr lang="fr-BE" sz="500" dirty="0" smtClean="0">
              <a:solidFill>
                <a:schemeClr val="tx1"/>
              </a:solidFill>
              <a:latin typeface="Cambria" pitchFamily="18" charset="0"/>
              <a:cs typeface="David" pitchFamily="34" charset="-79"/>
            </a:endParaRPr>
          </a:p>
          <a:p>
            <a:pPr algn="just">
              <a:tabLst>
                <a:tab pos="90488" algn="l"/>
                <a:tab pos="536575" algn="l"/>
              </a:tabLst>
            </a:pPr>
            <a:r>
              <a:rPr lang="en-US" sz="500" dirty="0" smtClean="0">
                <a:solidFill>
                  <a:schemeClr val="tx1"/>
                </a:solidFill>
                <a:latin typeface="Cambria" pitchFamily="18" charset="0"/>
                <a:cs typeface="David" pitchFamily="34" charset="-79"/>
              </a:rPr>
              <a:t>	 Once injected in the brain of MPTP-treated mice, grafted cells are tightly close to each other and stay confined to the site of injection, without any evident sign of migration. The survival rate of transplanted cells is variable between different mice and at different time points. </a:t>
            </a:r>
          </a:p>
          <a:p>
            <a:pPr algn="just">
              <a:tabLst>
                <a:tab pos="90488" algn="l"/>
                <a:tab pos="536575" algn="l"/>
              </a:tabLst>
            </a:pPr>
            <a:r>
              <a:rPr lang="en-US" sz="500" dirty="0" smtClean="0">
                <a:solidFill>
                  <a:schemeClr val="tx1"/>
                </a:solidFill>
                <a:latin typeface="Cambria" pitchFamily="18" charset="0"/>
                <a:cs typeface="David" pitchFamily="34" charset="-79"/>
              </a:rPr>
              <a:t>	NC-BMSCs are characterized by a </a:t>
            </a:r>
            <a:r>
              <a:rPr lang="el-GR" sz="500" dirty="0" smtClean="0">
                <a:solidFill>
                  <a:schemeClr val="tx1"/>
                </a:solidFill>
                <a:latin typeface="Cambria" pitchFamily="18" charset="0"/>
                <a:cs typeface="David" pitchFamily="34" charset="-79"/>
              </a:rPr>
              <a:t>β</a:t>
            </a:r>
            <a:r>
              <a:rPr lang="en-US" sz="500" dirty="0" smtClean="0">
                <a:solidFill>
                  <a:schemeClr val="tx1"/>
                </a:solidFill>
                <a:latin typeface="Cambria" pitchFamily="18" charset="0"/>
                <a:cs typeface="David" pitchFamily="34" charset="-79"/>
              </a:rPr>
              <a:t>-</a:t>
            </a:r>
            <a:r>
              <a:rPr lang="en-US" sz="500" dirty="0" err="1" smtClean="0">
                <a:solidFill>
                  <a:schemeClr val="tx1"/>
                </a:solidFill>
                <a:latin typeface="Cambria" pitchFamily="18" charset="0"/>
                <a:cs typeface="David" pitchFamily="34" charset="-79"/>
              </a:rPr>
              <a:t>galactosidase</a:t>
            </a:r>
            <a:r>
              <a:rPr lang="en-US" sz="500" dirty="0" smtClean="0">
                <a:solidFill>
                  <a:schemeClr val="tx1"/>
                </a:solidFill>
                <a:latin typeface="Cambria" pitchFamily="18" charset="0"/>
                <a:cs typeface="David" pitchFamily="34" charset="-79"/>
              </a:rPr>
              <a:t> activity </a:t>
            </a:r>
            <a:r>
              <a:rPr lang="en-US" sz="500" i="1" dirty="0" smtClean="0">
                <a:solidFill>
                  <a:schemeClr val="tx1"/>
                </a:solidFill>
                <a:latin typeface="Cambria" pitchFamily="18" charset="0"/>
                <a:cs typeface="David" pitchFamily="34" charset="-79"/>
              </a:rPr>
              <a:t>(Jiang et al., 2002; Wislet-</a:t>
            </a:r>
            <a:r>
              <a:rPr lang="en-US" sz="500" i="1" dirty="0" err="1" smtClean="0">
                <a:solidFill>
                  <a:schemeClr val="tx1"/>
                </a:solidFill>
                <a:latin typeface="Cambria" pitchFamily="18" charset="0"/>
                <a:cs typeface="David" pitchFamily="34" charset="-79"/>
              </a:rPr>
              <a:t>Gendebien</a:t>
            </a:r>
            <a:r>
              <a:rPr lang="en-US" sz="500" i="1" dirty="0" smtClean="0">
                <a:solidFill>
                  <a:schemeClr val="tx1"/>
                </a:solidFill>
                <a:latin typeface="Cambria" pitchFamily="18" charset="0"/>
                <a:cs typeface="David" pitchFamily="34" charset="-79"/>
              </a:rPr>
              <a:t> et </a:t>
            </a:r>
            <a:r>
              <a:rPr lang="en-US" sz="500" i="1" dirty="0" err="1" smtClean="0">
                <a:solidFill>
                  <a:schemeClr val="tx1"/>
                </a:solidFill>
                <a:latin typeface="Cambria" pitchFamily="18" charset="0"/>
                <a:cs typeface="David" pitchFamily="34" charset="-79"/>
              </a:rPr>
              <a:t>Laudet</a:t>
            </a:r>
            <a:r>
              <a:rPr lang="en-US" sz="500" i="1" dirty="0" smtClean="0">
                <a:solidFill>
                  <a:schemeClr val="tx1"/>
                </a:solidFill>
                <a:latin typeface="Cambria" pitchFamily="18" charset="0"/>
                <a:cs typeface="David" pitchFamily="34" charset="-79"/>
              </a:rPr>
              <a:t>, 2012)</a:t>
            </a:r>
            <a:r>
              <a:rPr lang="en-US" sz="500" dirty="0" smtClean="0">
                <a:solidFill>
                  <a:schemeClr val="tx1"/>
                </a:solidFill>
                <a:latin typeface="Cambria" pitchFamily="18" charset="0"/>
                <a:cs typeface="David" pitchFamily="34" charset="-79"/>
              </a:rPr>
              <a:t>, which leads to a blue coloration of the cells when incubated with a specific substrate. The number of surviving cells can reach 15% in the first week after transplantation, then the cells begin to disappear and after 4 weeks, we only observe a mean survival rate of 1% (Figure 2, A). M-BMSCs were labeled with Cell Tracker Green</a:t>
            </a:r>
            <a:r>
              <a:rPr lang="en-US" sz="500" baseline="30000" dirty="0" smtClean="0">
                <a:solidFill>
                  <a:schemeClr val="tx1"/>
                </a:solidFill>
                <a:latin typeface="Cambria" pitchFamily="18" charset="0"/>
                <a:cs typeface="David" pitchFamily="34" charset="-79"/>
              </a:rPr>
              <a:t>®</a:t>
            </a:r>
            <a:r>
              <a:rPr lang="en-US" sz="500" dirty="0" smtClean="0">
                <a:solidFill>
                  <a:schemeClr val="tx1"/>
                </a:solidFill>
                <a:latin typeface="Cambria" pitchFamily="18" charset="0"/>
                <a:cs typeface="David" pitchFamily="34" charset="-79"/>
              </a:rPr>
              <a:t> just before transplantation. Even if a higher number of cells seems to survive after the graft, they disappear more rapidly than NC-BMSCs (Figure 2, B). </a:t>
            </a: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r>
              <a:rPr lang="en-US" sz="200" dirty="0" smtClean="0">
                <a:solidFill>
                  <a:schemeClr val="bg1"/>
                </a:solidFill>
                <a:latin typeface="Cambria" pitchFamily="18" charset="0"/>
                <a:cs typeface="David" pitchFamily="34" charset="-79"/>
              </a:rPr>
              <a:t>j</a:t>
            </a:r>
            <a:endParaRPr lang="en-US" sz="100" dirty="0" smtClean="0">
              <a:solidFill>
                <a:schemeClr val="bg1"/>
              </a:solidFill>
              <a:latin typeface="Cambria" pitchFamily="18" charset="0"/>
              <a:cs typeface="David" pitchFamily="34" charset="-79"/>
            </a:endParaRPr>
          </a:p>
          <a:p>
            <a:pPr marL="228600" indent="-228600" algn="just">
              <a:tabLst>
                <a:tab pos="90488" algn="l"/>
                <a:tab pos="536575" algn="l"/>
              </a:tabLst>
            </a:pPr>
            <a:r>
              <a:rPr lang="fr-BE" sz="600" b="1" dirty="0" smtClean="0">
                <a:solidFill>
                  <a:schemeClr val="tx1"/>
                </a:solidFill>
                <a:latin typeface="Cambria" pitchFamily="18" charset="0"/>
                <a:cs typeface="David" pitchFamily="34" charset="-79"/>
                <a:sym typeface="Wingdings 2"/>
              </a:rPr>
              <a:t></a:t>
            </a:r>
            <a:r>
              <a:rPr lang="en-US" sz="600" b="1" dirty="0" smtClean="0">
                <a:solidFill>
                  <a:schemeClr val="tx1"/>
                </a:solidFill>
                <a:latin typeface="Cambria" pitchFamily="18" charset="0"/>
                <a:cs typeface="David" pitchFamily="34" charset="-79"/>
              </a:rPr>
              <a:t> Grafted cells characterization and effect on </a:t>
            </a:r>
            <a:r>
              <a:rPr lang="en-US" sz="600" b="1" dirty="0" err="1" smtClean="0">
                <a:solidFill>
                  <a:schemeClr val="tx1"/>
                </a:solidFill>
                <a:latin typeface="Cambria" pitchFamily="18" charset="0"/>
                <a:cs typeface="David" pitchFamily="34" charset="-79"/>
              </a:rPr>
              <a:t>nigrostriatal</a:t>
            </a:r>
            <a:r>
              <a:rPr lang="en-US" sz="600" b="1" dirty="0" smtClean="0">
                <a:solidFill>
                  <a:schemeClr val="tx1"/>
                </a:solidFill>
                <a:latin typeface="Cambria" pitchFamily="18" charset="0"/>
                <a:cs typeface="David" pitchFamily="34" charset="-79"/>
              </a:rPr>
              <a:t> lesions.</a:t>
            </a: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300" dirty="0" smtClean="0">
              <a:solidFill>
                <a:schemeClr val="tx1"/>
              </a:solidFill>
              <a:latin typeface="Cambria" pitchFamily="18" charset="0"/>
              <a:cs typeface="David" pitchFamily="34" charset="-79"/>
            </a:endParaRPr>
          </a:p>
          <a:p>
            <a:pPr algn="just">
              <a:tabLst>
                <a:tab pos="90488" algn="l"/>
                <a:tab pos="536575" algn="l"/>
              </a:tabLst>
            </a:pPr>
            <a:r>
              <a:rPr lang="en-US" sz="500" dirty="0" smtClean="0">
                <a:solidFill>
                  <a:schemeClr val="tx1"/>
                </a:solidFill>
                <a:latin typeface="Cambria" pitchFamily="18" charset="0"/>
                <a:cs typeface="David" pitchFamily="34" charset="-79"/>
              </a:rPr>
              <a:t>	Transplanted NC-BMSCs are </a:t>
            </a:r>
            <a:r>
              <a:rPr lang="en-US" sz="500" dirty="0" err="1" smtClean="0">
                <a:solidFill>
                  <a:schemeClr val="tx1"/>
                </a:solidFill>
                <a:latin typeface="Cambria" pitchFamily="18" charset="0"/>
                <a:cs typeface="David" pitchFamily="34" charset="-79"/>
              </a:rPr>
              <a:t>nestin</a:t>
            </a:r>
            <a:r>
              <a:rPr lang="en-US" sz="500" dirty="0" smtClean="0">
                <a:solidFill>
                  <a:schemeClr val="tx1"/>
                </a:solidFill>
                <a:latin typeface="Cambria" pitchFamily="18" charset="0"/>
                <a:cs typeface="David" pitchFamily="34" charset="-79"/>
              </a:rPr>
              <a:t>-positive while M-BMSCs do not express this protein. Both </a:t>
            </a:r>
            <a:r>
              <a:rPr lang="fr-BE" sz="500" dirty="0" smtClean="0">
                <a:solidFill>
                  <a:schemeClr val="tx1"/>
                </a:solidFill>
                <a:latin typeface="Cambria" pitchFamily="18" charset="0"/>
                <a:cs typeface="David" pitchFamily="34" charset="-79"/>
              </a:rPr>
              <a:t>types of cells are GFAP-</a:t>
            </a:r>
            <a:r>
              <a:rPr lang="fr-BE" sz="500" dirty="0" err="1" smtClean="0">
                <a:solidFill>
                  <a:schemeClr val="tx1"/>
                </a:solidFill>
                <a:latin typeface="Cambria" pitchFamily="18" charset="0"/>
                <a:cs typeface="David" pitchFamily="34" charset="-79"/>
              </a:rPr>
              <a:t>negative</a:t>
            </a:r>
            <a:r>
              <a:rPr lang="fr-BE" sz="500" dirty="0" smtClean="0">
                <a:solidFill>
                  <a:schemeClr val="tx1"/>
                </a:solidFill>
                <a:latin typeface="Cambria" pitchFamily="18" charset="0"/>
                <a:cs typeface="David" pitchFamily="34" charset="-79"/>
              </a:rPr>
              <a:t> and </a:t>
            </a:r>
            <a:r>
              <a:rPr lang="fr-BE" sz="500" dirty="0" err="1" smtClean="0">
                <a:solidFill>
                  <a:schemeClr val="tx1"/>
                </a:solidFill>
                <a:latin typeface="Cambria" pitchFamily="18" charset="0"/>
                <a:cs typeface="David" pitchFamily="34" charset="-79"/>
              </a:rPr>
              <a:t>seem</a:t>
            </a:r>
            <a:r>
              <a:rPr lang="fr-BE" sz="500" dirty="0" smtClean="0">
                <a:solidFill>
                  <a:schemeClr val="tx1"/>
                </a:solidFill>
                <a:latin typeface="Cambria" pitchFamily="18" charset="0"/>
                <a:cs typeface="David" pitchFamily="34" charset="-79"/>
              </a:rPr>
              <a:t> to express </a:t>
            </a:r>
            <a:r>
              <a:rPr lang="el-GR" sz="500" dirty="0" smtClean="0">
                <a:solidFill>
                  <a:schemeClr val="tx1"/>
                </a:solidFill>
                <a:latin typeface="Cambria" pitchFamily="18" charset="0"/>
                <a:cs typeface="David" pitchFamily="34" charset="-79"/>
              </a:rPr>
              <a:t>β</a:t>
            </a:r>
            <a:r>
              <a:rPr lang="fr-BE" sz="500" dirty="0" smtClean="0">
                <a:solidFill>
                  <a:schemeClr val="tx1"/>
                </a:solidFill>
                <a:latin typeface="Cambria" pitchFamily="18" charset="0"/>
                <a:cs typeface="David" pitchFamily="34" charset="-79"/>
              </a:rPr>
              <a:t>III-</a:t>
            </a:r>
            <a:r>
              <a:rPr lang="fr-BE" sz="500" dirty="0" err="1" smtClean="0">
                <a:solidFill>
                  <a:schemeClr val="tx1"/>
                </a:solidFill>
                <a:latin typeface="Cambria" pitchFamily="18" charset="0"/>
                <a:cs typeface="David" pitchFamily="34" charset="-79"/>
              </a:rPr>
              <a:t>tubulin</a:t>
            </a:r>
            <a:r>
              <a:rPr lang="fr-BE" sz="500" dirty="0" smtClean="0">
                <a:solidFill>
                  <a:schemeClr val="tx1"/>
                </a:solidFill>
                <a:latin typeface="Cambria" pitchFamily="18" charset="0"/>
                <a:cs typeface="David" pitchFamily="34" charset="-79"/>
              </a:rPr>
              <a:t>, but no </a:t>
            </a:r>
            <a:r>
              <a:rPr lang="fr-BE" sz="500" dirty="0" err="1" smtClean="0">
                <a:solidFill>
                  <a:schemeClr val="tx1"/>
                </a:solidFill>
                <a:latin typeface="Cambria" pitchFamily="18" charset="0"/>
                <a:cs typeface="David" pitchFamily="34" charset="-79"/>
              </a:rPr>
              <a:t>grafted</a:t>
            </a:r>
            <a:r>
              <a:rPr lang="fr-BE" sz="500" dirty="0" smtClean="0">
                <a:solidFill>
                  <a:schemeClr val="tx1"/>
                </a:solidFill>
                <a:latin typeface="Cambria" pitchFamily="18" charset="0"/>
                <a:cs typeface="David" pitchFamily="34" charset="-79"/>
              </a:rPr>
              <a:t> </a:t>
            </a:r>
            <a:r>
              <a:rPr lang="fr-BE" sz="500" dirty="0" err="1" smtClean="0">
                <a:solidFill>
                  <a:schemeClr val="tx1"/>
                </a:solidFill>
                <a:latin typeface="Cambria" pitchFamily="18" charset="0"/>
                <a:cs typeface="David" pitchFamily="34" charset="-79"/>
              </a:rPr>
              <a:t>cell</a:t>
            </a:r>
            <a:r>
              <a:rPr lang="fr-BE" sz="500" dirty="0" smtClean="0">
                <a:solidFill>
                  <a:schemeClr val="tx1"/>
                </a:solidFill>
                <a:latin typeface="Cambria" pitchFamily="18" charset="0"/>
                <a:cs typeface="David" pitchFamily="34" charset="-79"/>
              </a:rPr>
              <a:t> (NC-</a:t>
            </a:r>
            <a:r>
              <a:rPr lang="fr-BE" sz="500" dirty="0" err="1" smtClean="0">
                <a:solidFill>
                  <a:schemeClr val="tx1"/>
                </a:solidFill>
                <a:latin typeface="Cambria" pitchFamily="18" charset="0"/>
                <a:cs typeface="David" pitchFamily="34" charset="-79"/>
              </a:rPr>
              <a:t>BMSCs</a:t>
            </a:r>
            <a:r>
              <a:rPr lang="fr-BE" sz="500" dirty="0" smtClean="0">
                <a:solidFill>
                  <a:schemeClr val="tx1"/>
                </a:solidFill>
                <a:latin typeface="Cambria" pitchFamily="18" charset="0"/>
                <a:cs typeface="David" pitchFamily="34" charset="-79"/>
              </a:rPr>
              <a:t> </a:t>
            </a:r>
            <a:r>
              <a:rPr lang="fr-BE" sz="500" dirty="0" err="1" smtClean="0">
                <a:solidFill>
                  <a:schemeClr val="tx1"/>
                </a:solidFill>
                <a:latin typeface="Cambria" pitchFamily="18" charset="0"/>
                <a:cs typeface="David" pitchFamily="34" charset="-79"/>
              </a:rPr>
              <a:t>nor</a:t>
            </a:r>
            <a:r>
              <a:rPr lang="fr-BE" sz="500" dirty="0" smtClean="0">
                <a:solidFill>
                  <a:schemeClr val="tx1"/>
                </a:solidFill>
                <a:latin typeface="Cambria" pitchFamily="18" charset="0"/>
                <a:cs typeface="David" pitchFamily="34" charset="-79"/>
              </a:rPr>
              <a:t> M-</a:t>
            </a:r>
            <a:r>
              <a:rPr lang="fr-BE" sz="500" dirty="0" err="1" smtClean="0">
                <a:solidFill>
                  <a:schemeClr val="tx1"/>
                </a:solidFill>
                <a:latin typeface="Cambria" pitchFamily="18" charset="0"/>
                <a:cs typeface="David" pitchFamily="34" charset="-79"/>
              </a:rPr>
              <a:t>BMSCs</a:t>
            </a:r>
            <a:r>
              <a:rPr lang="fr-BE" sz="500" dirty="0" smtClean="0">
                <a:solidFill>
                  <a:schemeClr val="tx1"/>
                </a:solidFill>
                <a:latin typeface="Cambria" pitchFamily="18" charset="0"/>
                <a:cs typeface="David" pitchFamily="34" charset="-79"/>
              </a:rPr>
              <a:t>) do </a:t>
            </a:r>
            <a:r>
              <a:rPr lang="fr-BE" sz="500" dirty="0" err="1" smtClean="0">
                <a:solidFill>
                  <a:schemeClr val="tx1"/>
                </a:solidFill>
                <a:latin typeface="Cambria" pitchFamily="18" charset="0"/>
                <a:cs typeface="David" pitchFamily="34" charset="-79"/>
              </a:rPr>
              <a:t>differentiate</a:t>
            </a:r>
            <a:r>
              <a:rPr lang="fr-BE" sz="500" dirty="0" smtClean="0">
                <a:solidFill>
                  <a:schemeClr val="tx1"/>
                </a:solidFill>
                <a:latin typeface="Cambria" pitchFamily="18" charset="0"/>
                <a:cs typeface="David" pitchFamily="34" charset="-79"/>
              </a:rPr>
              <a:t> in </a:t>
            </a:r>
            <a:r>
              <a:rPr lang="fr-BE" sz="500" dirty="0" err="1" smtClean="0">
                <a:solidFill>
                  <a:schemeClr val="tx1"/>
                </a:solidFill>
                <a:latin typeface="Cambria" pitchFamily="18" charset="0"/>
                <a:cs typeface="David" pitchFamily="34" charset="-79"/>
              </a:rPr>
              <a:t>dopaminergic</a:t>
            </a:r>
            <a:r>
              <a:rPr lang="fr-BE" sz="500" dirty="0" smtClean="0">
                <a:solidFill>
                  <a:schemeClr val="tx1"/>
                </a:solidFill>
                <a:latin typeface="Cambria" pitchFamily="18" charset="0"/>
                <a:cs typeface="David" pitchFamily="34" charset="-79"/>
              </a:rPr>
              <a:t> cells, as </a:t>
            </a:r>
            <a:r>
              <a:rPr lang="fr-BE" sz="500" dirty="0" err="1" smtClean="0">
                <a:solidFill>
                  <a:schemeClr val="tx1"/>
                </a:solidFill>
                <a:latin typeface="Cambria" pitchFamily="18" charset="0"/>
                <a:cs typeface="David" pitchFamily="34" charset="-79"/>
              </a:rPr>
              <a:t>showed</a:t>
            </a:r>
            <a:r>
              <a:rPr lang="fr-BE" sz="500" dirty="0" smtClean="0">
                <a:solidFill>
                  <a:schemeClr val="tx1"/>
                </a:solidFill>
                <a:latin typeface="Cambria" pitchFamily="18" charset="0"/>
                <a:cs typeface="David" pitchFamily="34" charset="-79"/>
              </a:rPr>
              <a:t> by the absence of TH expression (Figure 3).</a:t>
            </a:r>
          </a:p>
          <a:p>
            <a:pPr algn="just">
              <a:tabLst>
                <a:tab pos="90488" algn="l"/>
                <a:tab pos="536575" algn="l"/>
              </a:tabLst>
            </a:pPr>
            <a:endParaRPr lang="fr-BE" sz="5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600" dirty="0" smtClean="0">
              <a:solidFill>
                <a:schemeClr val="tx1"/>
              </a:solidFill>
              <a:latin typeface="Cambria" pitchFamily="18" charset="0"/>
              <a:cs typeface="David" pitchFamily="34" charset="-79"/>
            </a:endParaRPr>
          </a:p>
          <a:p>
            <a:pPr marL="228600" indent="-228600" algn="just">
              <a:tabLst>
                <a:tab pos="90488" algn="l"/>
                <a:tab pos="536575" algn="l"/>
              </a:tabLst>
            </a:pPr>
            <a:endParaRPr lang="en-US" sz="500" dirty="0" smtClean="0">
              <a:solidFill>
                <a:schemeClr val="tx1"/>
              </a:solidFill>
              <a:latin typeface="Cambria" pitchFamily="18" charset="0"/>
              <a:cs typeface="David" pitchFamily="34" charset="-79"/>
            </a:endParaRPr>
          </a:p>
          <a:p>
            <a:pPr algn="just">
              <a:tabLst>
                <a:tab pos="90488" algn="l"/>
                <a:tab pos="536575" algn="l"/>
              </a:tabLst>
            </a:pPr>
            <a:endParaRPr lang="en-US" sz="500" dirty="0" smtClean="0">
              <a:solidFill>
                <a:schemeClr val="tx1"/>
              </a:solidFill>
              <a:latin typeface="Cambria" pitchFamily="18" charset="0"/>
              <a:cs typeface="David" pitchFamily="34" charset="-79"/>
            </a:endParaRPr>
          </a:p>
          <a:p>
            <a:pPr marL="228600" indent="-228600" algn="just">
              <a:tabLst>
                <a:tab pos="449263" algn="l"/>
                <a:tab pos="536575" algn="l"/>
              </a:tabLst>
            </a:pPr>
            <a:endParaRPr lang="fr-BE" sz="500" dirty="0" smtClean="0">
              <a:solidFill>
                <a:schemeClr val="tx1"/>
              </a:solidFill>
              <a:latin typeface="Cambria" pitchFamily="18" charset="0"/>
              <a:cs typeface="David" pitchFamily="34" charset="-79"/>
            </a:endParaRPr>
          </a:p>
          <a:p>
            <a:pPr marL="228600" indent="-228600" algn="just">
              <a:tabLst>
                <a:tab pos="449263" algn="l"/>
                <a:tab pos="536575" algn="l"/>
              </a:tabLst>
            </a:pPr>
            <a:endParaRPr lang="fr-BE" sz="500" dirty="0" smtClean="0">
              <a:solidFill>
                <a:schemeClr val="tx1"/>
              </a:solidFill>
              <a:effectLst/>
              <a:latin typeface="Cambria" pitchFamily="18" charset="0"/>
              <a:cs typeface="David" pitchFamily="34" charset="-79"/>
            </a:endParaRPr>
          </a:p>
        </p:txBody>
      </p:sp>
      <p:sp>
        <p:nvSpPr>
          <p:cNvPr id="33" name="Rectangle à coins arrondis 32"/>
          <p:cNvSpPr/>
          <p:nvPr/>
        </p:nvSpPr>
        <p:spPr>
          <a:xfrm>
            <a:off x="260648" y="7812360"/>
            <a:ext cx="6336704" cy="792088"/>
          </a:xfrm>
          <a:prstGeom prst="roundRect">
            <a:avLst>
              <a:gd name="adj" fmla="val 24981"/>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tabLst>
                <a:tab pos="449263" algn="l"/>
                <a:tab pos="536575" algn="l"/>
              </a:tabLst>
            </a:pPr>
            <a:r>
              <a:rPr lang="fr-BE" sz="600" b="1" dirty="0" smtClean="0">
                <a:solidFill>
                  <a:schemeClr val="tx1"/>
                </a:solidFill>
                <a:effectLst/>
                <a:latin typeface="+mj-lt"/>
              </a:rPr>
              <a:t>To the light of </a:t>
            </a:r>
            <a:r>
              <a:rPr lang="fr-BE" sz="600" b="1" dirty="0" err="1" smtClean="0">
                <a:solidFill>
                  <a:schemeClr val="tx1"/>
                </a:solidFill>
                <a:effectLst/>
                <a:latin typeface="+mj-lt"/>
              </a:rPr>
              <a:t>those</a:t>
            </a:r>
            <a:r>
              <a:rPr lang="fr-BE" sz="600" b="1" dirty="0" smtClean="0">
                <a:solidFill>
                  <a:schemeClr val="tx1"/>
                </a:solidFill>
                <a:effectLst/>
                <a:latin typeface="+mj-lt"/>
              </a:rPr>
              <a:t> </a:t>
            </a:r>
            <a:r>
              <a:rPr lang="fr-BE" sz="600" b="1" dirty="0" err="1" smtClean="0">
                <a:solidFill>
                  <a:schemeClr val="tx1"/>
                </a:solidFill>
                <a:effectLst/>
                <a:latin typeface="+mj-lt"/>
              </a:rPr>
              <a:t>preliminary</a:t>
            </a:r>
            <a:r>
              <a:rPr lang="fr-BE" sz="600" b="1" dirty="0" smtClean="0">
                <a:solidFill>
                  <a:schemeClr val="tx1"/>
                </a:solidFill>
                <a:effectLst/>
                <a:latin typeface="+mj-lt"/>
              </a:rPr>
              <a:t> </a:t>
            </a:r>
            <a:r>
              <a:rPr lang="fr-BE" sz="600" b="1" dirty="0" err="1" smtClean="0">
                <a:solidFill>
                  <a:schemeClr val="tx1"/>
                </a:solidFill>
                <a:effectLst/>
                <a:latin typeface="+mj-lt"/>
              </a:rPr>
              <a:t>results</a:t>
            </a:r>
            <a:r>
              <a:rPr lang="fr-BE" sz="600" b="1" dirty="0" smtClean="0">
                <a:solidFill>
                  <a:schemeClr val="tx1"/>
                </a:solidFill>
                <a:effectLst/>
                <a:latin typeface="+mj-lt"/>
              </a:rPr>
              <a:t>, </a:t>
            </a:r>
            <a:r>
              <a:rPr lang="fr-BE" sz="600" b="1" dirty="0" err="1" smtClean="0">
                <a:solidFill>
                  <a:schemeClr val="tx1"/>
                </a:solidFill>
                <a:effectLst/>
                <a:latin typeface="+mj-lt"/>
              </a:rPr>
              <a:t>it</a:t>
            </a:r>
            <a:r>
              <a:rPr lang="fr-BE" sz="600" b="1" dirty="0" smtClean="0">
                <a:solidFill>
                  <a:schemeClr val="tx1"/>
                </a:solidFill>
                <a:effectLst/>
                <a:latin typeface="+mj-lt"/>
              </a:rPr>
              <a:t> </a:t>
            </a:r>
            <a:r>
              <a:rPr lang="fr-BE" sz="600" b="1" dirty="0" err="1" smtClean="0">
                <a:solidFill>
                  <a:schemeClr val="tx1"/>
                </a:solidFill>
                <a:effectLst/>
                <a:latin typeface="+mj-lt"/>
              </a:rPr>
              <a:t>appears</a:t>
            </a:r>
            <a:r>
              <a:rPr lang="fr-BE" sz="600" b="1" dirty="0" smtClean="0">
                <a:solidFill>
                  <a:schemeClr val="tx1"/>
                </a:solidFill>
                <a:effectLst/>
                <a:latin typeface="+mj-lt"/>
              </a:rPr>
              <a:t> </a:t>
            </a:r>
            <a:r>
              <a:rPr lang="fr-BE" sz="600" b="1" dirty="0" err="1" smtClean="0">
                <a:solidFill>
                  <a:schemeClr val="tx1"/>
                </a:solidFill>
                <a:effectLst/>
                <a:latin typeface="+mj-lt"/>
              </a:rPr>
              <a:t>that</a:t>
            </a:r>
            <a:r>
              <a:rPr lang="fr-BE" sz="600" b="1" dirty="0" smtClean="0">
                <a:solidFill>
                  <a:schemeClr val="tx1"/>
                </a:solidFill>
                <a:effectLst/>
                <a:latin typeface="+mj-lt"/>
              </a:rPr>
              <a:t> M-</a:t>
            </a:r>
            <a:r>
              <a:rPr lang="fr-BE" sz="600" b="1" dirty="0" err="1" smtClean="0">
                <a:solidFill>
                  <a:schemeClr val="tx1"/>
                </a:solidFill>
                <a:effectLst/>
                <a:latin typeface="+mj-lt"/>
              </a:rPr>
              <a:t>BMSCs</a:t>
            </a:r>
            <a:r>
              <a:rPr lang="fr-BE" sz="600" b="1" dirty="0" smtClean="0">
                <a:solidFill>
                  <a:schemeClr val="tx1"/>
                </a:solidFill>
                <a:effectLst/>
                <a:latin typeface="+mj-lt"/>
              </a:rPr>
              <a:t> and NC-</a:t>
            </a:r>
            <a:r>
              <a:rPr lang="fr-BE" sz="600" b="1" dirty="0" err="1" smtClean="0">
                <a:solidFill>
                  <a:schemeClr val="tx1"/>
                </a:solidFill>
                <a:effectLst/>
                <a:latin typeface="+mj-lt"/>
              </a:rPr>
              <a:t>BMSCs</a:t>
            </a:r>
            <a:r>
              <a:rPr lang="fr-BE" sz="600" b="1" dirty="0" smtClean="0">
                <a:solidFill>
                  <a:schemeClr val="tx1"/>
                </a:solidFill>
                <a:effectLst/>
                <a:latin typeface="+mj-lt"/>
              </a:rPr>
              <a:t> </a:t>
            </a:r>
            <a:r>
              <a:rPr lang="fr-BE" sz="600" b="1" dirty="0" err="1" smtClean="0">
                <a:solidFill>
                  <a:schemeClr val="tx1"/>
                </a:solidFill>
                <a:effectLst/>
                <a:latin typeface="+mj-lt"/>
              </a:rPr>
              <a:t>independtly</a:t>
            </a:r>
            <a:r>
              <a:rPr lang="fr-BE" sz="600" b="1" dirty="0" smtClean="0">
                <a:solidFill>
                  <a:schemeClr val="tx1"/>
                </a:solidFill>
                <a:effectLst/>
                <a:latin typeface="+mj-lt"/>
              </a:rPr>
              <a:t> </a:t>
            </a:r>
            <a:r>
              <a:rPr lang="fr-BE" sz="600" b="1" dirty="0" err="1" smtClean="0">
                <a:solidFill>
                  <a:schemeClr val="tx1"/>
                </a:solidFill>
                <a:effectLst/>
                <a:latin typeface="+mj-lt"/>
              </a:rPr>
              <a:t>grafted</a:t>
            </a:r>
            <a:r>
              <a:rPr lang="fr-BE" sz="600" b="1" dirty="0" smtClean="0">
                <a:solidFill>
                  <a:schemeClr val="tx1"/>
                </a:solidFill>
                <a:effectLst/>
                <a:latin typeface="+mj-lt"/>
              </a:rPr>
              <a:t> in the striatum of MPTP </a:t>
            </a:r>
            <a:r>
              <a:rPr lang="fr-BE" sz="600" b="1" dirty="0" err="1" smtClean="0">
                <a:solidFill>
                  <a:schemeClr val="tx1"/>
                </a:solidFill>
                <a:effectLst/>
                <a:latin typeface="+mj-lt"/>
              </a:rPr>
              <a:t>mice</a:t>
            </a:r>
            <a:r>
              <a:rPr lang="fr-BE" sz="600" b="1" dirty="0" smtClean="0">
                <a:solidFill>
                  <a:schemeClr val="tx1"/>
                </a:solidFill>
                <a:effectLst/>
                <a:latin typeface="+mj-lt"/>
              </a:rPr>
              <a:t> are not able to restore the </a:t>
            </a:r>
            <a:r>
              <a:rPr lang="fr-BE" sz="600" b="1" dirty="0" err="1" smtClean="0">
                <a:solidFill>
                  <a:schemeClr val="tx1"/>
                </a:solidFill>
                <a:effectLst/>
                <a:latin typeface="+mj-lt"/>
              </a:rPr>
              <a:t>lesioned</a:t>
            </a:r>
            <a:r>
              <a:rPr lang="fr-BE" sz="600" b="1" dirty="0" smtClean="0">
                <a:solidFill>
                  <a:schemeClr val="tx1"/>
                </a:solidFill>
                <a:effectLst/>
                <a:latin typeface="+mj-lt"/>
              </a:rPr>
              <a:t> </a:t>
            </a:r>
            <a:r>
              <a:rPr lang="fr-BE" sz="600" b="1" dirty="0" err="1" smtClean="0">
                <a:solidFill>
                  <a:schemeClr val="tx1"/>
                </a:solidFill>
                <a:effectLst/>
                <a:latin typeface="+mj-lt"/>
              </a:rPr>
              <a:t>nigro</a:t>
            </a:r>
            <a:r>
              <a:rPr lang="fr-BE" sz="600" b="1" dirty="0" smtClean="0">
                <a:solidFill>
                  <a:schemeClr val="tx1"/>
                </a:solidFill>
                <a:effectLst/>
                <a:latin typeface="+mj-lt"/>
              </a:rPr>
              <a:t>-</a:t>
            </a:r>
            <a:r>
              <a:rPr lang="fr-BE" sz="600" b="1" dirty="0" err="1" smtClean="0">
                <a:solidFill>
                  <a:schemeClr val="tx1"/>
                </a:solidFill>
                <a:effectLst/>
                <a:latin typeface="+mj-lt"/>
              </a:rPr>
              <a:t>striatal</a:t>
            </a:r>
            <a:r>
              <a:rPr lang="fr-BE" sz="600" b="1" dirty="0" smtClean="0">
                <a:solidFill>
                  <a:schemeClr val="tx1"/>
                </a:solidFill>
                <a:effectLst/>
                <a:latin typeface="+mj-lt"/>
              </a:rPr>
              <a:t> system. </a:t>
            </a:r>
            <a:r>
              <a:rPr lang="fr-BE" sz="600" b="1" dirty="0" err="1" smtClean="0">
                <a:solidFill>
                  <a:schemeClr val="tx1"/>
                </a:solidFill>
                <a:effectLst/>
                <a:latin typeface="+mj-lt"/>
              </a:rPr>
              <a:t>Indeed</a:t>
            </a:r>
            <a:r>
              <a:rPr lang="fr-BE" sz="600" b="1" dirty="0" smtClean="0">
                <a:solidFill>
                  <a:schemeClr val="tx1"/>
                </a:solidFill>
                <a:effectLst/>
                <a:latin typeface="+mj-lt"/>
              </a:rPr>
              <a:t>, </a:t>
            </a:r>
            <a:r>
              <a:rPr lang="en-US" sz="600" b="1" dirty="0" smtClean="0">
                <a:solidFill>
                  <a:schemeClr val="tx1"/>
                </a:solidFill>
              </a:rPr>
              <a:t>transplanted cells don’t seem to differentiate into functional neurons, quickly disappear, and do not induce any improvement or modification in the number of </a:t>
            </a:r>
            <a:r>
              <a:rPr lang="en-US" sz="600" b="1" dirty="0" err="1" smtClean="0">
                <a:solidFill>
                  <a:schemeClr val="tx1"/>
                </a:solidFill>
              </a:rPr>
              <a:t>dopaminergic</a:t>
            </a:r>
            <a:r>
              <a:rPr lang="en-US" sz="600" b="1" dirty="0" smtClean="0">
                <a:solidFill>
                  <a:schemeClr val="tx1"/>
                </a:solidFill>
              </a:rPr>
              <a:t> neurons in the </a:t>
            </a:r>
            <a:r>
              <a:rPr lang="en-US" sz="600" b="1" dirty="0" err="1" smtClean="0">
                <a:solidFill>
                  <a:schemeClr val="tx1"/>
                </a:solidFill>
              </a:rPr>
              <a:t>nigrostriatal</a:t>
            </a:r>
            <a:r>
              <a:rPr lang="en-US" sz="600" b="1" dirty="0" smtClean="0">
                <a:solidFill>
                  <a:schemeClr val="tx1"/>
                </a:solidFill>
              </a:rPr>
              <a:t> pathway. Consequently, we tend to assume that those cells in such a “stem” state were not competent in those conditions. In accordance to several studies demonstrating a supportive effect of neuronal-primed MSCs in other models of neurological diseases (</a:t>
            </a:r>
            <a:r>
              <a:rPr lang="en-US" sz="600" b="1" i="1" dirty="0" smtClean="0">
                <a:solidFill>
                  <a:schemeClr val="tx1"/>
                </a:solidFill>
              </a:rPr>
              <a:t>Fu et al. 2006, Hong et al. 2011, </a:t>
            </a:r>
            <a:r>
              <a:rPr lang="en-US" sz="600" b="1" i="1" dirty="0" err="1" smtClean="0">
                <a:solidFill>
                  <a:schemeClr val="tx1"/>
                </a:solidFill>
              </a:rPr>
              <a:t>Xu</a:t>
            </a:r>
            <a:r>
              <a:rPr lang="en-US" sz="600" b="1" i="1" dirty="0" smtClean="0">
                <a:solidFill>
                  <a:schemeClr val="tx1"/>
                </a:solidFill>
              </a:rPr>
              <a:t> et al. 2011</a:t>
            </a:r>
            <a:r>
              <a:rPr lang="en-US" sz="600" b="1" dirty="0" smtClean="0">
                <a:solidFill>
                  <a:schemeClr val="tx1"/>
                </a:solidFill>
              </a:rPr>
              <a:t>), we hypothesize that maybe a pre-differentiation step would be required to trigger NC-BMSCs and M-BMSCs into a neuronal fate before grafting them in a MPTP-mouse brain, and that maybe one type of cells would exert better properties than the other one when used in those cellular therapy conditions.  Therefore, we now prospect to test the ability of both types of BMSCs to differentiate in </a:t>
            </a:r>
            <a:r>
              <a:rPr lang="en-US" sz="600" b="1" dirty="0" err="1" smtClean="0">
                <a:solidFill>
                  <a:schemeClr val="tx1"/>
                </a:solidFill>
              </a:rPr>
              <a:t>dopaminergic</a:t>
            </a:r>
            <a:r>
              <a:rPr lang="en-US" sz="600" b="1" dirty="0" smtClean="0">
                <a:solidFill>
                  <a:schemeClr val="tx1"/>
                </a:solidFill>
              </a:rPr>
              <a:t> neurons in vitro (</a:t>
            </a:r>
            <a:r>
              <a:rPr lang="en-US" sz="600" b="1" i="1" dirty="0" err="1" smtClean="0">
                <a:solidFill>
                  <a:schemeClr val="tx1"/>
                </a:solidFill>
              </a:rPr>
              <a:t>Trzaska</a:t>
            </a:r>
            <a:r>
              <a:rPr lang="en-US" sz="600" b="1" i="1" dirty="0" smtClean="0">
                <a:solidFill>
                  <a:schemeClr val="tx1"/>
                </a:solidFill>
              </a:rPr>
              <a:t> et al., 2007,2011</a:t>
            </a:r>
            <a:r>
              <a:rPr lang="en-US" sz="600" b="1" dirty="0" smtClean="0">
                <a:solidFill>
                  <a:schemeClr val="tx1"/>
                </a:solidFill>
              </a:rPr>
              <a:t>), to finally find out the most valuable cell population and the most promising protocol to develop in terms of cellular therapy in PD patients.</a:t>
            </a:r>
            <a:r>
              <a:rPr lang="fr-BE" sz="600" b="1" dirty="0" smtClean="0">
                <a:solidFill>
                  <a:schemeClr val="tx1"/>
                </a:solidFill>
                <a:effectLst/>
                <a:latin typeface="+mj-lt"/>
              </a:rPr>
              <a:t> </a:t>
            </a:r>
          </a:p>
        </p:txBody>
      </p:sp>
      <p:sp>
        <p:nvSpPr>
          <p:cNvPr id="35" name="ZoneTexte 34"/>
          <p:cNvSpPr txBox="1"/>
          <p:nvPr/>
        </p:nvSpPr>
        <p:spPr>
          <a:xfrm>
            <a:off x="260648" y="7596336"/>
            <a:ext cx="3672408" cy="369332"/>
          </a:xfrm>
          <a:prstGeom prst="roundRect">
            <a:avLst>
              <a:gd name="adj" fmla="val 0"/>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fr-BE" b="1" dirty="0" smtClean="0">
                <a:ln w="11430"/>
                <a:solidFill>
                  <a:srgbClr val="FF0066"/>
                </a:solidFill>
                <a:effectLst>
                  <a:outerShdw blurRad="25400" algn="tl" rotWithShape="0">
                    <a:srgbClr val="000000">
                      <a:alpha val="43000"/>
                    </a:srgbClr>
                  </a:outerShdw>
                </a:effectLst>
                <a:latin typeface="LilyUPC" pitchFamily="34" charset="-34"/>
                <a:cs typeface="LilyUPC" pitchFamily="34" charset="-34"/>
              </a:rPr>
              <a:t>Conclusions and perspectives</a:t>
            </a:r>
          </a:p>
        </p:txBody>
      </p:sp>
      <p:grpSp>
        <p:nvGrpSpPr>
          <p:cNvPr id="85" name="Groupe 84"/>
          <p:cNvGrpSpPr/>
          <p:nvPr/>
        </p:nvGrpSpPr>
        <p:grpSpPr>
          <a:xfrm>
            <a:off x="260648" y="3851918"/>
            <a:ext cx="3096344" cy="2520280"/>
            <a:chOff x="260648" y="5089993"/>
            <a:chExt cx="3096344" cy="1625987"/>
          </a:xfrm>
        </p:grpSpPr>
        <p:sp>
          <p:nvSpPr>
            <p:cNvPr id="79" name="Rectangle 78"/>
            <p:cNvSpPr/>
            <p:nvPr/>
          </p:nvSpPr>
          <p:spPr>
            <a:xfrm>
              <a:off x="260648" y="5220072"/>
              <a:ext cx="3096344" cy="149590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8" name="Groupe 77"/>
            <p:cNvGrpSpPr/>
            <p:nvPr/>
          </p:nvGrpSpPr>
          <p:grpSpPr>
            <a:xfrm>
              <a:off x="692696" y="5089993"/>
              <a:ext cx="2088232" cy="1152129"/>
              <a:chOff x="1186880" y="5017985"/>
              <a:chExt cx="2088232" cy="1152129"/>
            </a:xfrm>
          </p:grpSpPr>
          <p:sp>
            <p:nvSpPr>
              <p:cNvPr id="74" name="ZoneTexte 73"/>
              <p:cNvSpPr txBox="1"/>
              <p:nvPr/>
            </p:nvSpPr>
            <p:spPr>
              <a:xfrm>
                <a:off x="1186880" y="5157356"/>
                <a:ext cx="2088232" cy="109211"/>
              </a:xfrm>
              <a:prstGeom prst="rect">
                <a:avLst/>
              </a:prstGeom>
              <a:noFill/>
            </p:spPr>
            <p:txBody>
              <a:bodyPr wrap="square" rtlCol="0">
                <a:spAutoFit/>
              </a:bodyPr>
              <a:lstStyle/>
              <a:p>
                <a:r>
                  <a:rPr lang="fr-BE" sz="400" b="1" dirty="0" smtClean="0"/>
                  <a:t>              </a:t>
                </a:r>
                <a:r>
                  <a:rPr lang="fr-BE" sz="500" b="1" dirty="0" smtClean="0"/>
                  <a:t>Striatum</a:t>
                </a:r>
                <a:r>
                  <a:rPr lang="fr-BE" sz="400" b="1" dirty="0" smtClean="0"/>
                  <a:t>                                                                            </a:t>
                </a:r>
                <a:r>
                  <a:rPr lang="fr-BE" sz="500" b="1" dirty="0" err="1" smtClean="0"/>
                  <a:t>Midbrain</a:t>
                </a:r>
                <a:r>
                  <a:rPr lang="fr-BE" sz="400" b="1" dirty="0" smtClean="0"/>
                  <a:t>                                                                </a:t>
                </a:r>
                <a:endParaRPr lang="fr-BE" sz="400" b="1" dirty="0"/>
              </a:p>
            </p:txBody>
          </p:sp>
          <p:sp>
            <p:nvSpPr>
              <p:cNvPr id="75" name="ZoneTexte 74"/>
              <p:cNvSpPr txBox="1"/>
              <p:nvPr/>
            </p:nvSpPr>
            <p:spPr>
              <a:xfrm rot="16200000">
                <a:off x="703150" y="5501717"/>
                <a:ext cx="1152129" cy="184666"/>
              </a:xfrm>
              <a:prstGeom prst="rect">
                <a:avLst/>
              </a:prstGeom>
              <a:noFill/>
            </p:spPr>
            <p:txBody>
              <a:bodyPr wrap="square" rtlCol="0">
                <a:spAutoFit/>
              </a:bodyPr>
              <a:lstStyle/>
              <a:p>
                <a:r>
                  <a:rPr lang="fr-BE" sz="600" b="1" dirty="0" smtClean="0"/>
                  <a:t>          MPTP (n = 5)             </a:t>
                </a:r>
                <a:r>
                  <a:rPr lang="fr-BE" sz="600" b="1" dirty="0" err="1" smtClean="0"/>
                  <a:t>Sham</a:t>
                </a:r>
                <a:r>
                  <a:rPr lang="fr-BE" sz="600" b="1" dirty="0" smtClean="0"/>
                  <a:t>  (n = 5)</a:t>
                </a:r>
                <a:endParaRPr lang="fr-BE" sz="600" b="1" dirty="0"/>
              </a:p>
            </p:txBody>
          </p:sp>
        </p:grpSp>
        <p:sp>
          <p:nvSpPr>
            <p:cNvPr id="82" name="ZoneTexte 81"/>
            <p:cNvSpPr txBox="1"/>
            <p:nvPr/>
          </p:nvSpPr>
          <p:spPr>
            <a:xfrm>
              <a:off x="404664" y="5136021"/>
              <a:ext cx="288032" cy="198566"/>
            </a:xfrm>
            <a:prstGeom prst="rect">
              <a:avLst/>
            </a:prstGeom>
            <a:noFill/>
          </p:spPr>
          <p:txBody>
            <a:bodyPr wrap="square" rtlCol="0">
              <a:spAutoFit/>
            </a:bodyPr>
            <a:lstStyle/>
            <a:p>
              <a:r>
                <a:rPr lang="fr-BE" sz="700" b="1" dirty="0" smtClean="0"/>
                <a:t>   A.</a:t>
              </a:r>
              <a:endParaRPr lang="fr-BE" sz="700" b="1" dirty="0"/>
            </a:p>
          </p:txBody>
        </p:sp>
      </p:grpSp>
      <p:sp>
        <p:nvSpPr>
          <p:cNvPr id="86" name="ZoneTexte 85"/>
          <p:cNvSpPr txBox="1"/>
          <p:nvPr/>
        </p:nvSpPr>
        <p:spPr>
          <a:xfrm>
            <a:off x="2348880" y="5617567"/>
            <a:ext cx="1008112" cy="538609"/>
          </a:xfrm>
          <a:prstGeom prst="rect">
            <a:avLst/>
          </a:prstGeom>
          <a:noFill/>
        </p:spPr>
        <p:txBody>
          <a:bodyPr wrap="square" rtlCol="0">
            <a:spAutoFit/>
          </a:bodyPr>
          <a:lstStyle/>
          <a:p>
            <a:pPr algn="ctr"/>
            <a:r>
              <a:rPr lang="fr-BE" sz="500" b="1" i="1" dirty="0" smtClean="0"/>
              <a:t>Figure 1 </a:t>
            </a:r>
            <a:r>
              <a:rPr lang="fr-BE" sz="400" b="1" i="1" dirty="0" smtClean="0"/>
              <a:t>: A. Tyrosine </a:t>
            </a:r>
            <a:r>
              <a:rPr lang="fr-BE" sz="400" b="1" i="1" dirty="0" err="1" smtClean="0"/>
              <a:t>hydroxylase</a:t>
            </a:r>
            <a:r>
              <a:rPr lang="fr-BE" sz="400" b="1" i="1" dirty="0" smtClean="0"/>
              <a:t> (TH) </a:t>
            </a:r>
            <a:r>
              <a:rPr lang="fr-BE" sz="400" b="1" i="1" dirty="0" err="1" smtClean="0"/>
              <a:t>immunolabeling</a:t>
            </a:r>
            <a:r>
              <a:rPr lang="fr-BE" sz="400" b="1" i="1" dirty="0" smtClean="0"/>
              <a:t> (</a:t>
            </a:r>
            <a:r>
              <a:rPr lang="fr-BE" sz="400" b="1" i="1" dirty="0" err="1" smtClean="0"/>
              <a:t>brown</a:t>
            </a:r>
            <a:r>
              <a:rPr lang="fr-BE" sz="400" b="1" i="1" dirty="0" smtClean="0"/>
              <a:t>) of </a:t>
            </a:r>
            <a:r>
              <a:rPr lang="fr-BE" sz="400" b="1" i="1" dirty="0" err="1" smtClean="0"/>
              <a:t>dopaminergic</a:t>
            </a:r>
            <a:r>
              <a:rPr lang="fr-BE" sz="400" b="1" i="1" dirty="0" smtClean="0"/>
              <a:t> </a:t>
            </a:r>
            <a:r>
              <a:rPr lang="fr-BE" sz="400" b="1" i="1" dirty="0" err="1" smtClean="0"/>
              <a:t>neurons</a:t>
            </a:r>
            <a:r>
              <a:rPr lang="fr-BE" sz="400" b="1" i="1" dirty="0" smtClean="0"/>
              <a:t> in the striatum and </a:t>
            </a:r>
            <a:r>
              <a:rPr lang="fr-BE" sz="400" b="1" i="1" dirty="0" err="1" smtClean="0"/>
              <a:t>midbrain</a:t>
            </a:r>
            <a:r>
              <a:rPr lang="fr-BE" sz="400" b="1" i="1" dirty="0" smtClean="0"/>
              <a:t> of </a:t>
            </a:r>
            <a:r>
              <a:rPr lang="fr-BE" sz="400" b="1" i="1" dirty="0" err="1" smtClean="0"/>
              <a:t>sham</a:t>
            </a:r>
            <a:r>
              <a:rPr lang="fr-BE" sz="400" b="1" i="1" dirty="0" smtClean="0"/>
              <a:t> and MPTP-</a:t>
            </a:r>
            <a:r>
              <a:rPr lang="fr-BE" sz="400" b="1" i="1" dirty="0" err="1" smtClean="0"/>
              <a:t>treated</a:t>
            </a:r>
            <a:r>
              <a:rPr lang="fr-BE" sz="400" b="1" i="1" dirty="0" smtClean="0"/>
              <a:t> </a:t>
            </a:r>
            <a:r>
              <a:rPr lang="fr-BE" sz="400" b="1" i="1" dirty="0" err="1" smtClean="0"/>
              <a:t>mice</a:t>
            </a:r>
            <a:r>
              <a:rPr lang="fr-BE" sz="400" b="1" i="1" dirty="0" smtClean="0"/>
              <a:t>. B. Number of TH-positive </a:t>
            </a:r>
            <a:r>
              <a:rPr lang="fr-BE" sz="400" b="1" i="1" dirty="0" err="1" smtClean="0"/>
              <a:t>cell</a:t>
            </a:r>
            <a:r>
              <a:rPr lang="fr-BE" sz="400" b="1" i="1" dirty="0" smtClean="0"/>
              <a:t> bodies per </a:t>
            </a:r>
            <a:r>
              <a:rPr lang="fr-BE" sz="400" b="1" i="1" dirty="0" err="1" smtClean="0"/>
              <a:t>representative</a:t>
            </a:r>
            <a:r>
              <a:rPr lang="fr-BE" sz="400" b="1" i="1" dirty="0" smtClean="0"/>
              <a:t> </a:t>
            </a:r>
            <a:r>
              <a:rPr lang="fr-BE" sz="400" b="1" i="1" dirty="0" err="1" smtClean="0"/>
              <a:t>mesencephalic</a:t>
            </a:r>
            <a:r>
              <a:rPr lang="fr-BE" sz="400" b="1" i="1" dirty="0" smtClean="0"/>
              <a:t> plane (</a:t>
            </a:r>
            <a:r>
              <a:rPr lang="fr-BE" sz="400" b="1" i="1" dirty="0" err="1" smtClean="0"/>
              <a:t>Mean</a:t>
            </a:r>
            <a:r>
              <a:rPr lang="fr-BE" sz="400" b="1" i="1" dirty="0" smtClean="0"/>
              <a:t> +/- SEM).</a:t>
            </a:r>
            <a:endParaRPr lang="fr-BE" sz="400" b="1" i="1" dirty="0"/>
          </a:p>
        </p:txBody>
      </p:sp>
      <p:sp>
        <p:nvSpPr>
          <p:cNvPr id="90" name="ZoneTexte 89"/>
          <p:cNvSpPr txBox="1"/>
          <p:nvPr/>
        </p:nvSpPr>
        <p:spPr>
          <a:xfrm>
            <a:off x="188640" y="3275856"/>
            <a:ext cx="184731" cy="369332"/>
          </a:xfrm>
          <a:prstGeom prst="rect">
            <a:avLst/>
          </a:prstGeom>
          <a:noFill/>
        </p:spPr>
        <p:txBody>
          <a:bodyPr wrap="none" rtlCol="0">
            <a:spAutoFit/>
          </a:bodyPr>
          <a:lstStyle/>
          <a:p>
            <a:endParaRPr lang="fr-BE" dirty="0"/>
          </a:p>
        </p:txBody>
      </p:sp>
      <p:sp>
        <p:nvSpPr>
          <p:cNvPr id="52" name="Rectangle à coins arrondis 51"/>
          <p:cNvSpPr/>
          <p:nvPr/>
        </p:nvSpPr>
        <p:spPr>
          <a:xfrm>
            <a:off x="260648" y="6660232"/>
            <a:ext cx="3096344" cy="936104"/>
          </a:xfrm>
          <a:prstGeom prst="roundRect">
            <a:avLst>
              <a:gd name="adj" fmla="val 12998"/>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tabLst>
                <a:tab pos="449263" algn="l"/>
                <a:tab pos="536575" algn="l"/>
              </a:tabLst>
            </a:pPr>
            <a:endParaRPr lang="fr-BE" sz="500" dirty="0" smtClean="0">
              <a:solidFill>
                <a:schemeClr val="tx1"/>
              </a:solidFill>
              <a:effectLst/>
              <a:latin typeface="+mj-lt"/>
            </a:endParaRPr>
          </a:p>
          <a:p>
            <a:pPr algn="just">
              <a:tabLst>
                <a:tab pos="449263" algn="l"/>
                <a:tab pos="536575" algn="l"/>
              </a:tabLst>
            </a:pPr>
            <a:endParaRPr lang="fr-BE" sz="500" dirty="0" smtClean="0">
              <a:solidFill>
                <a:schemeClr val="tx1"/>
              </a:solidFill>
              <a:effectLst/>
              <a:latin typeface="+mj-lt"/>
            </a:endParaRPr>
          </a:p>
        </p:txBody>
      </p:sp>
      <p:grpSp>
        <p:nvGrpSpPr>
          <p:cNvPr id="84" name="Groupe 83"/>
          <p:cNvGrpSpPr/>
          <p:nvPr/>
        </p:nvGrpSpPr>
        <p:grpSpPr>
          <a:xfrm>
            <a:off x="692695" y="4227962"/>
            <a:ext cx="2304257" cy="1280142"/>
            <a:chOff x="404663" y="4371978"/>
            <a:chExt cx="2304257" cy="1280142"/>
          </a:xfrm>
        </p:grpSpPr>
        <p:pic>
          <p:nvPicPr>
            <p:cNvPr id="50" name="Image 49" descr="inj018.tiff"/>
            <p:cNvPicPr>
              <a:picLocks noChangeAspect="1"/>
            </p:cNvPicPr>
            <p:nvPr/>
          </p:nvPicPr>
          <p:blipFill>
            <a:blip r:embed="rId5" cstate="print"/>
            <a:srcRect l="23493" t="1648" r="48477"/>
            <a:stretch>
              <a:fillRect/>
            </a:stretch>
          </p:blipFill>
          <p:spPr>
            <a:xfrm rot="5400000" flipH="1">
              <a:off x="1566162" y="3861289"/>
              <a:ext cx="629331" cy="1656184"/>
            </a:xfrm>
            <a:prstGeom prst="rect">
              <a:avLst/>
            </a:prstGeom>
            <a:effectLst>
              <a:softEdge rad="12700"/>
            </a:effectLst>
          </p:spPr>
        </p:pic>
        <p:pic>
          <p:nvPicPr>
            <p:cNvPr id="51" name="Image 50" descr="inj025.tiff"/>
            <p:cNvPicPr>
              <a:picLocks noChangeAspect="1"/>
            </p:cNvPicPr>
            <p:nvPr/>
          </p:nvPicPr>
          <p:blipFill>
            <a:blip r:embed="rId6" cstate="print"/>
            <a:srcRect l="35993" t="10668" r="36004"/>
            <a:stretch>
              <a:fillRect/>
            </a:stretch>
          </p:blipFill>
          <p:spPr>
            <a:xfrm rot="5400000" flipH="1">
              <a:off x="1575708" y="4499964"/>
              <a:ext cx="610240" cy="1656184"/>
            </a:xfrm>
            <a:prstGeom prst="rect">
              <a:avLst/>
            </a:prstGeom>
            <a:effectLst>
              <a:softEdge rad="12700"/>
            </a:effectLst>
          </p:spPr>
        </p:pic>
        <p:pic>
          <p:nvPicPr>
            <p:cNvPr id="54" name="Image 53" descr="inj026.tiff"/>
            <p:cNvPicPr>
              <a:picLocks noChangeAspect="1"/>
            </p:cNvPicPr>
            <p:nvPr/>
          </p:nvPicPr>
          <p:blipFill>
            <a:blip r:embed="rId7" cstate="print"/>
            <a:srcRect l="32494" t="31339" r="32502" b="20656"/>
            <a:stretch>
              <a:fillRect/>
            </a:stretch>
          </p:blipFill>
          <p:spPr>
            <a:xfrm rot="5400000" flipH="1" flipV="1">
              <a:off x="413693" y="4362948"/>
              <a:ext cx="632070" cy="650129"/>
            </a:xfrm>
            <a:prstGeom prst="rect">
              <a:avLst/>
            </a:prstGeom>
            <a:effectLst>
              <a:softEdge rad="12700"/>
            </a:effectLst>
          </p:spPr>
        </p:pic>
        <p:pic>
          <p:nvPicPr>
            <p:cNvPr id="55" name="Image 54" descr="inj027.tiff"/>
            <p:cNvPicPr>
              <a:picLocks noChangeAspect="1"/>
            </p:cNvPicPr>
            <p:nvPr/>
          </p:nvPicPr>
          <p:blipFill>
            <a:blip r:embed="rId8" cstate="print"/>
            <a:srcRect l="23992" t="32004" r="40004" b="25325"/>
            <a:stretch>
              <a:fillRect/>
            </a:stretch>
          </p:blipFill>
          <p:spPr>
            <a:xfrm rot="16200000">
              <a:off x="404664" y="5004048"/>
              <a:ext cx="648072" cy="648072"/>
            </a:xfrm>
            <a:prstGeom prst="rect">
              <a:avLst/>
            </a:prstGeom>
            <a:effectLst>
              <a:softEdge rad="12700"/>
            </a:effectLst>
          </p:spPr>
        </p:pic>
        <p:sp>
          <p:nvSpPr>
            <p:cNvPr id="56" name="ZoneTexte 55"/>
            <p:cNvSpPr txBox="1"/>
            <p:nvPr/>
          </p:nvSpPr>
          <p:spPr>
            <a:xfrm>
              <a:off x="1196751" y="4788024"/>
              <a:ext cx="360040" cy="169277"/>
            </a:xfrm>
            <a:prstGeom prst="rect">
              <a:avLst/>
            </a:prstGeom>
            <a:noFill/>
          </p:spPr>
          <p:txBody>
            <a:bodyPr wrap="square" rtlCol="0">
              <a:spAutoFit/>
            </a:bodyPr>
            <a:lstStyle/>
            <a:p>
              <a:r>
                <a:rPr lang="fr-BE" sz="500" b="1" dirty="0" smtClean="0"/>
                <a:t>SNpc</a:t>
              </a:r>
              <a:endParaRPr lang="fr-BE" sz="500" b="1" dirty="0"/>
            </a:p>
          </p:txBody>
        </p:sp>
        <p:sp>
          <p:nvSpPr>
            <p:cNvPr id="62" name="ZoneTexte 61"/>
            <p:cNvSpPr txBox="1"/>
            <p:nvPr/>
          </p:nvSpPr>
          <p:spPr>
            <a:xfrm>
              <a:off x="1196752" y="5292080"/>
              <a:ext cx="360040" cy="169277"/>
            </a:xfrm>
            <a:prstGeom prst="rect">
              <a:avLst/>
            </a:prstGeom>
            <a:noFill/>
          </p:spPr>
          <p:txBody>
            <a:bodyPr wrap="square" rtlCol="0">
              <a:spAutoFit/>
            </a:bodyPr>
            <a:lstStyle/>
            <a:p>
              <a:r>
                <a:rPr lang="fr-BE" sz="500" b="1" dirty="0" smtClean="0"/>
                <a:t>SNpc</a:t>
              </a:r>
              <a:endParaRPr lang="fr-BE" sz="400" b="1" dirty="0"/>
            </a:p>
          </p:txBody>
        </p:sp>
        <p:sp>
          <p:nvSpPr>
            <p:cNvPr id="64" name="ZoneTexte 63"/>
            <p:cNvSpPr txBox="1"/>
            <p:nvPr/>
          </p:nvSpPr>
          <p:spPr>
            <a:xfrm>
              <a:off x="2276871" y="4716016"/>
              <a:ext cx="360040" cy="169277"/>
            </a:xfrm>
            <a:prstGeom prst="rect">
              <a:avLst/>
            </a:prstGeom>
            <a:noFill/>
          </p:spPr>
          <p:txBody>
            <a:bodyPr wrap="square" rtlCol="0">
              <a:spAutoFit/>
            </a:bodyPr>
            <a:lstStyle/>
            <a:p>
              <a:r>
                <a:rPr lang="fr-BE" sz="500" b="1" dirty="0" smtClean="0"/>
                <a:t>VTA</a:t>
              </a:r>
              <a:endParaRPr lang="fr-BE" sz="500" b="1" dirty="0"/>
            </a:p>
          </p:txBody>
        </p:sp>
        <p:sp>
          <p:nvSpPr>
            <p:cNvPr id="65" name="ZoneTexte 64"/>
            <p:cNvSpPr txBox="1"/>
            <p:nvPr/>
          </p:nvSpPr>
          <p:spPr>
            <a:xfrm>
              <a:off x="2276871" y="5292080"/>
              <a:ext cx="360040" cy="169277"/>
            </a:xfrm>
            <a:prstGeom prst="rect">
              <a:avLst/>
            </a:prstGeom>
            <a:noFill/>
          </p:spPr>
          <p:txBody>
            <a:bodyPr wrap="square" rtlCol="0">
              <a:spAutoFit/>
            </a:bodyPr>
            <a:lstStyle/>
            <a:p>
              <a:r>
                <a:rPr lang="fr-BE" sz="500" b="1" dirty="0" smtClean="0"/>
                <a:t>VTA</a:t>
              </a:r>
              <a:endParaRPr lang="fr-BE" sz="500" b="1" dirty="0"/>
            </a:p>
          </p:txBody>
        </p:sp>
        <p:sp>
          <p:nvSpPr>
            <p:cNvPr id="61" name="Triangle isocèle 60"/>
            <p:cNvSpPr/>
            <p:nvPr/>
          </p:nvSpPr>
          <p:spPr>
            <a:xfrm rot="2144952">
              <a:off x="1360034" y="4716016"/>
              <a:ext cx="36000" cy="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3" name="Triangle isocèle 62"/>
            <p:cNvSpPr/>
            <p:nvPr/>
          </p:nvSpPr>
          <p:spPr>
            <a:xfrm rot="2144952">
              <a:off x="1425159" y="5297510"/>
              <a:ext cx="36000" cy="54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cxnSp>
        <p:nvCxnSpPr>
          <p:cNvPr id="72" name="Connecteur droit 71"/>
          <p:cNvCxnSpPr/>
          <p:nvPr/>
        </p:nvCxnSpPr>
        <p:spPr>
          <a:xfrm>
            <a:off x="692695" y="4211960"/>
            <a:ext cx="23042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476672" y="5580112"/>
            <a:ext cx="1872208" cy="576064"/>
          </a:xfrm>
          <a:prstGeom prst="rect">
            <a:avLst/>
          </a:prstGeom>
          <a:solidFill>
            <a:schemeClr val="bg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88" name="Graphique 87"/>
          <p:cNvGraphicFramePr/>
          <p:nvPr/>
        </p:nvGraphicFramePr>
        <p:xfrm>
          <a:off x="692696" y="5580112"/>
          <a:ext cx="936104" cy="79208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1" name="Graphique 90"/>
          <p:cNvGraphicFramePr/>
          <p:nvPr/>
        </p:nvGraphicFramePr>
        <p:xfrm>
          <a:off x="1556792" y="5508104"/>
          <a:ext cx="792088" cy="1080120"/>
        </p:xfrm>
        <a:graphic>
          <a:graphicData uri="http://schemas.openxmlformats.org/drawingml/2006/chart">
            <c:chart xmlns:c="http://schemas.openxmlformats.org/drawingml/2006/chart" xmlns:r="http://schemas.openxmlformats.org/officeDocument/2006/relationships" r:id="rId10"/>
          </a:graphicData>
        </a:graphic>
      </p:graphicFrame>
      <p:sp>
        <p:nvSpPr>
          <p:cNvPr id="93" name="ZoneTexte 92"/>
          <p:cNvSpPr txBox="1"/>
          <p:nvPr/>
        </p:nvSpPr>
        <p:spPr>
          <a:xfrm>
            <a:off x="1196752" y="5830252"/>
            <a:ext cx="72008" cy="253916"/>
          </a:xfrm>
          <a:prstGeom prst="rect">
            <a:avLst/>
          </a:prstGeom>
          <a:noFill/>
        </p:spPr>
        <p:txBody>
          <a:bodyPr wrap="square" rtlCol="0">
            <a:spAutoFit/>
          </a:bodyPr>
          <a:lstStyle/>
          <a:p>
            <a:pPr>
              <a:lnSpc>
                <a:spcPct val="50000"/>
              </a:lnSpc>
            </a:pPr>
            <a:r>
              <a:rPr lang="fr-BE" sz="700" b="1" dirty="0" smtClean="0"/>
              <a:t>*</a:t>
            </a:r>
          </a:p>
          <a:p>
            <a:pPr>
              <a:lnSpc>
                <a:spcPct val="50000"/>
              </a:lnSpc>
            </a:pPr>
            <a:r>
              <a:rPr lang="fr-BE" sz="700" b="1" dirty="0" smtClean="0"/>
              <a:t>*</a:t>
            </a:r>
          </a:p>
          <a:p>
            <a:pPr>
              <a:lnSpc>
                <a:spcPct val="50000"/>
              </a:lnSpc>
            </a:pPr>
            <a:r>
              <a:rPr lang="fr-BE" sz="700" b="1" dirty="0" smtClean="0"/>
              <a:t>*</a:t>
            </a:r>
            <a:endParaRPr lang="fr-BE" sz="700" b="1" dirty="0"/>
          </a:p>
        </p:txBody>
      </p:sp>
      <p:sp>
        <p:nvSpPr>
          <p:cNvPr id="94" name="ZoneTexte 93"/>
          <p:cNvSpPr txBox="1"/>
          <p:nvPr/>
        </p:nvSpPr>
        <p:spPr>
          <a:xfrm>
            <a:off x="980728" y="5580112"/>
            <a:ext cx="360040" cy="169277"/>
          </a:xfrm>
          <a:prstGeom prst="rect">
            <a:avLst/>
          </a:prstGeom>
          <a:noFill/>
        </p:spPr>
        <p:txBody>
          <a:bodyPr wrap="square" rtlCol="0">
            <a:spAutoFit/>
          </a:bodyPr>
          <a:lstStyle/>
          <a:p>
            <a:r>
              <a:rPr lang="fr-BE" sz="500" b="1" dirty="0" smtClean="0">
                <a:effectLst>
                  <a:outerShdw blurRad="38100" dist="38100" dir="2700000" algn="tl">
                    <a:srgbClr val="000000">
                      <a:alpha val="43137"/>
                    </a:srgbClr>
                  </a:outerShdw>
                </a:effectLst>
              </a:rPr>
              <a:t>SNpc</a:t>
            </a:r>
            <a:endParaRPr lang="fr-BE" sz="500" b="1" dirty="0">
              <a:effectLst>
                <a:outerShdw blurRad="38100" dist="38100" dir="2700000" algn="tl">
                  <a:srgbClr val="000000">
                    <a:alpha val="43137"/>
                  </a:srgbClr>
                </a:outerShdw>
              </a:effectLst>
            </a:endParaRPr>
          </a:p>
        </p:txBody>
      </p:sp>
      <p:sp>
        <p:nvSpPr>
          <p:cNvPr id="95" name="ZoneTexte 94"/>
          <p:cNvSpPr txBox="1"/>
          <p:nvPr/>
        </p:nvSpPr>
        <p:spPr>
          <a:xfrm>
            <a:off x="1844824" y="5580112"/>
            <a:ext cx="360040" cy="169277"/>
          </a:xfrm>
          <a:prstGeom prst="rect">
            <a:avLst/>
          </a:prstGeom>
          <a:noFill/>
        </p:spPr>
        <p:txBody>
          <a:bodyPr wrap="square" rtlCol="0">
            <a:spAutoFit/>
          </a:bodyPr>
          <a:lstStyle/>
          <a:p>
            <a:r>
              <a:rPr lang="fr-BE" sz="500" b="1" dirty="0" smtClean="0">
                <a:effectLst>
                  <a:outerShdw blurRad="38100" dist="38100" dir="2700000" algn="tl">
                    <a:srgbClr val="000000">
                      <a:alpha val="43137"/>
                    </a:srgbClr>
                  </a:outerShdw>
                </a:effectLst>
              </a:rPr>
              <a:t>VTA</a:t>
            </a:r>
            <a:endParaRPr lang="fr-BE" sz="500" b="1" dirty="0">
              <a:effectLst>
                <a:outerShdw blurRad="38100" dist="38100" dir="2700000" algn="tl">
                  <a:srgbClr val="000000">
                    <a:alpha val="43137"/>
                  </a:srgbClr>
                </a:outerShdw>
              </a:effectLst>
            </a:endParaRPr>
          </a:p>
        </p:txBody>
      </p:sp>
      <p:sp>
        <p:nvSpPr>
          <p:cNvPr id="96" name="ZoneTexte 95"/>
          <p:cNvSpPr txBox="1"/>
          <p:nvPr/>
        </p:nvSpPr>
        <p:spPr>
          <a:xfrm>
            <a:off x="404664" y="5272335"/>
            <a:ext cx="288032" cy="307777"/>
          </a:xfrm>
          <a:prstGeom prst="rect">
            <a:avLst/>
          </a:prstGeom>
          <a:noFill/>
        </p:spPr>
        <p:txBody>
          <a:bodyPr wrap="square" rtlCol="0">
            <a:spAutoFit/>
          </a:bodyPr>
          <a:lstStyle/>
          <a:p>
            <a:r>
              <a:rPr lang="fr-BE" sz="700" b="1" dirty="0" smtClean="0"/>
              <a:t>   B.</a:t>
            </a:r>
            <a:endParaRPr lang="fr-BE" sz="700" b="1" dirty="0"/>
          </a:p>
        </p:txBody>
      </p:sp>
      <p:sp>
        <p:nvSpPr>
          <p:cNvPr id="105" name="Ellipse 104"/>
          <p:cNvSpPr/>
          <p:nvPr/>
        </p:nvSpPr>
        <p:spPr>
          <a:xfrm rot="1185629">
            <a:off x="1396614" y="4543430"/>
            <a:ext cx="1141109" cy="184884"/>
          </a:xfrm>
          <a:prstGeom prst="ellipse">
            <a:avLst/>
          </a:prstGeom>
          <a:noFill/>
          <a:ln w="635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Ellipse 105"/>
          <p:cNvSpPr/>
          <p:nvPr/>
        </p:nvSpPr>
        <p:spPr>
          <a:xfrm rot="1685558">
            <a:off x="1386853" y="5105726"/>
            <a:ext cx="1083808" cy="161057"/>
          </a:xfrm>
          <a:prstGeom prst="ellipse">
            <a:avLst/>
          </a:prstGeom>
          <a:noFill/>
          <a:ln w="635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2" name="Rectangle 111"/>
          <p:cNvSpPr/>
          <p:nvPr/>
        </p:nvSpPr>
        <p:spPr>
          <a:xfrm>
            <a:off x="692696" y="6660232"/>
            <a:ext cx="576064" cy="9361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ZoneTexte 106"/>
          <p:cNvSpPr txBox="1"/>
          <p:nvPr/>
        </p:nvSpPr>
        <p:spPr>
          <a:xfrm>
            <a:off x="260648" y="6465694"/>
            <a:ext cx="3096344" cy="369332"/>
          </a:xfrm>
          <a:prstGeom prst="roundRect">
            <a:avLst>
              <a:gd name="adj" fmla="val 0"/>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fr-BE" b="1" dirty="0" smtClean="0">
                <a:ln w="11430"/>
                <a:solidFill>
                  <a:srgbClr val="FF0066"/>
                </a:solidFill>
                <a:effectLst>
                  <a:outerShdw blurRad="25400" algn="tl" rotWithShape="0">
                    <a:srgbClr val="000000">
                      <a:alpha val="43000"/>
                    </a:srgbClr>
                  </a:outerShdw>
                </a:effectLst>
                <a:latin typeface="LilyUPC" pitchFamily="34" charset="-34"/>
                <a:cs typeface="LilyUPC" pitchFamily="34" charset="-34"/>
              </a:rPr>
              <a:t>2. Cell transplantation experiment</a:t>
            </a:r>
          </a:p>
        </p:txBody>
      </p:sp>
      <p:pic>
        <p:nvPicPr>
          <p:cNvPr id="1038" name="Picture 14" descr="D:\Documents\Labo 2011-2012\Projet MPTP + CSCN\Travail mémoire Comportement\In vivo\Photos stéréotaxie\Virgi 2.JPG"/>
          <p:cNvPicPr>
            <a:picLocks noChangeAspect="1" noChangeArrowheads="1"/>
          </p:cNvPicPr>
          <p:nvPr/>
        </p:nvPicPr>
        <p:blipFill>
          <a:blip r:embed="rId11" cstate="print"/>
          <a:srcRect l="37782" t="43644" r="23325" b="18314"/>
          <a:stretch>
            <a:fillRect/>
          </a:stretch>
        </p:blipFill>
        <p:spPr bwMode="auto">
          <a:xfrm>
            <a:off x="692696" y="6804248"/>
            <a:ext cx="576064" cy="720080"/>
          </a:xfrm>
          <a:prstGeom prst="rect">
            <a:avLst/>
          </a:prstGeom>
          <a:noFill/>
        </p:spPr>
      </p:pic>
      <p:pic>
        <p:nvPicPr>
          <p:cNvPr id="111" name="Image 110" descr="Sans titrerererere.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60648" y="6804248"/>
            <a:ext cx="387906" cy="720079"/>
          </a:xfrm>
          <a:prstGeom prst="rect">
            <a:avLst/>
          </a:prstGeom>
          <a:noFill/>
          <a:ln>
            <a:noFill/>
          </a:ln>
        </p:spPr>
      </p:pic>
      <p:sp>
        <p:nvSpPr>
          <p:cNvPr id="114" name="ZoneTexte 113"/>
          <p:cNvSpPr txBox="1"/>
          <p:nvPr/>
        </p:nvSpPr>
        <p:spPr>
          <a:xfrm>
            <a:off x="1268760" y="6876256"/>
            <a:ext cx="2088232" cy="861774"/>
          </a:xfrm>
          <a:prstGeom prst="rect">
            <a:avLst/>
          </a:prstGeom>
          <a:noFill/>
        </p:spPr>
        <p:txBody>
          <a:bodyPr wrap="square" rtlCol="0">
            <a:spAutoFit/>
          </a:bodyPr>
          <a:lstStyle/>
          <a:p>
            <a:pPr algn="just"/>
            <a:r>
              <a:rPr lang="fr-BE" sz="500" dirty="0" smtClean="0">
                <a:latin typeface="Cambria" pitchFamily="18" charset="0"/>
              </a:rPr>
              <a:t>Five days </a:t>
            </a:r>
            <a:r>
              <a:rPr lang="fr-BE" sz="500" dirty="0" err="1" smtClean="0">
                <a:latin typeface="Cambria" pitchFamily="18" charset="0"/>
              </a:rPr>
              <a:t>after</a:t>
            </a:r>
            <a:r>
              <a:rPr lang="fr-BE" sz="500" dirty="0" smtClean="0">
                <a:latin typeface="Cambria" pitchFamily="18" charset="0"/>
              </a:rPr>
              <a:t> MPTP injection, </a:t>
            </a:r>
            <a:r>
              <a:rPr lang="fr-BE" sz="500" dirty="0" err="1" smtClean="0">
                <a:latin typeface="Cambria" pitchFamily="18" charset="0"/>
              </a:rPr>
              <a:t>mice</a:t>
            </a:r>
            <a:r>
              <a:rPr lang="fr-BE" sz="500" dirty="0" smtClean="0">
                <a:latin typeface="Cambria" pitchFamily="18" charset="0"/>
              </a:rPr>
              <a:t> </a:t>
            </a:r>
            <a:r>
              <a:rPr lang="fr-BE" sz="500" dirty="0" err="1" smtClean="0">
                <a:latin typeface="Cambria" pitchFamily="18" charset="0"/>
              </a:rPr>
              <a:t>were</a:t>
            </a:r>
            <a:r>
              <a:rPr lang="fr-BE" sz="500" dirty="0" smtClean="0">
                <a:latin typeface="Cambria" pitchFamily="18" charset="0"/>
              </a:rPr>
              <a:t> </a:t>
            </a:r>
            <a:r>
              <a:rPr lang="fr-BE" sz="500" dirty="0" err="1" smtClean="0">
                <a:latin typeface="Cambria" pitchFamily="18" charset="0"/>
              </a:rPr>
              <a:t>anesthetized</a:t>
            </a:r>
            <a:r>
              <a:rPr lang="fr-BE" sz="500" dirty="0" smtClean="0">
                <a:latin typeface="Cambria" pitchFamily="18" charset="0"/>
              </a:rPr>
              <a:t> and are </a:t>
            </a:r>
            <a:r>
              <a:rPr lang="fr-BE" sz="500" dirty="0" err="1" smtClean="0">
                <a:latin typeface="Cambria" pitchFamily="18" charset="0"/>
              </a:rPr>
              <a:t>transplanted</a:t>
            </a:r>
            <a:r>
              <a:rPr lang="fr-BE" sz="500" dirty="0" smtClean="0">
                <a:latin typeface="Cambria" pitchFamily="18" charset="0"/>
              </a:rPr>
              <a:t> </a:t>
            </a:r>
            <a:r>
              <a:rPr lang="fr-BE" sz="500" dirty="0" err="1" smtClean="0">
                <a:latin typeface="Cambria" pitchFamily="18" charset="0"/>
              </a:rPr>
              <a:t>with</a:t>
            </a:r>
            <a:r>
              <a:rPr lang="fr-BE" sz="500" dirty="0" smtClean="0">
                <a:latin typeface="Cambria" pitchFamily="18" charset="0"/>
              </a:rPr>
              <a:t> ~ </a:t>
            </a:r>
            <a:r>
              <a:rPr lang="fr-BE" sz="500" b="1" dirty="0" smtClean="0">
                <a:latin typeface="Cambria" pitchFamily="18" charset="0"/>
              </a:rPr>
              <a:t>5 x 10</a:t>
            </a:r>
            <a:r>
              <a:rPr lang="fr-BE" sz="500" b="1" baseline="30000" dirty="0" smtClean="0">
                <a:latin typeface="Cambria" pitchFamily="18" charset="0"/>
              </a:rPr>
              <a:t>4</a:t>
            </a:r>
            <a:r>
              <a:rPr lang="fr-BE" sz="500" b="1" dirty="0" smtClean="0">
                <a:latin typeface="Cambria" pitchFamily="18" charset="0"/>
              </a:rPr>
              <a:t> cells </a:t>
            </a:r>
            <a:r>
              <a:rPr lang="fr-BE" sz="500" dirty="0" smtClean="0">
                <a:latin typeface="Cambria" pitchFamily="18" charset="0"/>
              </a:rPr>
              <a:t>(M-</a:t>
            </a:r>
            <a:r>
              <a:rPr lang="fr-BE" sz="500" dirty="0" err="1" smtClean="0">
                <a:latin typeface="Cambria" pitchFamily="18" charset="0"/>
              </a:rPr>
              <a:t>BMSCs</a:t>
            </a:r>
            <a:r>
              <a:rPr lang="fr-BE" sz="500" dirty="0" smtClean="0">
                <a:latin typeface="Cambria" pitchFamily="18" charset="0"/>
              </a:rPr>
              <a:t> or NC-</a:t>
            </a:r>
            <a:r>
              <a:rPr lang="fr-BE" sz="500" dirty="0" err="1" smtClean="0">
                <a:latin typeface="Cambria" pitchFamily="18" charset="0"/>
              </a:rPr>
              <a:t>BMSCs</a:t>
            </a:r>
            <a:r>
              <a:rPr lang="fr-BE" sz="500" dirty="0" smtClean="0">
                <a:latin typeface="Cambria" pitchFamily="18" charset="0"/>
              </a:rPr>
              <a:t>) in the right striatum.</a:t>
            </a:r>
          </a:p>
          <a:p>
            <a:pPr algn="just"/>
            <a:r>
              <a:rPr lang="fr-BE" sz="500" dirty="0" err="1" smtClean="0">
                <a:latin typeface="Cambria" pitchFamily="18" charset="0"/>
              </a:rPr>
              <a:t>Mice</a:t>
            </a:r>
            <a:r>
              <a:rPr lang="fr-BE" sz="500" dirty="0" smtClean="0">
                <a:latin typeface="Cambria" pitchFamily="18" charset="0"/>
              </a:rPr>
              <a:t> </a:t>
            </a:r>
            <a:r>
              <a:rPr lang="fr-BE" sz="500" dirty="0" err="1" smtClean="0">
                <a:latin typeface="Cambria" pitchFamily="18" charset="0"/>
              </a:rPr>
              <a:t>were</a:t>
            </a:r>
            <a:r>
              <a:rPr lang="fr-BE" sz="500" dirty="0" smtClean="0">
                <a:latin typeface="Cambria" pitchFamily="18" charset="0"/>
              </a:rPr>
              <a:t> </a:t>
            </a:r>
            <a:r>
              <a:rPr lang="fr-BE" sz="500" dirty="0" err="1" smtClean="0">
                <a:latin typeface="Cambria" pitchFamily="18" charset="0"/>
              </a:rPr>
              <a:t>then</a:t>
            </a:r>
            <a:r>
              <a:rPr lang="fr-BE" sz="500" dirty="0" smtClean="0">
                <a:latin typeface="Cambria" pitchFamily="18" charset="0"/>
              </a:rPr>
              <a:t> </a:t>
            </a:r>
            <a:r>
              <a:rPr lang="fr-BE" sz="500" dirty="0" err="1" smtClean="0">
                <a:latin typeface="Cambria" pitchFamily="18" charset="0"/>
              </a:rPr>
              <a:t>sacrificed</a:t>
            </a:r>
            <a:r>
              <a:rPr lang="fr-BE" sz="500" dirty="0" smtClean="0">
                <a:latin typeface="Cambria" pitchFamily="18" charset="0"/>
              </a:rPr>
              <a:t> 3, 7, 14 and 28 days </a:t>
            </a:r>
            <a:r>
              <a:rPr lang="fr-BE" sz="500" dirty="0" err="1" smtClean="0">
                <a:latin typeface="Cambria" pitchFamily="18" charset="0"/>
              </a:rPr>
              <a:t>after</a:t>
            </a:r>
            <a:r>
              <a:rPr lang="fr-BE" sz="500" dirty="0" smtClean="0">
                <a:latin typeface="Cambria" pitchFamily="18" charset="0"/>
              </a:rPr>
              <a:t> the </a:t>
            </a:r>
            <a:r>
              <a:rPr lang="fr-BE" sz="500" dirty="0" err="1" smtClean="0">
                <a:latin typeface="Cambria" pitchFamily="18" charset="0"/>
              </a:rPr>
              <a:t>cell</a:t>
            </a:r>
            <a:r>
              <a:rPr lang="fr-BE" sz="500" dirty="0" smtClean="0">
                <a:latin typeface="Cambria" pitchFamily="18" charset="0"/>
              </a:rPr>
              <a:t> transplantation.</a:t>
            </a:r>
          </a:p>
          <a:p>
            <a:pPr algn="just"/>
            <a:endParaRPr lang="fr-BE" sz="500" dirty="0" smtClean="0">
              <a:latin typeface="Cambria" pitchFamily="18" charset="0"/>
            </a:endParaRPr>
          </a:p>
          <a:p>
            <a:pPr algn="just"/>
            <a:endParaRPr lang="fr-BE" sz="500" dirty="0" smtClean="0">
              <a:latin typeface="Cambria" pitchFamily="18" charset="0"/>
            </a:endParaRPr>
          </a:p>
          <a:p>
            <a:pPr algn="just"/>
            <a:endParaRPr lang="fr-BE" sz="500" dirty="0" smtClean="0">
              <a:latin typeface="Cambria" pitchFamily="18" charset="0"/>
            </a:endParaRPr>
          </a:p>
          <a:p>
            <a:pPr algn="just"/>
            <a:endParaRPr lang="fr-BE" sz="500" dirty="0" smtClean="0">
              <a:latin typeface="Cambria" pitchFamily="18" charset="0"/>
            </a:endParaRPr>
          </a:p>
          <a:p>
            <a:pPr algn="just"/>
            <a:endParaRPr lang="fr-BE" sz="500" dirty="0" smtClean="0">
              <a:latin typeface="Cambria" pitchFamily="18" charset="0"/>
            </a:endParaRPr>
          </a:p>
        </p:txBody>
      </p:sp>
      <p:sp>
        <p:nvSpPr>
          <p:cNvPr id="115" name="ZoneTexte 114"/>
          <p:cNvSpPr txBox="1"/>
          <p:nvPr/>
        </p:nvSpPr>
        <p:spPr>
          <a:xfrm>
            <a:off x="3501008" y="2915816"/>
            <a:ext cx="3672408" cy="369332"/>
          </a:xfrm>
          <a:prstGeom prst="roundRect">
            <a:avLst>
              <a:gd name="adj" fmla="val 0"/>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fr-BE" b="1" dirty="0" smtClean="0">
                <a:ln w="11430"/>
                <a:solidFill>
                  <a:srgbClr val="FF0066"/>
                </a:solidFill>
                <a:effectLst>
                  <a:outerShdw blurRad="25400" algn="tl" rotWithShape="0">
                    <a:srgbClr val="000000">
                      <a:alpha val="43000"/>
                    </a:srgbClr>
                  </a:outerShdw>
                </a:effectLst>
                <a:latin typeface="LilyUPC" pitchFamily="34" charset="-34"/>
                <a:cs typeface="LilyUPC" pitchFamily="34" charset="-34"/>
              </a:rPr>
              <a:t>3. Cell </a:t>
            </a:r>
            <a:r>
              <a:rPr lang="fr-BE" b="1" dirty="0" err="1" smtClean="0">
                <a:ln w="11430"/>
                <a:solidFill>
                  <a:srgbClr val="FF0066"/>
                </a:solidFill>
                <a:effectLst>
                  <a:outerShdw blurRad="25400" algn="tl" rotWithShape="0">
                    <a:srgbClr val="000000">
                      <a:alpha val="43000"/>
                    </a:srgbClr>
                  </a:outerShdw>
                </a:effectLst>
                <a:latin typeface="LilyUPC" pitchFamily="34" charset="-34"/>
                <a:cs typeface="LilyUPC" pitchFamily="34" charset="-34"/>
              </a:rPr>
              <a:t>therapy</a:t>
            </a:r>
            <a:r>
              <a:rPr lang="fr-BE" b="1" dirty="0" smtClean="0">
                <a:ln w="11430"/>
                <a:solidFill>
                  <a:srgbClr val="FF0066"/>
                </a:solidFill>
                <a:effectLst>
                  <a:outerShdw blurRad="25400" algn="tl" rotWithShape="0">
                    <a:srgbClr val="000000">
                      <a:alpha val="43000"/>
                    </a:srgbClr>
                  </a:outerShdw>
                </a:effectLst>
                <a:latin typeface="LilyUPC" pitchFamily="34" charset="-34"/>
                <a:cs typeface="LilyUPC" pitchFamily="34" charset="-34"/>
              </a:rPr>
              <a:t> </a:t>
            </a:r>
            <a:r>
              <a:rPr lang="fr-BE" b="1" dirty="0" err="1" smtClean="0">
                <a:ln w="11430"/>
                <a:solidFill>
                  <a:srgbClr val="FF0066"/>
                </a:solidFill>
                <a:effectLst>
                  <a:outerShdw blurRad="25400" algn="tl" rotWithShape="0">
                    <a:srgbClr val="000000">
                      <a:alpha val="43000"/>
                    </a:srgbClr>
                  </a:outerShdw>
                </a:effectLst>
                <a:latin typeface="LilyUPC" pitchFamily="34" charset="-34"/>
                <a:cs typeface="LilyUPC" pitchFamily="34" charset="-34"/>
              </a:rPr>
              <a:t>results</a:t>
            </a:r>
            <a:endParaRPr lang="fr-BE" b="1" dirty="0" smtClean="0">
              <a:ln w="11430"/>
              <a:solidFill>
                <a:srgbClr val="FF0066"/>
              </a:solidFill>
              <a:effectLst>
                <a:outerShdw blurRad="25400" algn="tl" rotWithShape="0">
                  <a:srgbClr val="000000">
                    <a:alpha val="43000"/>
                  </a:srgbClr>
                </a:outerShdw>
              </a:effectLst>
              <a:latin typeface="LilyUPC" pitchFamily="34" charset="-34"/>
              <a:cs typeface="LilyUPC" pitchFamily="34" charset="-34"/>
            </a:endParaRPr>
          </a:p>
        </p:txBody>
      </p:sp>
      <p:sp>
        <p:nvSpPr>
          <p:cNvPr id="76" name="ZoneTexte 75"/>
          <p:cNvSpPr txBox="1"/>
          <p:nvPr/>
        </p:nvSpPr>
        <p:spPr>
          <a:xfrm rot="16200000">
            <a:off x="188351" y="5796426"/>
            <a:ext cx="792088" cy="215444"/>
          </a:xfrm>
          <a:prstGeom prst="rect">
            <a:avLst/>
          </a:prstGeom>
          <a:noFill/>
        </p:spPr>
        <p:txBody>
          <a:bodyPr wrap="square" rtlCol="0">
            <a:spAutoFit/>
          </a:bodyPr>
          <a:lstStyle/>
          <a:p>
            <a:pPr algn="ctr"/>
            <a:r>
              <a:rPr lang="fr-BE" sz="400" b="1" dirty="0" smtClean="0"/>
              <a:t>Number of TH</a:t>
            </a:r>
            <a:r>
              <a:rPr lang="fr-BE" sz="400" b="1" baseline="30000" dirty="0" smtClean="0"/>
              <a:t>+</a:t>
            </a:r>
            <a:r>
              <a:rPr lang="fr-BE" sz="400" b="1" dirty="0" smtClean="0"/>
              <a:t> </a:t>
            </a:r>
            <a:r>
              <a:rPr lang="fr-BE" sz="400" b="1" dirty="0" err="1" smtClean="0"/>
              <a:t>cell</a:t>
            </a:r>
            <a:r>
              <a:rPr lang="fr-BE" sz="400" b="1" dirty="0" smtClean="0"/>
              <a:t> bodies per plane</a:t>
            </a:r>
            <a:endParaRPr lang="fr-BE" sz="400" b="1" dirty="0"/>
          </a:p>
        </p:txBody>
      </p:sp>
      <p:sp>
        <p:nvSpPr>
          <p:cNvPr id="77" name="ZoneTexte 76"/>
          <p:cNvSpPr txBox="1"/>
          <p:nvPr/>
        </p:nvSpPr>
        <p:spPr>
          <a:xfrm rot="16200000">
            <a:off x="1088740" y="5796426"/>
            <a:ext cx="792088" cy="215444"/>
          </a:xfrm>
          <a:prstGeom prst="rect">
            <a:avLst/>
          </a:prstGeom>
          <a:noFill/>
        </p:spPr>
        <p:txBody>
          <a:bodyPr wrap="square" rtlCol="0">
            <a:spAutoFit/>
          </a:bodyPr>
          <a:lstStyle/>
          <a:p>
            <a:pPr algn="ctr"/>
            <a:r>
              <a:rPr lang="fr-BE" sz="400" b="1" dirty="0" smtClean="0"/>
              <a:t>Number of TH</a:t>
            </a:r>
            <a:r>
              <a:rPr lang="fr-BE" sz="400" b="1" baseline="30000" dirty="0" smtClean="0"/>
              <a:t>+</a:t>
            </a:r>
            <a:r>
              <a:rPr lang="fr-BE" sz="400" b="1" dirty="0" smtClean="0"/>
              <a:t> </a:t>
            </a:r>
            <a:r>
              <a:rPr lang="fr-BE" sz="400" b="1" dirty="0" err="1" smtClean="0"/>
              <a:t>cell</a:t>
            </a:r>
            <a:r>
              <a:rPr lang="fr-BE" sz="400" b="1" dirty="0" smtClean="0"/>
              <a:t> bodies per plane</a:t>
            </a:r>
            <a:endParaRPr lang="fr-BE" sz="400" b="1" dirty="0"/>
          </a:p>
        </p:txBody>
      </p:sp>
      <p:sp>
        <p:nvSpPr>
          <p:cNvPr id="100" name="Rectangle 99"/>
          <p:cNvSpPr/>
          <p:nvPr/>
        </p:nvSpPr>
        <p:spPr>
          <a:xfrm>
            <a:off x="3501008" y="5220072"/>
            <a:ext cx="3096344" cy="1368152"/>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73" name="Graphique 72"/>
          <p:cNvGraphicFramePr/>
          <p:nvPr/>
        </p:nvGraphicFramePr>
        <p:xfrm>
          <a:off x="3645024" y="4067944"/>
          <a:ext cx="1368152" cy="100811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80" name="Graphique 79"/>
          <p:cNvGraphicFramePr/>
          <p:nvPr/>
        </p:nvGraphicFramePr>
        <p:xfrm>
          <a:off x="4653136" y="4067944"/>
          <a:ext cx="936104" cy="1008112"/>
        </p:xfrm>
        <a:graphic>
          <a:graphicData uri="http://schemas.openxmlformats.org/drawingml/2006/chart">
            <c:chart xmlns:c="http://schemas.openxmlformats.org/drawingml/2006/chart" xmlns:r="http://schemas.openxmlformats.org/officeDocument/2006/relationships" r:id="rId14"/>
          </a:graphicData>
        </a:graphic>
      </p:graphicFrame>
      <p:sp>
        <p:nvSpPr>
          <p:cNvPr id="97" name="ZoneTexte 96"/>
          <p:cNvSpPr txBox="1"/>
          <p:nvPr/>
        </p:nvSpPr>
        <p:spPr>
          <a:xfrm>
            <a:off x="5517232" y="4187860"/>
            <a:ext cx="1008112" cy="600164"/>
          </a:xfrm>
          <a:prstGeom prst="rect">
            <a:avLst/>
          </a:prstGeom>
          <a:noFill/>
        </p:spPr>
        <p:txBody>
          <a:bodyPr wrap="square" rtlCol="0">
            <a:spAutoFit/>
          </a:bodyPr>
          <a:lstStyle/>
          <a:p>
            <a:pPr algn="ctr"/>
            <a:r>
              <a:rPr lang="fr-BE" sz="500" b="1" i="1" dirty="0" smtClean="0"/>
              <a:t>Figure 2</a:t>
            </a:r>
            <a:r>
              <a:rPr lang="fr-BE" sz="400" b="1" i="1" dirty="0" smtClean="0"/>
              <a:t> : A. </a:t>
            </a:r>
            <a:r>
              <a:rPr lang="fr-BE" sz="400" b="1" i="1" dirty="0" err="1" smtClean="0"/>
              <a:t>Survival</a:t>
            </a:r>
            <a:r>
              <a:rPr lang="fr-BE" sz="400" b="1" i="1" dirty="0" smtClean="0"/>
              <a:t> rate of </a:t>
            </a:r>
            <a:r>
              <a:rPr lang="fr-BE" sz="400" b="1" i="1" dirty="0" err="1" smtClean="0"/>
              <a:t>grafted</a:t>
            </a:r>
            <a:r>
              <a:rPr lang="fr-BE" sz="400" b="1" i="1" dirty="0" smtClean="0"/>
              <a:t> NC-</a:t>
            </a:r>
            <a:r>
              <a:rPr lang="fr-BE" sz="400" b="1" i="1" dirty="0" err="1" smtClean="0"/>
              <a:t>BMSCs</a:t>
            </a:r>
            <a:r>
              <a:rPr lang="fr-BE" sz="400" b="1" i="1" dirty="0" smtClean="0"/>
              <a:t> </a:t>
            </a:r>
            <a:r>
              <a:rPr lang="fr-BE" sz="400" b="1" i="1" dirty="0" err="1" smtClean="0"/>
              <a:t>at</a:t>
            </a:r>
            <a:r>
              <a:rPr lang="fr-BE" sz="400" b="1" i="1" dirty="0" smtClean="0"/>
              <a:t> 3, 7, 14 and 28 days </a:t>
            </a:r>
            <a:r>
              <a:rPr lang="fr-BE" sz="400" b="1" i="1" dirty="0" err="1" smtClean="0"/>
              <a:t>after</a:t>
            </a:r>
            <a:r>
              <a:rPr lang="fr-BE" sz="400" b="1" i="1" dirty="0" smtClean="0"/>
              <a:t> transplantation. B. </a:t>
            </a:r>
            <a:r>
              <a:rPr lang="fr-BE" sz="400" b="1" i="1" dirty="0" err="1" smtClean="0"/>
              <a:t>Survival</a:t>
            </a:r>
            <a:r>
              <a:rPr lang="fr-BE" sz="400" b="1" i="1" dirty="0" smtClean="0"/>
              <a:t> rate of </a:t>
            </a:r>
            <a:r>
              <a:rPr lang="fr-BE" sz="400" b="1" i="1" dirty="0" err="1" smtClean="0"/>
              <a:t>grafted</a:t>
            </a:r>
            <a:r>
              <a:rPr lang="fr-BE" sz="400" b="1" i="1" dirty="0" smtClean="0"/>
              <a:t> M-</a:t>
            </a:r>
            <a:r>
              <a:rPr lang="fr-BE" sz="400" b="1" i="1" dirty="0" err="1" smtClean="0"/>
              <a:t>BMSCs</a:t>
            </a:r>
            <a:r>
              <a:rPr lang="fr-BE" sz="400" b="1" i="1" dirty="0" smtClean="0"/>
              <a:t> </a:t>
            </a:r>
            <a:r>
              <a:rPr lang="fr-BE" sz="400" b="1" i="1" dirty="0" err="1" smtClean="0"/>
              <a:t>at</a:t>
            </a:r>
            <a:r>
              <a:rPr lang="fr-BE" sz="400" b="1" i="1" dirty="0" smtClean="0"/>
              <a:t> 3, 7, and 14 days </a:t>
            </a:r>
            <a:r>
              <a:rPr lang="fr-BE" sz="400" b="1" i="1" dirty="0" err="1" smtClean="0"/>
              <a:t>after</a:t>
            </a:r>
            <a:r>
              <a:rPr lang="fr-BE" sz="400" b="1" i="1" dirty="0" smtClean="0"/>
              <a:t> transplantation. The </a:t>
            </a:r>
            <a:r>
              <a:rPr lang="fr-BE" sz="400" b="1" i="1" dirty="0" err="1" smtClean="0"/>
              <a:t>results</a:t>
            </a:r>
            <a:r>
              <a:rPr lang="fr-BE" sz="400" b="1" i="1" dirty="0" smtClean="0"/>
              <a:t> are </a:t>
            </a:r>
            <a:r>
              <a:rPr lang="fr-BE" sz="400" b="1" i="1" dirty="0" err="1" smtClean="0"/>
              <a:t>expressed</a:t>
            </a:r>
            <a:r>
              <a:rPr lang="fr-BE" sz="400" b="1" i="1" dirty="0" smtClean="0"/>
              <a:t> in %, </a:t>
            </a:r>
            <a:r>
              <a:rPr lang="fr-BE" sz="400" b="1" i="1" dirty="0" err="1" smtClean="0"/>
              <a:t>according</a:t>
            </a:r>
            <a:r>
              <a:rPr lang="fr-BE" sz="400" b="1" i="1" dirty="0" smtClean="0"/>
              <a:t> to the 5 x 10</a:t>
            </a:r>
            <a:r>
              <a:rPr lang="fr-BE" sz="400" b="1" i="1" baseline="30000" dirty="0" smtClean="0"/>
              <a:t>4</a:t>
            </a:r>
            <a:r>
              <a:rPr lang="fr-BE" sz="400" b="1" i="1" dirty="0" smtClean="0"/>
              <a:t> </a:t>
            </a:r>
            <a:r>
              <a:rPr lang="fr-BE" sz="400" b="1" i="1" dirty="0" err="1" smtClean="0"/>
              <a:t>injected</a:t>
            </a:r>
            <a:r>
              <a:rPr lang="fr-BE" sz="400" b="1" i="1" dirty="0" smtClean="0"/>
              <a:t> cells (</a:t>
            </a:r>
            <a:r>
              <a:rPr lang="fr-BE" sz="400" b="1" i="1" dirty="0" err="1" smtClean="0"/>
              <a:t>Mean</a:t>
            </a:r>
            <a:r>
              <a:rPr lang="fr-BE" sz="400" b="1" i="1" dirty="0" smtClean="0"/>
              <a:t> +/- SEM) </a:t>
            </a:r>
          </a:p>
          <a:p>
            <a:pPr algn="ctr"/>
            <a:r>
              <a:rPr lang="fr-BE" sz="400" b="1" i="1" dirty="0" smtClean="0"/>
              <a:t>(n=3 in </a:t>
            </a:r>
            <a:r>
              <a:rPr lang="fr-BE" sz="400" b="1" i="1" dirty="0" err="1" smtClean="0"/>
              <a:t>each</a:t>
            </a:r>
            <a:r>
              <a:rPr lang="fr-BE" sz="400" b="1" i="1" dirty="0" smtClean="0"/>
              <a:t> group </a:t>
            </a:r>
            <a:r>
              <a:rPr lang="fr-BE" sz="400" b="1" i="1" dirty="0" err="1" smtClean="0"/>
              <a:t>at</a:t>
            </a:r>
            <a:r>
              <a:rPr lang="fr-BE" sz="400" b="1" i="1" dirty="0" smtClean="0"/>
              <a:t> </a:t>
            </a:r>
            <a:r>
              <a:rPr lang="fr-BE" sz="400" b="1" i="1" dirty="0" err="1" smtClean="0"/>
              <a:t>each</a:t>
            </a:r>
            <a:r>
              <a:rPr lang="fr-BE" sz="400" b="1" i="1" dirty="0" smtClean="0"/>
              <a:t> time point).</a:t>
            </a:r>
            <a:endParaRPr lang="fr-BE" sz="400" b="1" i="1" dirty="0"/>
          </a:p>
        </p:txBody>
      </p:sp>
      <p:sp>
        <p:nvSpPr>
          <p:cNvPr id="98" name="ZoneTexte 97"/>
          <p:cNvSpPr txBox="1"/>
          <p:nvPr/>
        </p:nvSpPr>
        <p:spPr>
          <a:xfrm>
            <a:off x="3573016" y="3976191"/>
            <a:ext cx="288032" cy="307777"/>
          </a:xfrm>
          <a:prstGeom prst="rect">
            <a:avLst/>
          </a:prstGeom>
          <a:noFill/>
        </p:spPr>
        <p:txBody>
          <a:bodyPr wrap="square" rtlCol="0">
            <a:spAutoFit/>
          </a:bodyPr>
          <a:lstStyle/>
          <a:p>
            <a:r>
              <a:rPr lang="fr-BE" sz="700" b="1" dirty="0" smtClean="0"/>
              <a:t>   A.</a:t>
            </a:r>
            <a:endParaRPr lang="fr-BE" sz="700" b="1" dirty="0"/>
          </a:p>
        </p:txBody>
      </p:sp>
      <p:sp>
        <p:nvSpPr>
          <p:cNvPr id="99" name="ZoneTexte 98"/>
          <p:cNvSpPr txBox="1"/>
          <p:nvPr/>
        </p:nvSpPr>
        <p:spPr>
          <a:xfrm>
            <a:off x="4581128" y="3976191"/>
            <a:ext cx="288032" cy="307777"/>
          </a:xfrm>
          <a:prstGeom prst="rect">
            <a:avLst/>
          </a:prstGeom>
          <a:noFill/>
        </p:spPr>
        <p:txBody>
          <a:bodyPr wrap="square" rtlCol="0">
            <a:spAutoFit/>
          </a:bodyPr>
          <a:lstStyle/>
          <a:p>
            <a:r>
              <a:rPr lang="fr-BE" sz="700" b="1" dirty="0" smtClean="0"/>
              <a:t>   B.</a:t>
            </a:r>
            <a:endParaRPr lang="fr-BE" sz="700" b="1" dirty="0"/>
          </a:p>
        </p:txBody>
      </p:sp>
      <p:sp>
        <p:nvSpPr>
          <p:cNvPr id="108" name="ZoneTexte 107"/>
          <p:cNvSpPr txBox="1"/>
          <p:nvPr/>
        </p:nvSpPr>
        <p:spPr>
          <a:xfrm rot="16200000">
            <a:off x="41869" y="4735198"/>
            <a:ext cx="1215752" cy="169277"/>
          </a:xfrm>
          <a:prstGeom prst="rect">
            <a:avLst/>
          </a:prstGeom>
          <a:noFill/>
        </p:spPr>
        <p:txBody>
          <a:bodyPr wrap="square" rtlCol="0">
            <a:spAutoFit/>
          </a:bodyPr>
          <a:lstStyle/>
          <a:p>
            <a:r>
              <a:rPr lang="fr-BE" sz="500" b="1" dirty="0" smtClean="0"/>
              <a:t>  MPTP (n=5)                     </a:t>
            </a:r>
            <a:r>
              <a:rPr lang="fr-BE" sz="500" b="1" dirty="0" err="1" smtClean="0"/>
              <a:t>Sham</a:t>
            </a:r>
            <a:r>
              <a:rPr lang="fr-BE" sz="500" b="1" dirty="0" smtClean="0"/>
              <a:t> (n = 5)</a:t>
            </a:r>
          </a:p>
        </p:txBody>
      </p:sp>
      <p:cxnSp>
        <p:nvCxnSpPr>
          <p:cNvPr id="109" name="Connecteur droit 108"/>
          <p:cNvCxnSpPr/>
          <p:nvPr/>
        </p:nvCxnSpPr>
        <p:spPr>
          <a:xfrm>
            <a:off x="692696" y="4211960"/>
            <a:ext cx="23042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ZoneTexte 116"/>
          <p:cNvSpPr txBox="1"/>
          <p:nvPr/>
        </p:nvSpPr>
        <p:spPr>
          <a:xfrm>
            <a:off x="3501008" y="5580112"/>
            <a:ext cx="648072" cy="661720"/>
          </a:xfrm>
          <a:prstGeom prst="rect">
            <a:avLst/>
          </a:prstGeom>
          <a:noFill/>
          <a:ln>
            <a:noFill/>
          </a:ln>
        </p:spPr>
        <p:txBody>
          <a:bodyPr wrap="square" rtlCol="0">
            <a:spAutoFit/>
          </a:bodyPr>
          <a:lstStyle/>
          <a:p>
            <a:pPr algn="ctr"/>
            <a:r>
              <a:rPr lang="fr-BE" sz="500" b="1" i="1" dirty="0" smtClean="0"/>
              <a:t>Figure 3</a:t>
            </a:r>
            <a:r>
              <a:rPr lang="fr-BE" sz="400" b="1" i="1" dirty="0" smtClean="0"/>
              <a:t> :  </a:t>
            </a:r>
            <a:r>
              <a:rPr lang="fr-BE" sz="400" b="1" i="1" dirty="0" err="1" smtClean="0"/>
              <a:t>Characterization</a:t>
            </a:r>
            <a:r>
              <a:rPr lang="fr-BE" sz="400" b="1" i="1" dirty="0" smtClean="0"/>
              <a:t> of </a:t>
            </a:r>
            <a:r>
              <a:rPr lang="fr-BE" sz="400" b="1" i="1" dirty="0" err="1" smtClean="0"/>
              <a:t>brain</a:t>
            </a:r>
            <a:r>
              <a:rPr lang="fr-BE" sz="400" b="1" i="1" dirty="0" smtClean="0"/>
              <a:t>-</a:t>
            </a:r>
            <a:r>
              <a:rPr lang="fr-BE" sz="400" b="1" i="1" dirty="0" err="1" smtClean="0"/>
              <a:t>injected</a:t>
            </a:r>
            <a:r>
              <a:rPr lang="fr-BE" sz="400" b="1" i="1" dirty="0" smtClean="0"/>
              <a:t> NC-</a:t>
            </a:r>
            <a:r>
              <a:rPr lang="fr-BE" sz="400" b="1" i="1" dirty="0" err="1" smtClean="0"/>
              <a:t>BMSCs</a:t>
            </a:r>
            <a:r>
              <a:rPr lang="fr-BE" sz="400" b="1" i="1" dirty="0" smtClean="0"/>
              <a:t> (</a:t>
            </a:r>
            <a:r>
              <a:rPr lang="fr-BE" sz="400" b="1" i="1" dirty="0" err="1" smtClean="0"/>
              <a:t>dark</a:t>
            </a:r>
            <a:r>
              <a:rPr lang="fr-BE" sz="400" b="1" i="1" dirty="0" smtClean="0"/>
              <a:t> </a:t>
            </a:r>
            <a:r>
              <a:rPr lang="fr-BE" sz="400" b="1" i="1" dirty="0" err="1" smtClean="0"/>
              <a:t>blue</a:t>
            </a:r>
            <a:r>
              <a:rPr lang="fr-BE" sz="400" b="1" i="1" dirty="0" smtClean="0"/>
              <a:t>) and M-</a:t>
            </a:r>
            <a:r>
              <a:rPr lang="fr-BE" sz="400" b="1" i="1" dirty="0" err="1" smtClean="0"/>
              <a:t>BMSCs</a:t>
            </a:r>
            <a:r>
              <a:rPr lang="fr-BE" sz="400" b="1" i="1" dirty="0" smtClean="0"/>
              <a:t> (green) by </a:t>
            </a:r>
            <a:r>
              <a:rPr lang="fr-BE" sz="400" b="1" i="1" dirty="0" err="1" smtClean="0"/>
              <a:t>immunolabeling</a:t>
            </a:r>
            <a:r>
              <a:rPr lang="fr-BE" sz="400" b="1" i="1" dirty="0" smtClean="0"/>
              <a:t> of </a:t>
            </a:r>
            <a:r>
              <a:rPr lang="fr-BE" sz="400" b="1" i="1" dirty="0" err="1" smtClean="0"/>
              <a:t>nestin</a:t>
            </a:r>
            <a:r>
              <a:rPr lang="fr-BE" sz="400" b="1" i="1" dirty="0" smtClean="0"/>
              <a:t>, GFAP, BIII-</a:t>
            </a:r>
            <a:r>
              <a:rPr lang="fr-BE" sz="400" b="1" i="1" dirty="0" err="1" smtClean="0"/>
              <a:t>tubulin</a:t>
            </a:r>
            <a:r>
              <a:rPr lang="fr-BE" sz="400" b="1" i="1" dirty="0" smtClean="0"/>
              <a:t> and TH (</a:t>
            </a:r>
            <a:r>
              <a:rPr lang="fr-BE" sz="400" b="1" i="1" dirty="0" err="1" smtClean="0"/>
              <a:t>brown</a:t>
            </a:r>
            <a:r>
              <a:rPr lang="fr-BE" sz="400" b="1" i="1" dirty="0" smtClean="0"/>
              <a:t>/</a:t>
            </a:r>
            <a:r>
              <a:rPr lang="fr-BE" sz="400" b="1" i="1" dirty="0" err="1" smtClean="0"/>
              <a:t>red</a:t>
            </a:r>
            <a:r>
              <a:rPr lang="fr-BE" sz="400" b="1" i="1" dirty="0" smtClean="0"/>
              <a:t>).  </a:t>
            </a:r>
            <a:endParaRPr lang="fr-BE" sz="400" b="1" i="1" dirty="0"/>
          </a:p>
        </p:txBody>
      </p:sp>
      <p:sp>
        <p:nvSpPr>
          <p:cNvPr id="118" name="Rectangle 117"/>
          <p:cNvSpPr/>
          <p:nvPr/>
        </p:nvSpPr>
        <p:spPr>
          <a:xfrm>
            <a:off x="2420888" y="5652120"/>
            <a:ext cx="864096" cy="5040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9" name="Rectangle 118"/>
          <p:cNvSpPr/>
          <p:nvPr/>
        </p:nvSpPr>
        <p:spPr>
          <a:xfrm>
            <a:off x="3573016" y="5580112"/>
            <a:ext cx="504056" cy="6480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0" name="Rectangle 119"/>
          <p:cNvSpPr/>
          <p:nvPr/>
        </p:nvSpPr>
        <p:spPr>
          <a:xfrm>
            <a:off x="5589240" y="4211960"/>
            <a:ext cx="864096" cy="57606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2" name="ZoneTexte 121"/>
          <p:cNvSpPr txBox="1"/>
          <p:nvPr/>
        </p:nvSpPr>
        <p:spPr>
          <a:xfrm>
            <a:off x="4797152" y="6804248"/>
            <a:ext cx="1764000" cy="661720"/>
          </a:xfrm>
          <a:prstGeom prst="rect">
            <a:avLst/>
          </a:prstGeom>
          <a:noFill/>
        </p:spPr>
        <p:txBody>
          <a:bodyPr wrap="square" rtlCol="0">
            <a:spAutoFit/>
          </a:bodyPr>
          <a:lstStyle/>
          <a:p>
            <a:pPr algn="just">
              <a:tabLst>
                <a:tab pos="87313" algn="l"/>
              </a:tabLst>
            </a:pPr>
            <a:r>
              <a:rPr lang="fr-BE" sz="500" dirty="0" smtClean="0">
                <a:latin typeface="Cambria" pitchFamily="18" charset="0"/>
                <a:cs typeface="David" pitchFamily="34" charset="-79"/>
              </a:rPr>
              <a:t>	No </a:t>
            </a:r>
            <a:r>
              <a:rPr lang="fr-BE" sz="500" dirty="0" err="1" smtClean="0">
                <a:latin typeface="Cambria" pitchFamily="18" charset="0"/>
                <a:cs typeface="David" pitchFamily="34" charset="-79"/>
              </a:rPr>
              <a:t>significant</a:t>
            </a:r>
            <a:r>
              <a:rPr lang="fr-BE" sz="500" dirty="0" smtClean="0">
                <a:latin typeface="Cambria" pitchFamily="18" charset="0"/>
                <a:cs typeface="David" pitchFamily="34" charset="-79"/>
              </a:rPr>
              <a:t> </a:t>
            </a:r>
            <a:r>
              <a:rPr lang="fr-BE" sz="500" dirty="0" err="1" smtClean="0">
                <a:latin typeface="Cambria" pitchFamily="18" charset="0"/>
                <a:cs typeface="David" pitchFamily="34" charset="-79"/>
              </a:rPr>
              <a:t>improvement</a:t>
            </a:r>
            <a:r>
              <a:rPr lang="fr-BE" sz="500" dirty="0" smtClean="0">
                <a:latin typeface="Cambria" pitchFamily="18" charset="0"/>
                <a:cs typeface="David" pitchFamily="34" charset="-79"/>
              </a:rPr>
              <a:t> in the </a:t>
            </a:r>
            <a:r>
              <a:rPr lang="fr-BE" sz="500" dirty="0" err="1" smtClean="0">
                <a:latin typeface="Cambria" pitchFamily="18" charset="0"/>
                <a:cs typeface="David" pitchFamily="34" charset="-79"/>
              </a:rPr>
              <a:t>integrity</a:t>
            </a:r>
            <a:r>
              <a:rPr lang="fr-BE" sz="500" dirty="0" smtClean="0">
                <a:latin typeface="Cambria" pitchFamily="18" charset="0"/>
                <a:cs typeface="David" pitchFamily="34" charset="-79"/>
              </a:rPr>
              <a:t> of the </a:t>
            </a:r>
            <a:r>
              <a:rPr lang="fr-BE" sz="500" dirty="0" err="1" smtClean="0">
                <a:latin typeface="Cambria" pitchFamily="18" charset="0"/>
                <a:cs typeface="David" pitchFamily="34" charset="-79"/>
              </a:rPr>
              <a:t>nigrostriatal</a:t>
            </a:r>
            <a:r>
              <a:rPr lang="fr-BE" sz="500" dirty="0" smtClean="0">
                <a:latin typeface="Cambria" pitchFamily="18" charset="0"/>
                <a:cs typeface="David" pitchFamily="34" charset="-79"/>
              </a:rPr>
              <a:t> system </a:t>
            </a:r>
            <a:r>
              <a:rPr lang="fr-BE" sz="500" dirty="0" err="1" smtClean="0">
                <a:latin typeface="Cambria" pitchFamily="18" charset="0"/>
                <a:cs typeface="David" pitchFamily="34" charset="-79"/>
              </a:rPr>
              <a:t>seem</a:t>
            </a:r>
            <a:r>
              <a:rPr lang="fr-BE" sz="500" dirty="0" smtClean="0">
                <a:latin typeface="Cambria" pitchFamily="18" charset="0"/>
                <a:cs typeface="David" pitchFamily="34" charset="-79"/>
              </a:rPr>
              <a:t> to </a:t>
            </a:r>
            <a:r>
              <a:rPr lang="fr-BE" sz="500" dirty="0" err="1" smtClean="0">
                <a:latin typeface="Cambria" pitchFamily="18" charset="0"/>
                <a:cs typeface="David" pitchFamily="34" charset="-79"/>
              </a:rPr>
              <a:t>occur</a:t>
            </a:r>
            <a:r>
              <a:rPr lang="fr-BE" sz="500" dirty="0" smtClean="0">
                <a:latin typeface="Cambria" pitchFamily="18" charset="0"/>
                <a:cs typeface="David" pitchFamily="34" charset="-79"/>
              </a:rPr>
              <a:t> in </a:t>
            </a:r>
            <a:r>
              <a:rPr lang="fr-BE" sz="500" dirty="0" err="1" smtClean="0">
                <a:latin typeface="Cambria" pitchFamily="18" charset="0"/>
                <a:cs typeface="David" pitchFamily="34" charset="-79"/>
              </a:rPr>
              <a:t>those</a:t>
            </a:r>
            <a:r>
              <a:rPr lang="fr-BE" sz="500" dirty="0" smtClean="0">
                <a:latin typeface="Cambria" pitchFamily="18" charset="0"/>
                <a:cs typeface="David" pitchFamily="34" charset="-79"/>
              </a:rPr>
              <a:t> </a:t>
            </a:r>
            <a:r>
              <a:rPr lang="fr-BE" sz="500" dirty="0" err="1" smtClean="0">
                <a:latin typeface="Cambria" pitchFamily="18" charset="0"/>
                <a:cs typeface="David" pitchFamily="34" charset="-79"/>
              </a:rPr>
              <a:t>experimental</a:t>
            </a:r>
            <a:r>
              <a:rPr lang="fr-BE" sz="500" dirty="0" smtClean="0">
                <a:latin typeface="Cambria" pitchFamily="18" charset="0"/>
                <a:cs typeface="David" pitchFamily="34" charset="-79"/>
              </a:rPr>
              <a:t> conditions. </a:t>
            </a:r>
            <a:r>
              <a:rPr lang="fr-BE" sz="500" dirty="0" err="1" smtClean="0">
                <a:latin typeface="Cambria" pitchFamily="18" charset="0"/>
                <a:cs typeface="David" pitchFamily="34" charset="-79"/>
              </a:rPr>
              <a:t>Indeed</a:t>
            </a:r>
            <a:r>
              <a:rPr lang="fr-BE" sz="500" dirty="0" smtClean="0">
                <a:latin typeface="Cambria" pitchFamily="18" charset="0"/>
                <a:cs typeface="David" pitchFamily="34" charset="-79"/>
              </a:rPr>
              <a:t>, no </a:t>
            </a:r>
            <a:r>
              <a:rPr lang="fr-BE" sz="500" dirty="0" err="1" smtClean="0">
                <a:latin typeface="Cambria" pitchFamily="18" charset="0"/>
                <a:cs typeface="David" pitchFamily="34" charset="-79"/>
              </a:rPr>
              <a:t>increase</a:t>
            </a:r>
            <a:r>
              <a:rPr lang="fr-BE" sz="500" dirty="0" smtClean="0">
                <a:latin typeface="Cambria" pitchFamily="18" charset="0"/>
                <a:cs typeface="David" pitchFamily="34" charset="-79"/>
              </a:rPr>
              <a:t> in the number of </a:t>
            </a:r>
            <a:r>
              <a:rPr lang="fr-BE" sz="500" dirty="0" err="1" smtClean="0">
                <a:latin typeface="Cambria" pitchFamily="18" charset="0"/>
                <a:cs typeface="David" pitchFamily="34" charset="-79"/>
              </a:rPr>
              <a:t>cell</a:t>
            </a:r>
            <a:r>
              <a:rPr lang="fr-BE" sz="500" dirty="0" smtClean="0">
                <a:latin typeface="Cambria" pitchFamily="18" charset="0"/>
                <a:cs typeface="David" pitchFamily="34" charset="-79"/>
              </a:rPr>
              <a:t> bodies in the SNpc </a:t>
            </a:r>
            <a:r>
              <a:rPr lang="fr-BE" sz="500" dirty="0" err="1" smtClean="0">
                <a:latin typeface="Cambria" pitchFamily="18" charset="0"/>
                <a:cs typeface="David" pitchFamily="34" charset="-79"/>
              </a:rPr>
              <a:t>nor</a:t>
            </a:r>
            <a:r>
              <a:rPr lang="fr-BE" sz="500" dirty="0" smtClean="0">
                <a:latin typeface="Cambria" pitchFamily="18" charset="0"/>
                <a:cs typeface="David" pitchFamily="34" charset="-79"/>
              </a:rPr>
              <a:t> in the number of </a:t>
            </a:r>
            <a:r>
              <a:rPr lang="fr-BE" sz="500" dirty="0" err="1" smtClean="0">
                <a:latin typeface="Cambria" pitchFamily="18" charset="0"/>
                <a:cs typeface="David" pitchFamily="34" charset="-79"/>
              </a:rPr>
              <a:t>axonal</a:t>
            </a:r>
            <a:r>
              <a:rPr lang="fr-BE" sz="500" dirty="0" smtClean="0">
                <a:latin typeface="Cambria" pitchFamily="18" charset="0"/>
                <a:cs typeface="David" pitchFamily="34" charset="-79"/>
              </a:rPr>
              <a:t> </a:t>
            </a:r>
            <a:r>
              <a:rPr lang="fr-BE" sz="500" dirty="0" err="1" smtClean="0">
                <a:latin typeface="Cambria" pitchFamily="18" charset="0"/>
                <a:cs typeface="David" pitchFamily="34" charset="-79"/>
              </a:rPr>
              <a:t>fibers</a:t>
            </a:r>
            <a:r>
              <a:rPr lang="fr-BE" sz="500" dirty="0" smtClean="0">
                <a:latin typeface="Cambria" pitchFamily="18" charset="0"/>
                <a:cs typeface="David" pitchFamily="34" charset="-79"/>
              </a:rPr>
              <a:t> in the striatum are </a:t>
            </a:r>
            <a:r>
              <a:rPr lang="fr-BE" sz="500" dirty="0" err="1" smtClean="0">
                <a:latin typeface="Cambria" pitchFamily="18" charset="0"/>
                <a:cs typeface="David" pitchFamily="34" charset="-79"/>
              </a:rPr>
              <a:t>observed</a:t>
            </a:r>
            <a:r>
              <a:rPr lang="fr-BE" sz="500" dirty="0" smtClean="0">
                <a:latin typeface="Cambria" pitchFamily="18" charset="0"/>
                <a:cs typeface="David" pitchFamily="34" charset="-79"/>
              </a:rPr>
              <a:t> (Figure 4).</a:t>
            </a:r>
            <a:endParaRPr lang="en-US" sz="500" dirty="0" smtClean="0">
              <a:latin typeface="Cambria" pitchFamily="18" charset="0"/>
              <a:cs typeface="David" pitchFamily="34" charset="-79"/>
            </a:endParaRPr>
          </a:p>
          <a:p>
            <a:pPr algn="just"/>
            <a:endParaRPr lang="fr-BE" sz="1200" dirty="0"/>
          </a:p>
        </p:txBody>
      </p:sp>
      <p:pic>
        <p:nvPicPr>
          <p:cNvPr id="123" name="Picture 6"/>
          <p:cNvPicPr>
            <a:picLocks noChangeAspect="1" noChangeArrowheads="1"/>
          </p:cNvPicPr>
          <p:nvPr/>
        </p:nvPicPr>
        <p:blipFill>
          <a:blip r:embed="rId15" cstate="print">
            <a:clrChange>
              <a:clrFrom>
                <a:srgbClr val="F1F2E6"/>
              </a:clrFrom>
              <a:clrTo>
                <a:srgbClr val="F1F2E6">
                  <a:alpha val="0"/>
                </a:srgbClr>
              </a:clrTo>
            </a:clrChange>
            <a:lum bright="-10000"/>
          </a:blip>
          <a:srcRect l="55780" t="34014" r="22458" b="30554"/>
          <a:stretch>
            <a:fillRect/>
          </a:stretch>
        </p:blipFill>
        <p:spPr bwMode="auto">
          <a:xfrm flipH="1">
            <a:off x="3645024" y="6876256"/>
            <a:ext cx="576064" cy="576064"/>
          </a:xfrm>
          <a:prstGeom prst="rect">
            <a:avLst/>
          </a:prstGeom>
          <a:noFill/>
          <a:ln w="3175">
            <a:noFill/>
            <a:prstDash val="sysDot"/>
            <a:miter lim="800000"/>
            <a:headEnd/>
            <a:tailEnd/>
          </a:ln>
          <a:effectLst>
            <a:softEdge rad="12700"/>
          </a:effectLst>
        </p:spPr>
      </p:pic>
      <p:pic>
        <p:nvPicPr>
          <p:cNvPr id="124" name="Picture 4"/>
          <p:cNvPicPr>
            <a:picLocks noChangeAspect="1" noChangeArrowheads="1"/>
          </p:cNvPicPr>
          <p:nvPr/>
        </p:nvPicPr>
        <p:blipFill>
          <a:blip r:embed="rId16" cstate="print">
            <a:clrChange>
              <a:clrFrom>
                <a:srgbClr val="CEAFA5"/>
              </a:clrFrom>
              <a:clrTo>
                <a:srgbClr val="CEAFA5">
                  <a:alpha val="0"/>
                </a:srgbClr>
              </a:clrTo>
            </a:clrChange>
            <a:lum bright="-10000"/>
          </a:blip>
          <a:srcRect l="60486" t="32570" r="15198" b="27345"/>
          <a:stretch>
            <a:fillRect/>
          </a:stretch>
        </p:blipFill>
        <p:spPr bwMode="auto">
          <a:xfrm flipH="1">
            <a:off x="4221088" y="6876256"/>
            <a:ext cx="576064" cy="576064"/>
          </a:xfrm>
          <a:prstGeom prst="rect">
            <a:avLst/>
          </a:prstGeom>
          <a:noFill/>
          <a:ln w="3175">
            <a:noFill/>
            <a:prstDash val="sysDot"/>
            <a:miter lim="800000"/>
            <a:headEnd/>
            <a:tailEnd/>
          </a:ln>
          <a:effectLst>
            <a:softEdge rad="12700"/>
          </a:effectLst>
        </p:spPr>
      </p:pic>
      <p:sp>
        <p:nvSpPr>
          <p:cNvPr id="128" name="Flèche droite 127"/>
          <p:cNvSpPr/>
          <p:nvPr/>
        </p:nvSpPr>
        <p:spPr>
          <a:xfrm>
            <a:off x="4077072" y="7236296"/>
            <a:ext cx="288032" cy="144016"/>
          </a:xfrm>
          <a:prstGeom prst="rightArrow">
            <a:avLst/>
          </a:prstGeom>
          <a:solidFill>
            <a:schemeClr val="tx1">
              <a:lumMod val="50000"/>
              <a:lumOff val="5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9" name="ZoneTexte 128"/>
          <p:cNvSpPr txBox="1"/>
          <p:nvPr/>
        </p:nvSpPr>
        <p:spPr>
          <a:xfrm>
            <a:off x="4005064" y="7236296"/>
            <a:ext cx="792088" cy="153888"/>
          </a:xfrm>
          <a:prstGeom prst="rect">
            <a:avLst/>
          </a:prstGeom>
          <a:noFill/>
        </p:spPr>
        <p:txBody>
          <a:bodyPr wrap="square" rtlCol="0">
            <a:spAutoFit/>
          </a:bodyPr>
          <a:lstStyle/>
          <a:p>
            <a:r>
              <a:rPr lang="fr-BE" sz="400" b="1" dirty="0" smtClean="0"/>
              <a:t>Cell graft</a:t>
            </a:r>
            <a:endParaRPr lang="fr-BE" sz="400" b="1" dirty="0"/>
          </a:p>
        </p:txBody>
      </p:sp>
      <p:sp>
        <p:nvSpPr>
          <p:cNvPr id="130" name="ZoneTexte 129"/>
          <p:cNvSpPr txBox="1"/>
          <p:nvPr/>
        </p:nvSpPr>
        <p:spPr>
          <a:xfrm>
            <a:off x="4797152" y="7272328"/>
            <a:ext cx="1800200" cy="292388"/>
          </a:xfrm>
          <a:prstGeom prst="rect">
            <a:avLst/>
          </a:prstGeom>
          <a:noFill/>
        </p:spPr>
        <p:txBody>
          <a:bodyPr wrap="square" rtlCol="0">
            <a:spAutoFit/>
          </a:bodyPr>
          <a:lstStyle/>
          <a:p>
            <a:pPr algn="ctr"/>
            <a:r>
              <a:rPr lang="fr-BE" sz="500" b="1" i="1" dirty="0" smtClean="0"/>
              <a:t>Figure 4</a:t>
            </a:r>
            <a:r>
              <a:rPr lang="fr-BE" sz="400" b="1" i="1" dirty="0" smtClean="0"/>
              <a:t>: </a:t>
            </a:r>
            <a:r>
              <a:rPr lang="fr-BE" sz="400" b="1" i="1" smtClean="0"/>
              <a:t>TH </a:t>
            </a:r>
            <a:r>
              <a:rPr lang="fr-BE" sz="400" b="1" i="1" smtClean="0"/>
              <a:t>immunostaining</a:t>
            </a:r>
            <a:r>
              <a:rPr lang="fr-BE" sz="400" b="1" i="1" dirty="0" smtClean="0"/>
              <a:t> </a:t>
            </a:r>
            <a:r>
              <a:rPr lang="fr-BE" sz="400" b="1" i="1" dirty="0" smtClean="0"/>
              <a:t>(</a:t>
            </a:r>
            <a:r>
              <a:rPr lang="fr-BE" sz="400" b="1" i="1" dirty="0" err="1" smtClean="0"/>
              <a:t>brown</a:t>
            </a:r>
            <a:r>
              <a:rPr lang="fr-BE" sz="400" b="1" i="1" dirty="0" smtClean="0"/>
              <a:t>) of the striatum of MPTP </a:t>
            </a:r>
            <a:r>
              <a:rPr lang="fr-BE" sz="400" b="1" i="1" dirty="0" err="1" smtClean="0"/>
              <a:t>mice</a:t>
            </a:r>
            <a:r>
              <a:rPr lang="fr-BE" sz="400" b="1" i="1" dirty="0" smtClean="0"/>
              <a:t> </a:t>
            </a:r>
            <a:r>
              <a:rPr lang="fr-BE" sz="400" b="1" i="1" dirty="0" err="1" smtClean="0"/>
              <a:t>without</a:t>
            </a:r>
            <a:r>
              <a:rPr lang="fr-BE" sz="400" b="1" i="1" dirty="0" smtClean="0"/>
              <a:t> and </a:t>
            </a:r>
            <a:r>
              <a:rPr lang="fr-BE" sz="400" b="1" i="1" dirty="0" err="1" smtClean="0"/>
              <a:t>with</a:t>
            </a:r>
            <a:r>
              <a:rPr lang="fr-BE" sz="400" b="1" i="1" dirty="0" smtClean="0"/>
              <a:t> a </a:t>
            </a:r>
            <a:r>
              <a:rPr lang="fr-BE" sz="400" b="1" i="1" dirty="0" err="1" smtClean="0"/>
              <a:t>cell</a:t>
            </a:r>
            <a:r>
              <a:rPr lang="fr-BE" sz="400" b="1" i="1" dirty="0" smtClean="0"/>
              <a:t> transplantation (</a:t>
            </a:r>
            <a:r>
              <a:rPr lang="fr-BE" sz="400" b="1" i="1" dirty="0" err="1" smtClean="0"/>
              <a:t>either</a:t>
            </a:r>
            <a:r>
              <a:rPr lang="fr-BE" sz="400" b="1" i="1" dirty="0" smtClean="0"/>
              <a:t> NC-</a:t>
            </a:r>
            <a:r>
              <a:rPr lang="fr-BE" sz="400" b="1" i="1" dirty="0" err="1" smtClean="0"/>
              <a:t>BMSCs</a:t>
            </a:r>
            <a:r>
              <a:rPr lang="fr-BE" sz="400" b="1" i="1" dirty="0" smtClean="0"/>
              <a:t> (</a:t>
            </a:r>
            <a:r>
              <a:rPr lang="fr-BE" sz="400" b="1" i="1" dirty="0" err="1" smtClean="0"/>
              <a:t>blue</a:t>
            </a:r>
            <a:r>
              <a:rPr lang="fr-BE" sz="400" b="1" i="1" dirty="0" smtClean="0"/>
              <a:t>) or M-</a:t>
            </a:r>
            <a:r>
              <a:rPr lang="fr-BE" sz="400" b="1" i="1" dirty="0" err="1" smtClean="0"/>
              <a:t>BMSCs</a:t>
            </a:r>
            <a:r>
              <a:rPr lang="fr-BE" sz="400" b="1" i="1" dirty="0" smtClean="0"/>
              <a:t> (data not </a:t>
            </a:r>
            <a:r>
              <a:rPr lang="fr-BE" sz="400" b="1" i="1" dirty="0" err="1" smtClean="0"/>
              <a:t>shown</a:t>
            </a:r>
            <a:r>
              <a:rPr lang="fr-BE" sz="400" b="1" i="1" dirty="0" smtClean="0"/>
              <a:t>).</a:t>
            </a:r>
            <a:endParaRPr lang="fr-BE" sz="400" b="1" i="1" dirty="0"/>
          </a:p>
        </p:txBody>
      </p:sp>
      <p:sp>
        <p:nvSpPr>
          <p:cNvPr id="131" name="Rectangle 130"/>
          <p:cNvSpPr/>
          <p:nvPr/>
        </p:nvSpPr>
        <p:spPr>
          <a:xfrm>
            <a:off x="4869160" y="7308328"/>
            <a:ext cx="1656184" cy="2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4" name="Picture 4"/>
          <p:cNvPicPr>
            <a:picLocks noChangeAspect="1" noChangeArrowheads="1"/>
          </p:cNvPicPr>
          <p:nvPr/>
        </p:nvPicPr>
        <p:blipFill>
          <a:blip r:embed="rId17" cstate="print"/>
          <a:srcRect l="3215"/>
          <a:stretch>
            <a:fillRect/>
          </a:stretch>
        </p:blipFill>
        <p:spPr bwMode="auto">
          <a:xfrm>
            <a:off x="5517232" y="8892480"/>
            <a:ext cx="216024" cy="216024"/>
          </a:xfrm>
          <a:prstGeom prst="ellipse">
            <a:avLst/>
          </a:prstGeom>
          <a:noFill/>
          <a:ln w="12700">
            <a:noFill/>
            <a:miter lim="800000"/>
            <a:headEnd/>
            <a:tailEnd/>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pic>
      <p:sp>
        <p:nvSpPr>
          <p:cNvPr id="137" name="Ellipse 136"/>
          <p:cNvSpPr/>
          <p:nvPr/>
        </p:nvSpPr>
        <p:spPr>
          <a:xfrm>
            <a:off x="5805264" y="8892480"/>
            <a:ext cx="215992" cy="215992"/>
          </a:xfrm>
          <a:prstGeom prst="ellipse">
            <a:avLst/>
          </a:prstGeom>
          <a:solidFill>
            <a:schemeClr val="bg1"/>
          </a:solid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21" name="Groupe 120"/>
          <p:cNvGrpSpPr/>
          <p:nvPr/>
        </p:nvGrpSpPr>
        <p:grpSpPr>
          <a:xfrm>
            <a:off x="4149080" y="5220072"/>
            <a:ext cx="2448272" cy="1296144"/>
            <a:chOff x="4149080" y="5220072"/>
            <a:chExt cx="2448272" cy="1296144"/>
          </a:xfrm>
        </p:grpSpPr>
        <p:grpSp>
          <p:nvGrpSpPr>
            <p:cNvPr id="116" name="Groupe 115"/>
            <p:cNvGrpSpPr/>
            <p:nvPr/>
          </p:nvGrpSpPr>
          <p:grpSpPr>
            <a:xfrm>
              <a:off x="4149080" y="5220072"/>
              <a:ext cx="2448272" cy="1296144"/>
              <a:chOff x="3501008" y="5436096"/>
              <a:chExt cx="2448272" cy="1296144"/>
            </a:xfrm>
          </p:grpSpPr>
          <p:pic>
            <p:nvPicPr>
              <p:cNvPr id="66" name="Picture 4" descr="D:\Documents\Labo 2011-2012\Projet MPTP + CSCN\EXP9_Mars 2012 - Cinétique greffe de CSM\DAY 3\27-03-12\nestine\8514_10_I00093_Color_09 Alexa Fluor 488_49 DAPI_45 Texas Red_.tif"/>
              <p:cNvPicPr>
                <a:picLocks noChangeArrowheads="1"/>
              </p:cNvPicPr>
              <p:nvPr/>
            </p:nvPicPr>
            <p:blipFill>
              <a:blip r:embed="rId18" cstate="print"/>
              <a:srcRect l="1111" t="8923" r="40000" b="9282"/>
              <a:stretch>
                <a:fillRect/>
              </a:stretch>
            </p:blipFill>
            <p:spPr bwMode="auto">
              <a:xfrm rot="5400000" flipH="1">
                <a:off x="3645024" y="6192240"/>
                <a:ext cx="540000" cy="540000"/>
              </a:xfrm>
              <a:prstGeom prst="rect">
                <a:avLst/>
              </a:prstGeom>
              <a:noFill/>
              <a:ln>
                <a:noFill/>
              </a:ln>
              <a:effectLst>
                <a:softEdge rad="12700"/>
              </a:effectLst>
            </p:spPr>
          </p:pic>
          <p:pic>
            <p:nvPicPr>
              <p:cNvPr id="67" name="Picture 5" descr="D:\Documents\Labo 2011-2012\Projet MPTP + CSCN\EXP9_Mars 2012 - Cinétique greffe de CSM\DAY 3\27-03-12\gfap\8514_10_I00084_Color_09 Alexa Fluor 488_49 DAPI_45 Texas Red_.tif"/>
              <p:cNvPicPr>
                <a:picLocks noChangeArrowheads="1"/>
              </p:cNvPicPr>
              <p:nvPr/>
            </p:nvPicPr>
            <p:blipFill>
              <a:blip r:embed="rId19" cstate="print"/>
              <a:srcRect l="49708" t="30890" r="7685" b="12001"/>
              <a:stretch>
                <a:fillRect/>
              </a:stretch>
            </p:blipFill>
            <p:spPr bwMode="auto">
              <a:xfrm rot="16200000" flipH="1">
                <a:off x="4221088" y="6192240"/>
                <a:ext cx="540000" cy="540000"/>
              </a:xfrm>
              <a:prstGeom prst="rect">
                <a:avLst/>
              </a:prstGeom>
              <a:noFill/>
              <a:ln>
                <a:noFill/>
              </a:ln>
              <a:effectLst>
                <a:softEdge rad="12700"/>
              </a:effectLst>
            </p:spPr>
          </p:pic>
          <p:pic>
            <p:nvPicPr>
              <p:cNvPr id="68" name="Picture 9" descr="D:\Documents\Labo 2011-2012\Projet MPTP + CSCN\EXP9_Mars 2012 - Cinétique greffe de CSM\DAY 3\27-03-12\Tuj1\8530_10_I00088_Color_09 Alexa Fluor 488_49 DAPI_45 Texas Red_.tif"/>
              <p:cNvPicPr>
                <a:picLocks noChangeArrowheads="1"/>
              </p:cNvPicPr>
              <p:nvPr/>
            </p:nvPicPr>
            <p:blipFill>
              <a:blip r:embed="rId20" cstate="print"/>
              <a:srcRect l="41629" t="5454" r="17277" b="37293"/>
              <a:stretch>
                <a:fillRect/>
              </a:stretch>
            </p:blipFill>
            <p:spPr bwMode="auto">
              <a:xfrm rot="5400000" flipH="1">
                <a:off x="4797152" y="6192240"/>
                <a:ext cx="540000" cy="540000"/>
              </a:xfrm>
              <a:prstGeom prst="rect">
                <a:avLst/>
              </a:prstGeom>
              <a:noFill/>
              <a:ln>
                <a:noFill/>
              </a:ln>
              <a:effectLst>
                <a:softEdge rad="12700"/>
              </a:effectLst>
            </p:spPr>
          </p:pic>
          <p:pic>
            <p:nvPicPr>
              <p:cNvPr id="69" name="Picture 4" descr="D:\Documents\Labo 2011-2012\Projet MPTP + CSCN\EXP5_Octobre 2011 - Cinétique greffe de CSCN\DAY3\246\nestine\40x.jpg"/>
              <p:cNvPicPr preferRelativeResize="0">
                <a:picLocks noChangeArrowheads="1"/>
              </p:cNvPicPr>
              <p:nvPr/>
            </p:nvPicPr>
            <p:blipFill>
              <a:blip r:embed="rId21" cstate="print"/>
              <a:srcRect l="8725" r="15536" b="4194"/>
              <a:stretch>
                <a:fillRect/>
              </a:stretch>
            </p:blipFill>
            <p:spPr bwMode="auto">
              <a:xfrm>
                <a:off x="3645024" y="5616176"/>
                <a:ext cx="540000" cy="540000"/>
              </a:xfrm>
              <a:prstGeom prst="rect">
                <a:avLst/>
              </a:prstGeom>
              <a:noFill/>
              <a:ln>
                <a:noFill/>
              </a:ln>
              <a:effectLst>
                <a:softEdge rad="12700"/>
              </a:effectLst>
            </p:spPr>
          </p:pic>
          <p:pic>
            <p:nvPicPr>
              <p:cNvPr id="70" name="Picture 5" descr="D:\Documents\Labo 2011-2012\Projet MPTP + CSCN\EXP5_Octobre 2011 - Cinétique greffe de CSCN\DAY3\228\gfap\40x.jpg"/>
              <p:cNvPicPr>
                <a:picLocks noChangeArrowheads="1"/>
              </p:cNvPicPr>
              <p:nvPr/>
            </p:nvPicPr>
            <p:blipFill>
              <a:blip r:embed="rId22" cstate="print"/>
              <a:srcRect l="11134" r="11839"/>
              <a:stretch>
                <a:fillRect/>
              </a:stretch>
            </p:blipFill>
            <p:spPr bwMode="auto">
              <a:xfrm>
                <a:off x="4221088" y="5616176"/>
                <a:ext cx="540000" cy="540000"/>
              </a:xfrm>
              <a:prstGeom prst="rect">
                <a:avLst/>
              </a:prstGeom>
              <a:noFill/>
              <a:ln>
                <a:noFill/>
              </a:ln>
              <a:effectLst>
                <a:softEdge rad="12700"/>
              </a:effectLst>
            </p:spPr>
          </p:pic>
          <p:pic>
            <p:nvPicPr>
              <p:cNvPr id="71" name="Picture 2"/>
              <p:cNvPicPr>
                <a:picLocks noChangeArrowheads="1"/>
              </p:cNvPicPr>
              <p:nvPr/>
            </p:nvPicPr>
            <p:blipFill>
              <a:blip r:embed="rId23" cstate="print">
                <a:lum bright="-10000"/>
              </a:blip>
              <a:srcRect b="5486"/>
              <a:stretch>
                <a:fillRect/>
              </a:stretch>
            </p:blipFill>
            <p:spPr bwMode="auto">
              <a:xfrm>
                <a:off x="4797152" y="5616176"/>
                <a:ext cx="540000" cy="540000"/>
              </a:xfrm>
              <a:prstGeom prst="rect">
                <a:avLst/>
              </a:prstGeom>
              <a:noFill/>
              <a:ln w="9525">
                <a:noFill/>
                <a:miter lim="800000"/>
                <a:headEnd/>
                <a:tailEnd/>
              </a:ln>
              <a:effectLst>
                <a:softEdge rad="12700"/>
              </a:effectLst>
            </p:spPr>
          </p:pic>
          <p:pic>
            <p:nvPicPr>
              <p:cNvPr id="2" name="Picture 2"/>
              <p:cNvPicPr preferRelativeResize="0">
                <a:picLocks noChangeArrowheads="1"/>
              </p:cNvPicPr>
              <p:nvPr/>
            </p:nvPicPr>
            <p:blipFill>
              <a:blip r:embed="rId24" cstate="print"/>
              <a:srcRect/>
              <a:stretch>
                <a:fillRect/>
              </a:stretch>
            </p:blipFill>
            <p:spPr bwMode="auto">
              <a:xfrm rot="16200000">
                <a:off x="5373216" y="6192240"/>
                <a:ext cx="540000" cy="540000"/>
              </a:xfrm>
              <a:prstGeom prst="rect">
                <a:avLst/>
              </a:prstGeom>
              <a:noFill/>
              <a:ln w="9525">
                <a:noFill/>
                <a:miter lim="800000"/>
                <a:headEnd/>
                <a:tailEnd/>
              </a:ln>
              <a:effectLst>
                <a:softEdge rad="12700"/>
              </a:effectLst>
            </p:spPr>
          </p:pic>
          <p:sp>
            <p:nvSpPr>
              <p:cNvPr id="102" name="ZoneTexte 101"/>
              <p:cNvSpPr txBox="1"/>
              <p:nvPr/>
            </p:nvSpPr>
            <p:spPr>
              <a:xfrm>
                <a:off x="3645024" y="5436096"/>
                <a:ext cx="2304256" cy="169277"/>
              </a:xfrm>
              <a:prstGeom prst="rect">
                <a:avLst/>
              </a:prstGeom>
              <a:noFill/>
            </p:spPr>
            <p:txBody>
              <a:bodyPr wrap="square" rtlCol="0">
                <a:spAutoFit/>
              </a:bodyPr>
              <a:lstStyle/>
              <a:p>
                <a:r>
                  <a:rPr lang="fr-BE" sz="500" b="1" dirty="0" smtClean="0"/>
                  <a:t>     Nestin                              GFAP                          </a:t>
                </a:r>
                <a:r>
                  <a:rPr lang="el-GR" sz="500" b="1" dirty="0" smtClean="0"/>
                  <a:t>β</a:t>
                </a:r>
                <a:r>
                  <a:rPr lang="fr-BE" sz="500" b="1" dirty="0" smtClean="0"/>
                  <a:t>III-</a:t>
                </a:r>
                <a:r>
                  <a:rPr lang="fr-BE" sz="500" b="1" dirty="0" err="1" smtClean="0"/>
                  <a:t>tubulin</a:t>
                </a:r>
                <a:r>
                  <a:rPr lang="fr-BE" sz="500" b="1" dirty="0" smtClean="0"/>
                  <a:t>	  TH        </a:t>
                </a:r>
                <a:endParaRPr lang="fr-BE" sz="500" b="1" dirty="0"/>
              </a:p>
            </p:txBody>
          </p:sp>
          <p:sp>
            <p:nvSpPr>
              <p:cNvPr id="103" name="ZoneTexte 102"/>
              <p:cNvSpPr txBox="1"/>
              <p:nvPr/>
            </p:nvSpPr>
            <p:spPr>
              <a:xfrm rot="16200000">
                <a:off x="3045587" y="6107541"/>
                <a:ext cx="1080120" cy="169277"/>
              </a:xfrm>
              <a:prstGeom prst="rect">
                <a:avLst/>
              </a:prstGeom>
              <a:noFill/>
            </p:spPr>
            <p:txBody>
              <a:bodyPr wrap="square" rtlCol="0">
                <a:spAutoFit/>
              </a:bodyPr>
              <a:lstStyle/>
              <a:p>
                <a:r>
                  <a:rPr lang="fr-BE" sz="500" b="1" dirty="0" smtClean="0"/>
                  <a:t> M-</a:t>
                </a:r>
                <a:r>
                  <a:rPr lang="fr-BE" sz="500" b="1" dirty="0" err="1" smtClean="0"/>
                  <a:t>BMSCs</a:t>
                </a:r>
                <a:r>
                  <a:rPr lang="fr-BE" sz="500" b="1" dirty="0" smtClean="0"/>
                  <a:t>                       NC-</a:t>
                </a:r>
                <a:r>
                  <a:rPr lang="fr-BE" sz="500" b="1" dirty="0" err="1" smtClean="0"/>
                  <a:t>BMSCs</a:t>
                </a:r>
                <a:endParaRPr lang="fr-BE" sz="500" b="1" dirty="0"/>
              </a:p>
            </p:txBody>
          </p:sp>
          <p:cxnSp>
            <p:nvCxnSpPr>
              <p:cNvPr id="113" name="Connecteur droit 112"/>
              <p:cNvCxnSpPr/>
              <p:nvPr/>
            </p:nvCxnSpPr>
            <p:spPr>
              <a:xfrm>
                <a:off x="3645024" y="5580112"/>
                <a:ext cx="226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 name="Picture 3" descr="F:\Camera 0.jpg"/>
            <p:cNvPicPr>
              <a:picLocks noChangeAspect="1" noChangeArrowheads="1"/>
            </p:cNvPicPr>
            <p:nvPr/>
          </p:nvPicPr>
          <p:blipFill>
            <a:blip r:embed="rId25" cstate="print"/>
            <a:srcRect l="22500" t="10000" r="25000" b="20000"/>
            <a:stretch>
              <a:fillRect/>
            </a:stretch>
          </p:blipFill>
          <p:spPr bwMode="auto">
            <a:xfrm>
              <a:off x="6021288" y="5400152"/>
              <a:ext cx="540000" cy="540000"/>
            </a:xfrm>
            <a:prstGeom prst="rect">
              <a:avLst/>
            </a:prstGeom>
            <a:noFill/>
            <a:effectLst>
              <a:softEdge rad="12700"/>
            </a:effectLst>
          </p:spPr>
        </p:pic>
      </p:grpSp>
      <p:sp>
        <p:nvSpPr>
          <p:cNvPr id="140" name="ZoneTexte 139"/>
          <p:cNvSpPr txBox="1"/>
          <p:nvPr/>
        </p:nvSpPr>
        <p:spPr>
          <a:xfrm>
            <a:off x="332656" y="8641323"/>
            <a:ext cx="4320480" cy="323165"/>
          </a:xfrm>
          <a:prstGeom prst="rect">
            <a:avLst/>
          </a:prstGeom>
          <a:noFill/>
        </p:spPr>
        <p:txBody>
          <a:bodyPr wrap="square" rtlCol="0">
            <a:spAutoFit/>
          </a:bodyPr>
          <a:lstStyle/>
          <a:p>
            <a:r>
              <a:rPr lang="fr-BE" sz="500" i="1" dirty="0" err="1" smtClean="0">
                <a:solidFill>
                  <a:schemeClr val="bg1"/>
                </a:solidFill>
              </a:rPr>
              <a:t>We</a:t>
            </a:r>
            <a:r>
              <a:rPr lang="fr-BE" sz="500" i="1" dirty="0" smtClean="0">
                <a:solidFill>
                  <a:schemeClr val="bg1"/>
                </a:solidFill>
              </a:rPr>
              <a:t> </a:t>
            </a:r>
            <a:r>
              <a:rPr lang="fr-BE" sz="500" i="1" dirty="0" err="1" smtClean="0">
                <a:solidFill>
                  <a:schemeClr val="bg1"/>
                </a:solidFill>
              </a:rPr>
              <a:t>would</a:t>
            </a:r>
            <a:r>
              <a:rPr lang="fr-BE" sz="500" i="1" dirty="0" smtClean="0">
                <a:solidFill>
                  <a:schemeClr val="bg1"/>
                </a:solidFill>
              </a:rPr>
              <a:t> </a:t>
            </a:r>
            <a:r>
              <a:rPr lang="fr-BE" sz="500" i="1" dirty="0" err="1" smtClean="0">
                <a:solidFill>
                  <a:schemeClr val="bg1"/>
                </a:solidFill>
              </a:rPr>
              <a:t>like</a:t>
            </a:r>
            <a:r>
              <a:rPr lang="fr-BE" sz="500" i="1" dirty="0" smtClean="0">
                <a:solidFill>
                  <a:schemeClr val="bg1"/>
                </a:solidFill>
              </a:rPr>
              <a:t> to </a:t>
            </a:r>
            <a:r>
              <a:rPr lang="fr-BE" sz="500" i="1" dirty="0" err="1" smtClean="0">
                <a:solidFill>
                  <a:schemeClr val="bg1"/>
                </a:solidFill>
              </a:rPr>
              <a:t>thank</a:t>
            </a:r>
            <a:r>
              <a:rPr lang="fr-BE" sz="500" i="1" dirty="0" smtClean="0">
                <a:solidFill>
                  <a:schemeClr val="bg1"/>
                </a:solidFill>
              </a:rPr>
              <a:t> the Fonds National pour la Recherche Scientifique (FNRS), </a:t>
            </a:r>
            <a:r>
              <a:rPr lang="fr-BE" sz="500" i="1" dirty="0" err="1" smtClean="0">
                <a:solidFill>
                  <a:schemeClr val="bg1"/>
                </a:solidFill>
              </a:rPr>
              <a:t>University</a:t>
            </a:r>
            <a:r>
              <a:rPr lang="fr-BE" sz="500" i="1" dirty="0" smtClean="0">
                <a:solidFill>
                  <a:schemeClr val="bg1"/>
                </a:solidFill>
              </a:rPr>
              <a:t> of Liège, and Fonds Léon </a:t>
            </a:r>
            <a:r>
              <a:rPr lang="fr-BE" sz="500" i="1" dirty="0" err="1" smtClean="0">
                <a:solidFill>
                  <a:schemeClr val="bg1"/>
                </a:solidFill>
              </a:rPr>
              <a:t>Frédéricq</a:t>
            </a:r>
            <a:r>
              <a:rPr lang="fr-BE" sz="500" i="1" dirty="0" smtClean="0">
                <a:solidFill>
                  <a:schemeClr val="bg1"/>
                </a:solidFill>
              </a:rPr>
              <a:t>.</a:t>
            </a:r>
          </a:p>
          <a:p>
            <a:r>
              <a:rPr lang="fr-BE" sz="500" i="1" dirty="0" err="1" smtClean="0">
                <a:solidFill>
                  <a:schemeClr val="bg1"/>
                </a:solidFill>
              </a:rPr>
              <a:t>We</a:t>
            </a:r>
            <a:r>
              <a:rPr lang="fr-BE" sz="500" i="1" dirty="0" smtClean="0">
                <a:solidFill>
                  <a:schemeClr val="bg1"/>
                </a:solidFill>
              </a:rPr>
              <a:t> </a:t>
            </a:r>
            <a:r>
              <a:rPr lang="fr-BE" sz="500" i="1" dirty="0" err="1" smtClean="0">
                <a:solidFill>
                  <a:schemeClr val="bg1"/>
                </a:solidFill>
              </a:rPr>
              <a:t>also</a:t>
            </a:r>
            <a:r>
              <a:rPr lang="fr-BE" sz="500" i="1" dirty="0" smtClean="0">
                <a:solidFill>
                  <a:schemeClr val="bg1"/>
                </a:solidFill>
              </a:rPr>
              <a:t> </a:t>
            </a:r>
            <a:r>
              <a:rPr lang="fr-BE" sz="500" i="1" dirty="0" err="1" smtClean="0">
                <a:solidFill>
                  <a:schemeClr val="bg1"/>
                </a:solidFill>
              </a:rPr>
              <a:t>thank</a:t>
            </a:r>
            <a:r>
              <a:rPr lang="fr-BE" sz="500" i="1" dirty="0" smtClean="0">
                <a:solidFill>
                  <a:schemeClr val="bg1"/>
                </a:solidFill>
              </a:rPr>
              <a:t> Alice Marquet for </a:t>
            </a:r>
            <a:r>
              <a:rPr lang="fr-BE" sz="500" i="1" dirty="0" err="1" smtClean="0">
                <a:solidFill>
                  <a:schemeClr val="bg1"/>
                </a:solidFill>
              </a:rPr>
              <a:t>her</a:t>
            </a:r>
            <a:r>
              <a:rPr lang="fr-BE" sz="500" i="1" dirty="0" smtClean="0">
                <a:solidFill>
                  <a:schemeClr val="bg1"/>
                </a:solidFill>
              </a:rPr>
              <a:t> </a:t>
            </a:r>
            <a:r>
              <a:rPr lang="fr-BE" sz="500" i="1" dirty="0" err="1" smtClean="0">
                <a:solidFill>
                  <a:schemeClr val="bg1"/>
                </a:solidFill>
              </a:rPr>
              <a:t>helpful</a:t>
            </a:r>
            <a:r>
              <a:rPr lang="fr-BE" sz="500" i="1" dirty="0" smtClean="0">
                <a:solidFill>
                  <a:schemeClr val="bg1"/>
                </a:solidFill>
              </a:rPr>
              <a:t> </a:t>
            </a:r>
            <a:r>
              <a:rPr lang="fr-BE" sz="500" i="1" dirty="0" err="1" smtClean="0">
                <a:solidFill>
                  <a:schemeClr val="bg1"/>
                </a:solidFill>
              </a:rPr>
              <a:t>technical</a:t>
            </a:r>
            <a:r>
              <a:rPr lang="fr-BE" sz="500" i="1" dirty="0" smtClean="0">
                <a:solidFill>
                  <a:schemeClr val="bg1"/>
                </a:solidFill>
              </a:rPr>
              <a:t> support.</a:t>
            </a:r>
          </a:p>
          <a:p>
            <a:endParaRPr lang="fr-BE" sz="500" i="1" dirty="0">
              <a:solidFill>
                <a:schemeClr val="bg1"/>
              </a:solidFill>
            </a:endParaRPr>
          </a:p>
        </p:txBody>
      </p:sp>
      <p:pic>
        <p:nvPicPr>
          <p:cNvPr id="4" name="Picture 2"/>
          <p:cNvPicPr>
            <a:picLocks noChangeAspect="1" noChangeArrowheads="1"/>
          </p:cNvPicPr>
          <p:nvPr/>
        </p:nvPicPr>
        <p:blipFill>
          <a:blip r:embed="rId26" cstate="print"/>
          <a:srcRect l="27324" t="8451" r="27136" b="8216"/>
          <a:stretch>
            <a:fillRect/>
          </a:stretch>
        </p:blipFill>
        <p:spPr bwMode="auto">
          <a:xfrm>
            <a:off x="5229200" y="8892480"/>
            <a:ext cx="216024" cy="216024"/>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5" name="Image 124" descr="logoULg.gif"/>
          <p:cNvPicPr>
            <a:picLocks noChangeAspect="1"/>
          </p:cNvPicPr>
          <p:nvPr/>
        </p:nvPicPr>
        <p:blipFill>
          <a:blip r:embed="rId27" cstate="print"/>
          <a:srcRect l="55127"/>
          <a:stretch>
            <a:fillRect/>
          </a:stretch>
        </p:blipFill>
        <p:spPr>
          <a:xfrm>
            <a:off x="5805264" y="8892480"/>
            <a:ext cx="189234" cy="190480"/>
          </a:xfrm>
          <a:prstGeom prst="ellipse">
            <a:avLst/>
          </a:prstGeom>
        </p:spPr>
      </p:pic>
      <p:pic>
        <p:nvPicPr>
          <p:cNvPr id="1028" name="Picture 4"/>
          <p:cNvPicPr>
            <a:picLocks noChangeAspect="1" noChangeArrowheads="1"/>
          </p:cNvPicPr>
          <p:nvPr/>
        </p:nvPicPr>
        <p:blipFill>
          <a:blip r:embed="rId28" cstate="print"/>
          <a:srcRect/>
          <a:stretch>
            <a:fillRect/>
          </a:stretch>
        </p:blipFill>
        <p:spPr bwMode="auto">
          <a:xfrm>
            <a:off x="6093296" y="8892480"/>
            <a:ext cx="215984" cy="215552"/>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2" name="ZoneTexte 131"/>
          <p:cNvSpPr txBox="1"/>
          <p:nvPr/>
        </p:nvSpPr>
        <p:spPr>
          <a:xfrm>
            <a:off x="1772816" y="1259632"/>
            <a:ext cx="3960440" cy="184666"/>
          </a:xfrm>
          <a:prstGeom prst="rect">
            <a:avLst/>
          </a:prstGeom>
          <a:noFill/>
        </p:spPr>
        <p:txBody>
          <a:bodyPr wrap="square" rtlCol="0">
            <a:spAutoFit/>
          </a:bodyPr>
          <a:lstStyle/>
          <a:p>
            <a:r>
              <a:rPr lang="fr-BE" sz="500" dirty="0" smtClean="0">
                <a:solidFill>
                  <a:schemeClr val="bg1">
                    <a:lumMod val="85000"/>
                  </a:schemeClr>
                </a:solidFill>
                <a:sym typeface="Wingdings"/>
              </a:rPr>
              <a:t></a:t>
            </a:r>
            <a:r>
              <a:rPr lang="fr-BE" sz="600" dirty="0" smtClean="0">
                <a:solidFill>
                  <a:schemeClr val="bg1">
                    <a:lumMod val="85000"/>
                  </a:schemeClr>
                </a:solidFill>
                <a:sym typeface="Wingdings"/>
              </a:rPr>
              <a:t> </a:t>
            </a:r>
            <a:r>
              <a:rPr lang="fr-BE" sz="500" i="1" dirty="0" smtClean="0">
                <a:solidFill>
                  <a:schemeClr val="bg1">
                    <a:lumMod val="85000"/>
                  </a:schemeClr>
                </a:solidFill>
              </a:rPr>
              <a:t>vneirinckx@student.ulg.ac.be</a:t>
            </a:r>
            <a:endParaRPr lang="fr-BE" sz="500" i="1" dirty="0">
              <a:solidFill>
                <a:schemeClr val="bg1">
                  <a:lumMod val="8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1169</Words>
  <Application>Microsoft Office PowerPoint</Application>
  <PresentationFormat>Affichage à l'écran (4:3)</PresentationFormat>
  <Paragraphs>127</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ULg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vneirinckx</dc:creator>
  <cp:lastModifiedBy>V.Neirinckx</cp:lastModifiedBy>
  <cp:revision>50</cp:revision>
  <dcterms:created xsi:type="dcterms:W3CDTF">2011-11-04T22:13:13Z</dcterms:created>
  <dcterms:modified xsi:type="dcterms:W3CDTF">2012-05-14T13:25:37Z</dcterms:modified>
</cp:coreProperties>
</file>