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tags/tag1.xml" ContentType="application/vnd.openxmlformats-officedocument.presentationml.tags+xml"/>
  <Override PartName="/ppt/slides/slide66.xml" ContentType="application/vnd.openxmlformats-officedocument.presentationml.slide+xml"/>
  <Override PartName="/ppt/theme/theme1.xml" ContentType="application/vnd.openxmlformats-officedocument.them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tags/tag7.xml" ContentType="application/vnd.openxmlformats-officedocument.presentationml.tags+xml"/>
  <Override PartName="/ppt/slides/slide103.xml" ContentType="application/vnd.openxmlformats-officedocument.presentationml.slide+xml"/>
  <Default Extension="jpeg" ContentType="image/jpeg"/>
  <Override PartName="/ppt/slides/slide112.xml" ContentType="application/vnd.openxmlformats-officedocument.presentationml.slide+xml"/>
  <Override PartName="/ppt/slides/slide13.xml" ContentType="application/vnd.openxmlformats-officedocument.presentationml.slide+xml"/>
  <Override PartName="/ppt/slides/slide1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08.xml" ContentType="application/vnd.openxmlformats-officedocument.presentationml.slide+xml"/>
  <Override PartName="/ppt/slides/slide42.xml" ContentType="application/vnd.openxmlformats-officedocument.presentationml.slide+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tags/tag2.xml" ContentType="application/vnd.openxmlformats-officedocument.presentationml.tags+xml"/>
  <Override PartName="/ppt/slides/slide67.xml" ContentType="application/vnd.openxmlformats-officedocument.presentationml.slide+xml"/>
  <Override PartName="/ppt/slides/slide76.xml" ContentType="application/vnd.openxmlformats-officedocument.presentationml.slide+xml"/>
  <Override PartName="/ppt/slides/slide86.xml" ContentType="application/vnd.openxmlformats-officedocument.presentationml.slide+xml"/>
  <Override PartName="/ppt/tags/tag8.xml" ContentType="application/vnd.openxmlformats-officedocument.presentationml.tags+xml"/>
  <Override PartName="/ppt/slides/slide113.xml" ContentType="application/vnd.openxmlformats-officedocument.presentationml.slide+xml"/>
  <Override PartName="/ppt/slides/slide14.xml" ContentType="application/vnd.openxmlformats-officedocument.presentationml.slide+xml"/>
  <Override PartName="/ppt/slides/slide123.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tableStyles.xml" ContentType="application/vnd.openxmlformats-officedocument.presentationml.tableStyles+xml"/>
  <Override PartName="/ppt/slides/slide119.xml" ContentType="application/vnd.openxmlformats-officedocument.presentationml.slide+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tags/tag3.xml" ContentType="application/vnd.openxmlformats-officedocument.presentationml.tags+xml"/>
  <Override PartName="/ppt/slides/slide68.xml" ContentType="application/vnd.openxmlformats-officedocument.presentationml.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slides/slide114.xml" ContentType="application/vnd.openxmlformats-officedocument.presentationml.slide+xml"/>
  <Override PartName="/ppt/slides/slide15.xml" ContentType="application/vnd.openxmlformats-officedocument.presentationml.slide+xml"/>
  <Override PartName="/ppt/slides/slide1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slides/slide53.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tags/tag4.xml" ContentType="application/vnd.openxmlformats-officedocument.presentationml.tags+xml"/>
  <Override PartName="/ppt/slides/slide100.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slides/slide125.xml" ContentType="application/vnd.openxmlformats-officedocument.presentationml.slide+xml"/>
  <Default Extension="rels" ContentType="application/vnd.openxmlformats-package.relationships+xml"/>
  <Override PartName="/ppt/slides/slide26.xml" ContentType="application/vnd.openxmlformats-officedocument.presentationml.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tags/tag5.xml" ContentType="application/vnd.openxmlformats-officedocument.presentationml.tags+xml"/>
  <Override PartName="/ppt/slides/slide101.xml" ContentType="application/vnd.openxmlformats-officedocument.presentationml.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slides/slide116.xml" ContentType="application/vnd.openxmlformats-officedocument.presentationml.slide+xml"/>
  <Override PartName="/ppt/slides/slide17.xml" ContentType="application/vnd.openxmlformats-officedocument.presentationml.slide+xml"/>
  <Override PartName="/ppt/slides/slide1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tags/tag6.xml" ContentType="application/vnd.openxmlformats-officedocument.presentationml.tags+xml"/>
  <Override PartName="/ppt/slides/slide102.xml" ContentType="application/vnd.openxmlformats-officedocument.presentationml.slide+xml"/>
  <Override PartName="/ppt/slides/slide111.xml" ContentType="application/vnd.openxmlformats-officedocument.presentationml.slide+xml"/>
  <Override PartName="/ppt/slides/slide12.xml" ContentType="application/vnd.openxmlformats-officedocument.presentationml.slide+xml"/>
  <Override PartName="/ppt/slides/slide121.xml" ContentType="application/vnd.openxmlformats-officedocument.presentationml.slide+xml"/>
  <Override PartName="/ppt/slides/slide22.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8" r:id="rId1"/>
  </p:sldMasterIdLst>
  <p:sldIdLst>
    <p:sldId id="256" r:id="rId2"/>
    <p:sldId id="257" r:id="rId3"/>
    <p:sldId id="258" r:id="rId4"/>
    <p:sldId id="259" r:id="rId5"/>
    <p:sldId id="262" r:id="rId6"/>
    <p:sldId id="263" r:id="rId7"/>
    <p:sldId id="261" r:id="rId8"/>
    <p:sldId id="264" r:id="rId9"/>
    <p:sldId id="265" r:id="rId10"/>
    <p:sldId id="260" r:id="rId11"/>
    <p:sldId id="266" r:id="rId12"/>
    <p:sldId id="267" r:id="rId13"/>
    <p:sldId id="268" r:id="rId14"/>
    <p:sldId id="270" r:id="rId15"/>
    <p:sldId id="269" r:id="rId16"/>
    <p:sldId id="271" r:id="rId17"/>
    <p:sldId id="272" r:id="rId18"/>
    <p:sldId id="273" r:id="rId19"/>
    <p:sldId id="276" r:id="rId20"/>
    <p:sldId id="277" r:id="rId21"/>
    <p:sldId id="275" r:id="rId22"/>
    <p:sldId id="278" r:id="rId23"/>
    <p:sldId id="279" r:id="rId24"/>
    <p:sldId id="280" r:id="rId25"/>
    <p:sldId id="284" r:id="rId26"/>
    <p:sldId id="283" r:id="rId27"/>
    <p:sldId id="282" r:id="rId28"/>
    <p:sldId id="285" r:id="rId29"/>
    <p:sldId id="286" r:id="rId30"/>
    <p:sldId id="287" r:id="rId31"/>
    <p:sldId id="288" r:id="rId32"/>
    <p:sldId id="289" r:id="rId33"/>
    <p:sldId id="290" r:id="rId34"/>
    <p:sldId id="291" r:id="rId35"/>
    <p:sldId id="296" r:id="rId36"/>
    <p:sldId id="293" r:id="rId37"/>
    <p:sldId id="297" r:id="rId38"/>
    <p:sldId id="299" r:id="rId39"/>
    <p:sldId id="300" r:id="rId40"/>
    <p:sldId id="298" r:id="rId41"/>
    <p:sldId id="295" r:id="rId42"/>
    <p:sldId id="292" r:id="rId43"/>
    <p:sldId id="302" r:id="rId44"/>
    <p:sldId id="301"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8" r:id="rId59"/>
    <p:sldId id="320" r:id="rId60"/>
    <p:sldId id="319" r:id="rId61"/>
    <p:sldId id="321" r:id="rId62"/>
    <p:sldId id="322" r:id="rId63"/>
    <p:sldId id="323" r:id="rId64"/>
    <p:sldId id="324" r:id="rId65"/>
    <p:sldId id="326" r:id="rId66"/>
    <p:sldId id="328" r:id="rId67"/>
    <p:sldId id="329" r:id="rId68"/>
    <p:sldId id="330" r:id="rId69"/>
    <p:sldId id="331" r:id="rId70"/>
    <p:sldId id="332" r:id="rId71"/>
    <p:sldId id="333" r:id="rId72"/>
    <p:sldId id="334" r:id="rId73"/>
    <p:sldId id="336" r:id="rId74"/>
    <p:sldId id="338" r:id="rId75"/>
    <p:sldId id="339" r:id="rId76"/>
    <p:sldId id="337" r:id="rId77"/>
    <p:sldId id="340" r:id="rId78"/>
    <p:sldId id="335"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4" r:id="rId92"/>
    <p:sldId id="355" r:id="rId93"/>
    <p:sldId id="353"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71" r:id="rId107"/>
    <p:sldId id="369" r:id="rId108"/>
    <p:sldId id="372" r:id="rId109"/>
    <p:sldId id="373" r:id="rId110"/>
    <p:sldId id="374" r:id="rId111"/>
    <p:sldId id="375" r:id="rId112"/>
    <p:sldId id="376" r:id="rId113"/>
    <p:sldId id="377"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91" d="100"/>
          <a:sy n="91" d="100"/>
        </p:scale>
        <p:origin x="-70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printerSettings" Target="printerSettings/printerSettings1.bin"/><Relationship Id="rId12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viewProps" Target="viewProps.xml"/><Relationship Id="rId131" Type="http://schemas.openxmlformats.org/officeDocument/2006/relationships/theme" Target="theme/theme1.xml"/><Relationship Id="rId13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nl-BE" smtClean="0"/>
              <a:t>Cliquez et modifiez le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BE"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06E2BE66-93A3-0546-A361-E1EAB04CDA1B}" type="datetimeFigureOut">
              <a:rPr lang="fr-FR" smtClean="0"/>
              <a:pPr/>
              <a:t>22/06/10</a:t>
            </a:fld>
            <a:endParaRPr lang="fr-FR"/>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FR"/>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5ECCBEA-29A8-4848-B33A-C47892A6A108}"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nl-BE"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06E2BE66-93A3-0546-A361-E1EAB04CDA1B}" type="datetimeFigureOut">
              <a:rPr lang="fr-FR" smtClean="0"/>
              <a:pPr/>
              <a:t>22/06/10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ECCBEA-29A8-4848-B33A-C47892A6A10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nl-BE" smtClean="0"/>
              <a:t>Cliquez et modifiez le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06E2BE66-93A3-0546-A361-E1EAB04CDA1B}" type="datetimeFigureOut">
              <a:rPr lang="fr-FR" smtClean="0"/>
              <a:pPr/>
              <a:t>22/06/10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ECCBEA-29A8-4848-B33A-C47892A6A108}"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nl-BE"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06E2BE66-93A3-0546-A361-E1EAB04CDA1B}" type="datetimeFigureOut">
              <a:rPr lang="fr-FR" smtClean="0"/>
              <a:pPr/>
              <a:t>22/06/10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ECCBEA-29A8-4848-B33A-C47892A6A108}"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nl-BE" smtClean="0"/>
              <a:t>Cliquez et modifiez le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BE" smtClean="0"/>
              <a:t>Cliquez pour modifier les styles du texte du masque</a:t>
            </a:r>
          </a:p>
        </p:txBody>
      </p:sp>
      <p:sp>
        <p:nvSpPr>
          <p:cNvPr id="4" name="Espace réservé de la date 3"/>
          <p:cNvSpPr>
            <a:spLocks noGrp="1"/>
          </p:cNvSpPr>
          <p:nvPr>
            <p:ph type="dt" sz="half" idx="10"/>
          </p:nvPr>
        </p:nvSpPr>
        <p:spPr/>
        <p:txBody>
          <a:bodyPr/>
          <a:lstStyle/>
          <a:p>
            <a:fld id="{06E2BE66-93A3-0546-A361-E1EAB04CDA1B}" type="datetimeFigureOut">
              <a:rPr lang="fr-FR" smtClean="0"/>
              <a:pPr/>
              <a:t>22/06/10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ECCBEA-29A8-4848-B33A-C47892A6A108}"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nl-BE" smtClean="0"/>
              <a:t>Cliquez et modifiez le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5" name="Espace réservé de la date 4"/>
          <p:cNvSpPr>
            <a:spLocks noGrp="1"/>
          </p:cNvSpPr>
          <p:nvPr>
            <p:ph type="dt" sz="half" idx="10"/>
          </p:nvPr>
        </p:nvSpPr>
        <p:spPr/>
        <p:txBody>
          <a:bodyPr/>
          <a:lstStyle/>
          <a:p>
            <a:fld id="{06E2BE66-93A3-0546-A361-E1EAB04CDA1B}" type="datetimeFigureOut">
              <a:rPr lang="fr-FR" smtClean="0"/>
              <a:pPr/>
              <a:t>22/06/10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ECCBEA-29A8-4848-B33A-C47892A6A108}"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nl-BE" smtClean="0"/>
              <a:t>Cliquez et modifiez le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BE"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BE"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26" name="Espace réservé de la date 25"/>
          <p:cNvSpPr>
            <a:spLocks noGrp="1"/>
          </p:cNvSpPr>
          <p:nvPr>
            <p:ph type="dt" sz="half" idx="10"/>
          </p:nvPr>
        </p:nvSpPr>
        <p:spPr/>
        <p:txBody>
          <a:bodyPr rtlCol="0"/>
          <a:lstStyle/>
          <a:p>
            <a:fld id="{06E2BE66-93A3-0546-A361-E1EAB04CDA1B}" type="datetimeFigureOut">
              <a:rPr lang="fr-FR" smtClean="0"/>
              <a:pPr/>
              <a:t>22/06/10</a:t>
            </a:fld>
            <a:endParaRPr lang="fr-FR"/>
          </a:p>
        </p:txBody>
      </p:sp>
      <p:sp>
        <p:nvSpPr>
          <p:cNvPr id="27" name="Espace réservé du numéro de diapositive 26"/>
          <p:cNvSpPr>
            <a:spLocks noGrp="1"/>
          </p:cNvSpPr>
          <p:nvPr>
            <p:ph type="sldNum" sz="quarter" idx="11"/>
          </p:nvPr>
        </p:nvSpPr>
        <p:spPr/>
        <p:txBody>
          <a:bodyPr rtlCol="0"/>
          <a:lstStyle/>
          <a:p>
            <a:fld id="{45ECCBEA-29A8-4848-B33A-C47892A6A108}" type="slidenum">
              <a:rPr lang="fr-FR" smtClean="0"/>
              <a:pPr/>
              <a:t>‹#›</a:t>
            </a:fld>
            <a:endParaRPr lang="fr-FR"/>
          </a:p>
        </p:txBody>
      </p:sp>
      <p:sp>
        <p:nvSpPr>
          <p:cNvPr id="28" name="Espace réservé du pied de page 27"/>
          <p:cNvSpPr>
            <a:spLocks noGrp="1"/>
          </p:cNvSpPr>
          <p:nvPr>
            <p:ph type="ftr" sz="quarter" idx="12"/>
          </p:nvPr>
        </p:nvSpPr>
        <p:spPr/>
        <p:txBody>
          <a:bodyPr rtlCol="0"/>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nl-BE" smtClean="0"/>
              <a:t>Cliquez et modifiez le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06E2BE66-93A3-0546-A361-E1EAB04CDA1B}" type="datetimeFigureOut">
              <a:rPr lang="fr-FR" smtClean="0"/>
              <a:pPr/>
              <a:t>22/06/10</a:t>
            </a:fld>
            <a:endParaRPr lang="fr-FR"/>
          </a:p>
        </p:txBody>
      </p:sp>
      <p:sp>
        <p:nvSpPr>
          <p:cNvPr id="4" name="Espace réservé du pied de page 3"/>
          <p:cNvSpPr>
            <a:spLocks noGrp="1"/>
          </p:cNvSpPr>
          <p:nvPr>
            <p:ph type="ftr" sz="quarter" idx="11"/>
          </p:nvPr>
        </p:nvSpPr>
        <p:spPr>
          <a:xfrm>
            <a:off x="5257800" y="612648"/>
            <a:ext cx="1325880" cy="457200"/>
          </a:xfrm>
        </p:spPr>
        <p:txBody>
          <a:bodyPr/>
          <a:lstStyle/>
          <a:p>
            <a:endParaRPr lang="fr-FR"/>
          </a:p>
        </p:txBody>
      </p:sp>
      <p:sp>
        <p:nvSpPr>
          <p:cNvPr id="5" name="Espace réservé du numéro de diapositive 4"/>
          <p:cNvSpPr>
            <a:spLocks noGrp="1"/>
          </p:cNvSpPr>
          <p:nvPr>
            <p:ph type="sldNum" sz="quarter" idx="12"/>
          </p:nvPr>
        </p:nvSpPr>
        <p:spPr>
          <a:xfrm>
            <a:off x="8174736" y="2272"/>
            <a:ext cx="762000" cy="365760"/>
          </a:xfrm>
        </p:spPr>
        <p:txBody>
          <a:bodyPr/>
          <a:lstStyle/>
          <a:p>
            <a:fld id="{45ECCBEA-29A8-4848-B33A-C47892A6A108}"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E2BE66-93A3-0546-A361-E1EAB04CDA1B}" type="datetimeFigureOut">
              <a:rPr lang="fr-FR" smtClean="0"/>
              <a:pPr/>
              <a:t>22/06/10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5ECCBEA-29A8-4848-B33A-C47892A6A10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nl-BE" smtClean="0"/>
              <a:t>Cliquez et modifiez le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BE"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5" name="Espace réservé de la date 4"/>
          <p:cNvSpPr>
            <a:spLocks noGrp="1"/>
          </p:cNvSpPr>
          <p:nvPr>
            <p:ph type="dt" sz="half" idx="10"/>
          </p:nvPr>
        </p:nvSpPr>
        <p:spPr/>
        <p:txBody>
          <a:bodyPr/>
          <a:lstStyle/>
          <a:p>
            <a:fld id="{06E2BE66-93A3-0546-A361-E1EAB04CDA1B}" type="datetimeFigureOut">
              <a:rPr lang="fr-FR" smtClean="0"/>
              <a:pPr/>
              <a:t>22/06/10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ECCBEA-29A8-4848-B33A-C47892A6A108}"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nl-BE" smtClean="0"/>
              <a:t>Cliquez et modifiez le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nl-BE"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BE" smtClean="0"/>
              <a:t>Cliquez pour modifier les styles du texte du masque</a:t>
            </a:r>
          </a:p>
        </p:txBody>
      </p:sp>
      <p:sp>
        <p:nvSpPr>
          <p:cNvPr id="5" name="Espace réservé de la date 4"/>
          <p:cNvSpPr>
            <a:spLocks noGrp="1"/>
          </p:cNvSpPr>
          <p:nvPr>
            <p:ph type="dt" sz="half" idx="10"/>
          </p:nvPr>
        </p:nvSpPr>
        <p:spPr/>
        <p:txBody>
          <a:bodyPr/>
          <a:lstStyle/>
          <a:p>
            <a:fld id="{06E2BE66-93A3-0546-A361-E1EAB04CDA1B}" type="datetimeFigureOut">
              <a:rPr lang="fr-FR" smtClean="0"/>
              <a:pPr/>
              <a:t>22/06/10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ECCBEA-29A8-4848-B33A-C47892A6A108}"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nl-BE" smtClean="0"/>
              <a:t>Cliquez et modifiez le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nl-BE" smtClean="0"/>
              <a:t>Cliquez pour modifier les styles du texte du masque</a:t>
            </a:r>
          </a:p>
          <a:p>
            <a:pPr lvl="1" eaLnBrk="1" latinLnBrk="0" hangingPunct="1"/>
            <a:r>
              <a:rPr kumimoji="0" lang="nl-BE" smtClean="0"/>
              <a:t>Deuxième niveau</a:t>
            </a:r>
          </a:p>
          <a:p>
            <a:pPr lvl="2" eaLnBrk="1" latinLnBrk="0" hangingPunct="1"/>
            <a:r>
              <a:rPr kumimoji="0" lang="nl-BE" smtClean="0"/>
              <a:t>Troisième niveau</a:t>
            </a:r>
          </a:p>
          <a:p>
            <a:pPr lvl="3" eaLnBrk="1" latinLnBrk="0" hangingPunct="1"/>
            <a:r>
              <a:rPr kumimoji="0" lang="nl-BE" smtClean="0"/>
              <a:t>Quatrième niveau</a:t>
            </a:r>
          </a:p>
          <a:p>
            <a:pPr lvl="4" eaLnBrk="1" latinLnBrk="0" hangingPunct="1"/>
            <a:r>
              <a:rPr kumimoji="0" lang="nl-BE"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6E2BE66-93A3-0546-A361-E1EAB04CDA1B}" type="datetimeFigureOut">
              <a:rPr lang="fr-FR" smtClean="0"/>
              <a:pPr/>
              <a:t>22/06/10</a:t>
            </a:fld>
            <a:endParaRPr lang="fr-FR"/>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FR"/>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5ECCBEA-29A8-4848-B33A-C47892A6A108}"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wmf"/></Relationships>
</file>

<file path=ppt/slides/_rels/slide10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 y="1981200"/>
            <a:ext cx="8458200" cy="1470025"/>
          </a:xfrm>
        </p:spPr>
        <p:txBody>
          <a:bodyPr>
            <a:normAutofit fontScale="90000"/>
          </a:bodyPr>
          <a:lstStyle/>
          <a:p>
            <a:pPr algn="ctr"/>
            <a:r>
              <a:rPr lang="fr-FR" dirty="0" smtClean="0"/>
              <a:t>Connecteurs, compréhension à la lecture et apprentissage de langues étrangères</a:t>
            </a:r>
            <a:endParaRPr lang="fr-FR" dirty="0"/>
          </a:p>
        </p:txBody>
      </p:sp>
      <p:sp>
        <p:nvSpPr>
          <p:cNvPr id="3" name="Sous-titre 2"/>
          <p:cNvSpPr>
            <a:spLocks noGrp="1"/>
          </p:cNvSpPr>
          <p:nvPr>
            <p:ph type="subTitle" idx="1"/>
          </p:nvPr>
        </p:nvSpPr>
        <p:spPr>
          <a:xfrm>
            <a:off x="457200" y="4114800"/>
            <a:ext cx="7391400" cy="2514600"/>
          </a:xfrm>
        </p:spPr>
        <p:txBody>
          <a:bodyPr>
            <a:normAutofit fontScale="92500" lnSpcReduction="20000"/>
          </a:bodyPr>
          <a:lstStyle/>
          <a:p>
            <a:pPr algn="just"/>
            <a:r>
              <a:rPr lang="fr-FR" dirty="0" smtClean="0"/>
              <a:t>Etude de l’impact des connecteurs de cause et de contraste sur la compréhension de textes en néerlandais langue étrangère</a:t>
            </a:r>
          </a:p>
          <a:p>
            <a:pPr algn="just"/>
            <a:endParaRPr lang="fr-FR" dirty="0" smtClean="0"/>
          </a:p>
          <a:p>
            <a:pPr algn="just"/>
            <a:r>
              <a:rPr lang="fr-FR" b="1" dirty="0" smtClean="0"/>
              <a:t>Julien </a:t>
            </a:r>
            <a:r>
              <a:rPr lang="fr-FR" b="1" dirty="0" err="1" smtClean="0"/>
              <a:t>Perrez</a:t>
            </a:r>
            <a:endParaRPr lang="fr-FR" b="1" dirty="0" smtClean="0"/>
          </a:p>
          <a:p>
            <a:pPr algn="just"/>
            <a:r>
              <a:rPr lang="fr-FR" dirty="0" smtClean="0"/>
              <a:t>Facultés universitaires Saint-Louis (Bruxelles, Belgique)</a:t>
            </a:r>
          </a:p>
          <a:p>
            <a:pPr algn="just"/>
            <a:endParaRPr lang="fr-FR" dirty="0" smtClean="0"/>
          </a:p>
          <a:p>
            <a:pPr algn="just"/>
            <a:r>
              <a:rPr lang="fr-FR" dirty="0" smtClean="0"/>
              <a:t>Université de </a:t>
            </a:r>
            <a:r>
              <a:rPr lang="fr-FR" dirty="0" err="1" smtClean="0"/>
              <a:t>Haute-Alsace</a:t>
            </a:r>
            <a:r>
              <a:rPr lang="fr-FR" dirty="0" smtClean="0"/>
              <a:t> (Mulhouse), 18/03/2009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de lecture</a:t>
            </a:r>
            <a:endParaRPr lang="fr-FR" dirty="0"/>
          </a:p>
        </p:txBody>
      </p:sp>
      <p:sp>
        <p:nvSpPr>
          <p:cNvPr id="3" name="Espace réservé du contenu 2"/>
          <p:cNvSpPr>
            <a:spLocks noGrp="1"/>
          </p:cNvSpPr>
          <p:nvPr>
            <p:ph idx="1"/>
          </p:nvPr>
        </p:nvSpPr>
        <p:spPr/>
        <p:txBody>
          <a:bodyPr/>
          <a:lstStyle/>
          <a:p>
            <a:r>
              <a:rPr lang="fr-FR" dirty="0" smtClean="0"/>
              <a:t>Deux </a:t>
            </a:r>
            <a:r>
              <a:rPr lang="fr-FR" dirty="0" err="1" smtClean="0"/>
              <a:t>sous-processus</a:t>
            </a:r>
            <a:endParaRPr lang="fr-FR" dirty="0" smtClean="0"/>
          </a:p>
          <a:p>
            <a:pPr marL="925830" lvl="1" indent="-514350">
              <a:buFont typeface="+mj-lt"/>
              <a:buAutoNum type="arabicParenR"/>
            </a:pPr>
            <a:r>
              <a:rPr lang="fr-FR" dirty="0" smtClean="0"/>
              <a:t>P</a:t>
            </a:r>
            <a:r>
              <a:rPr lang="fr-FR" dirty="0" err="1" smtClean="0"/>
              <a:t>rocessus</a:t>
            </a:r>
            <a:r>
              <a:rPr lang="fr-FR" dirty="0" smtClean="0"/>
              <a:t> basés sur la perception</a:t>
            </a:r>
          </a:p>
          <a:p>
            <a:pPr lvl="2"/>
            <a:r>
              <a:rPr lang="fr-FR" dirty="0" smtClean="0"/>
              <a:t>Mouvements et fixations oculaires</a:t>
            </a:r>
          </a:p>
          <a:p>
            <a:pPr lvl="2"/>
            <a:r>
              <a:rPr lang="fr-FR" dirty="0" smtClean="0"/>
              <a:t>Processus contribuant à la reconnaissance du mot en tant que contenant</a:t>
            </a:r>
          </a:p>
          <a:p>
            <a:pPr lvl="3"/>
            <a:r>
              <a:rPr lang="fr-FR" dirty="0" smtClean="0"/>
              <a:t>Déchiffrage des lettres</a:t>
            </a:r>
          </a:p>
          <a:p>
            <a:pPr lvl="3"/>
            <a:r>
              <a:rPr lang="fr-FR" dirty="0" smtClean="0"/>
              <a:t>Identification des mots</a:t>
            </a:r>
          </a:p>
          <a:p>
            <a:pPr lvl="2"/>
            <a:r>
              <a:rPr lang="fr-FR" dirty="0" smtClean="0"/>
              <a:t>Reconnaissance automatisée chez les bons lecteurs </a:t>
            </a:r>
            <a:endParaRPr lang="fr-F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Expérience 1 - méthode</a:t>
            </a:r>
            <a:endParaRPr lang="fr-FR" dirty="0"/>
          </a:p>
        </p:txBody>
      </p:sp>
      <p:sp>
        <p:nvSpPr>
          <p:cNvPr id="3" name="Espace réservé du contenu 2"/>
          <p:cNvSpPr>
            <a:spLocks noGrp="1"/>
          </p:cNvSpPr>
          <p:nvPr>
            <p:ph idx="1"/>
          </p:nvPr>
        </p:nvSpPr>
        <p:spPr/>
        <p:txBody>
          <a:bodyPr/>
          <a:lstStyle/>
          <a:p>
            <a:r>
              <a:rPr lang="fr-FR" dirty="0" smtClean="0"/>
              <a:t>Texte</a:t>
            </a:r>
          </a:p>
          <a:p>
            <a:pPr lvl="1"/>
            <a:r>
              <a:rPr lang="fr-FR" dirty="0" smtClean="0"/>
              <a:t>V</a:t>
            </a:r>
            <a:r>
              <a:rPr lang="fr-FR" dirty="0" err="1" smtClean="0"/>
              <a:t>ersion</a:t>
            </a:r>
            <a:r>
              <a:rPr lang="fr-FR" dirty="0" smtClean="0"/>
              <a:t> explicite</a:t>
            </a:r>
          </a:p>
          <a:p>
            <a:pPr lvl="1"/>
            <a:r>
              <a:rPr lang="fr-FR" dirty="0" smtClean="0"/>
              <a:t>Version implicite</a:t>
            </a:r>
          </a:p>
          <a:p>
            <a:r>
              <a:rPr lang="fr-FR" dirty="0" smtClean="0"/>
              <a:t>Questions</a:t>
            </a:r>
          </a:p>
          <a:p>
            <a:pPr lvl="1"/>
            <a:r>
              <a:rPr lang="fr-FR" dirty="0" smtClean="0"/>
              <a:t>Questions </a:t>
            </a:r>
            <a:r>
              <a:rPr lang="fr-FR" b="1" dirty="0" smtClean="0">
                <a:solidFill>
                  <a:srgbClr val="A04DA3"/>
                </a:solidFill>
              </a:rPr>
              <a:t>manipulées</a:t>
            </a:r>
          </a:p>
          <a:p>
            <a:pPr lvl="1"/>
            <a:r>
              <a:rPr lang="fr-FR" dirty="0" smtClean="0"/>
              <a:t>Questions de </a:t>
            </a:r>
            <a:r>
              <a:rPr lang="fr-FR" b="1" dirty="0" smtClean="0">
                <a:solidFill>
                  <a:schemeClr val="accent4"/>
                </a:solidFill>
              </a:rPr>
              <a:t>contenu</a:t>
            </a:r>
            <a:endParaRPr lang="fr-FR" b="1" dirty="0">
              <a:solidFill>
                <a:schemeClr val="accent4"/>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Expérience 1 - méthode</a:t>
            </a:r>
            <a:endParaRPr lang="fr-FR" dirty="0"/>
          </a:p>
        </p:txBody>
      </p:sp>
      <p:sp>
        <p:nvSpPr>
          <p:cNvPr id="3" name="Espace réservé du contenu 2"/>
          <p:cNvSpPr>
            <a:spLocks noGrp="1"/>
          </p:cNvSpPr>
          <p:nvPr>
            <p:ph idx="1"/>
          </p:nvPr>
        </p:nvSpPr>
        <p:spPr/>
        <p:txBody>
          <a:bodyPr>
            <a:normAutofit fontScale="92500" lnSpcReduction="10000"/>
          </a:bodyPr>
          <a:lstStyle/>
          <a:p>
            <a:r>
              <a:rPr lang="nl-BE" dirty="0" smtClean="0"/>
              <a:t>6 textes informatifs</a:t>
            </a:r>
          </a:p>
          <a:p>
            <a:pPr lvl="1"/>
            <a:r>
              <a:rPr lang="nl-BE" dirty="0" smtClean="0"/>
              <a:t>Vulgarisation scientifique</a:t>
            </a:r>
          </a:p>
          <a:p>
            <a:pPr lvl="1"/>
            <a:r>
              <a:rPr lang="nl-BE" dirty="0" smtClean="0"/>
              <a:t>+/- 250 mots</a:t>
            </a:r>
          </a:p>
          <a:p>
            <a:pPr lvl="1"/>
            <a:r>
              <a:rPr lang="nl-BE" dirty="0" smtClean="0"/>
              <a:t>3’ / texte</a:t>
            </a:r>
          </a:p>
          <a:p>
            <a:r>
              <a:rPr lang="nl-BE" dirty="0" smtClean="0"/>
              <a:t>Tâche de distraction</a:t>
            </a:r>
          </a:p>
          <a:p>
            <a:r>
              <a:rPr lang="nl-BE" dirty="0" smtClean="0"/>
              <a:t>4 questions </a:t>
            </a:r>
            <a:r>
              <a:rPr lang="nl-BE" b="1" dirty="0" smtClean="0">
                <a:solidFill>
                  <a:schemeClr val="accent3"/>
                </a:solidFill>
              </a:rPr>
              <a:t>ouvertes</a:t>
            </a:r>
            <a:r>
              <a:rPr lang="nl-BE" dirty="0" smtClean="0"/>
              <a:t> / texte</a:t>
            </a:r>
          </a:p>
          <a:p>
            <a:r>
              <a:rPr lang="nl-BE" dirty="0" smtClean="0"/>
              <a:t>77 participants (apprenants)</a:t>
            </a:r>
          </a:p>
          <a:p>
            <a:pPr lvl="1"/>
            <a:r>
              <a:rPr lang="nl-BE" dirty="0" smtClean="0"/>
              <a:t>Différents niveaux d’étude (sec., BAC1, BAC2)</a:t>
            </a:r>
          </a:p>
          <a:p>
            <a:pPr lvl="1"/>
            <a:r>
              <a:rPr lang="nl-BE" dirty="0" smtClean="0"/>
              <a:t>3 groupes de niveau de maîtrise de la L2</a:t>
            </a:r>
          </a:p>
          <a:p>
            <a:pPr lvl="2"/>
            <a:r>
              <a:rPr lang="nl-BE" dirty="0" smtClean="0"/>
              <a:t>Test de lecture</a:t>
            </a:r>
          </a:p>
          <a:p>
            <a:pPr lvl="2"/>
            <a:r>
              <a:rPr lang="nl-BE" dirty="0" smtClean="0"/>
              <a:t>Test de vocabulaire</a:t>
            </a:r>
          </a:p>
          <a:p>
            <a:endParaRPr lang="nl-BE" dirty="0" smtClean="0"/>
          </a:p>
          <a:p>
            <a:endParaRPr lang="fr-FR" b="1" dirty="0">
              <a:solidFill>
                <a:schemeClr val="accent4"/>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Expérience 1 – hypothèses</a:t>
            </a:r>
            <a:endParaRPr lang="fr-FR" dirty="0"/>
          </a:p>
        </p:txBody>
      </p:sp>
      <p:sp>
        <p:nvSpPr>
          <p:cNvPr id="3" name="Espace réservé du contenu 2"/>
          <p:cNvSpPr>
            <a:spLocks noGrp="1"/>
          </p:cNvSpPr>
          <p:nvPr>
            <p:ph idx="1"/>
          </p:nvPr>
        </p:nvSpPr>
        <p:spPr/>
        <p:txBody>
          <a:bodyPr>
            <a:normAutofit lnSpcReduction="10000"/>
          </a:bodyPr>
          <a:lstStyle/>
          <a:p>
            <a:pPr marL="624078" indent="-514350">
              <a:buFont typeface="+mj-lt"/>
              <a:buAutoNum type="arabicParenR"/>
            </a:pPr>
            <a:r>
              <a:rPr lang="nl-BE" u="sng" dirty="0" smtClean="0"/>
              <a:t>H1:</a:t>
            </a:r>
            <a:r>
              <a:rPr lang="nl-BE" dirty="0" smtClean="0"/>
              <a:t> </a:t>
            </a:r>
            <a:r>
              <a:rPr lang="nl-BE" b="1" dirty="0" smtClean="0">
                <a:solidFill>
                  <a:srgbClr val="A04DA3"/>
                </a:solidFill>
              </a:rPr>
              <a:t>Interaction</a:t>
            </a:r>
            <a:r>
              <a:rPr lang="nl-BE" dirty="0" smtClean="0"/>
              <a:t> entre niveau de maîtrise en L2 et présence des connecteurs</a:t>
            </a:r>
          </a:p>
          <a:p>
            <a:pPr marL="624078" indent="-514350">
              <a:buFont typeface="+mj-lt"/>
              <a:buAutoNum type="arabicParenR"/>
            </a:pPr>
            <a:r>
              <a:rPr lang="nl-BE" u="sng" dirty="0" smtClean="0"/>
              <a:t>H2:</a:t>
            </a:r>
            <a:r>
              <a:rPr lang="nl-BE" dirty="0" smtClean="0"/>
              <a:t> Impact </a:t>
            </a:r>
            <a:r>
              <a:rPr lang="nl-BE" b="1" dirty="0" smtClean="0">
                <a:solidFill>
                  <a:srgbClr val="A04DA3"/>
                </a:solidFill>
              </a:rPr>
              <a:t>global </a:t>
            </a:r>
            <a:r>
              <a:rPr lang="nl-BE" dirty="0" smtClean="0"/>
              <a:t>des connecteurs</a:t>
            </a:r>
          </a:p>
          <a:p>
            <a:pPr marL="916686" lvl="1" indent="-514350"/>
            <a:r>
              <a:rPr lang="nl-BE" dirty="0" smtClean="0"/>
              <a:t>Version explicites &gt; version implicites</a:t>
            </a:r>
            <a:endParaRPr lang="nl-BE" u="sng" dirty="0" smtClean="0"/>
          </a:p>
          <a:p>
            <a:pPr marL="624078" indent="-514350">
              <a:buFont typeface="+mj-lt"/>
              <a:buAutoNum type="arabicParenR"/>
            </a:pPr>
            <a:r>
              <a:rPr lang="nl-BE" u="sng" dirty="0" smtClean="0"/>
              <a:t>H3:</a:t>
            </a:r>
            <a:r>
              <a:rPr lang="nl-BE" dirty="0" smtClean="0"/>
              <a:t> Impact</a:t>
            </a:r>
            <a:r>
              <a:rPr lang="nl-BE" b="1" dirty="0" smtClean="0">
                <a:solidFill>
                  <a:srgbClr val="A04DA3"/>
                </a:solidFill>
              </a:rPr>
              <a:t> local </a:t>
            </a:r>
            <a:r>
              <a:rPr lang="nl-BE" dirty="0" smtClean="0"/>
              <a:t>des connecteurs</a:t>
            </a:r>
          </a:p>
          <a:p>
            <a:pPr marL="916686" lvl="1" indent="-514350"/>
            <a:r>
              <a:rPr lang="nl-BE" u="sng" dirty="0" smtClean="0"/>
              <a:t>H3.1:</a:t>
            </a:r>
            <a:r>
              <a:rPr lang="nl-BE" dirty="0" smtClean="0"/>
              <a:t> version explicite: questions manipulées &gt; questions de contenu</a:t>
            </a:r>
          </a:p>
          <a:p>
            <a:pPr marL="916686" lvl="1" indent="-514350"/>
            <a:r>
              <a:rPr lang="nl-BE" u="sng" dirty="0" smtClean="0"/>
              <a:t>H3.2:</a:t>
            </a:r>
            <a:r>
              <a:rPr lang="nl-BE" dirty="0" smtClean="0"/>
              <a:t> versions implicites: questions manipulées &gt;&lt; questions de contenu</a:t>
            </a:r>
          </a:p>
          <a:p>
            <a:pPr marL="916686" lvl="1" indent="-514350"/>
            <a:r>
              <a:rPr lang="nl-BE" u="sng" dirty="0" smtClean="0"/>
              <a:t>H3.3:</a:t>
            </a:r>
            <a:r>
              <a:rPr lang="nl-BE" dirty="0" smtClean="0"/>
              <a:t> questions manipulées: connecteur &gt; ∅</a:t>
            </a:r>
          </a:p>
          <a:p>
            <a:endParaRPr lang="nl-BE" dirty="0" smtClean="0"/>
          </a:p>
          <a:p>
            <a:endParaRPr lang="nl-BE" dirty="0" smtClean="0"/>
          </a:p>
          <a:p>
            <a:endParaRPr lang="fr-FR" b="1" dirty="0">
              <a:solidFill>
                <a:schemeClr val="accent4"/>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fr-BE" dirty="0" smtClean="0"/>
              <a:t>Experience </a:t>
            </a:r>
            <a:r>
              <a:rPr lang="fr-BE" dirty="0"/>
              <a:t>1 - </a:t>
            </a:r>
            <a:r>
              <a:rPr lang="fr-BE" dirty="0" smtClean="0"/>
              <a:t>Résultats</a:t>
            </a:r>
            <a:endParaRPr lang="fr-FR" dirty="0"/>
          </a:p>
        </p:txBody>
      </p:sp>
      <p:sp>
        <p:nvSpPr>
          <p:cNvPr id="135171" name="Rectangle 3"/>
          <p:cNvSpPr>
            <a:spLocks noGrp="1" noChangeArrowheads="1"/>
          </p:cNvSpPr>
          <p:nvPr>
            <p:ph type="body" idx="1"/>
          </p:nvPr>
        </p:nvSpPr>
        <p:spPr/>
        <p:txBody>
          <a:bodyPr/>
          <a:lstStyle/>
          <a:p>
            <a:r>
              <a:rPr lang="fr-BE" dirty="0" smtClean="0"/>
              <a:t>Impact global</a:t>
            </a:r>
          </a:p>
          <a:p>
            <a:pPr lvl="1"/>
            <a:r>
              <a:rPr lang="fr-BE" dirty="0" smtClean="0"/>
              <a:t>Versions explicites </a:t>
            </a:r>
            <a:r>
              <a:rPr lang="fr-BE" dirty="0"/>
              <a:t>=</a:t>
            </a:r>
            <a:r>
              <a:rPr lang="fr-BE" dirty="0" smtClean="0"/>
              <a:t> versions implicites </a:t>
            </a:r>
            <a:r>
              <a:rPr lang="fr-BE" i="1" dirty="0"/>
              <a:t>(p=.547)</a:t>
            </a:r>
            <a:endParaRPr lang="fr-BE" i="1" dirty="0" smtClean="0"/>
          </a:p>
          <a:p>
            <a:pPr lvl="1"/>
            <a:r>
              <a:rPr lang="fr-BE" dirty="0" smtClean="0"/>
              <a:t>Pas d’interaction significative avec le niveau de maîtrise de la L2 </a:t>
            </a:r>
            <a:r>
              <a:rPr lang="fr-BE" i="1" dirty="0"/>
              <a:t>(p=.648)</a:t>
            </a:r>
            <a:endParaRPr lang="fr-BE" dirty="0" smtClean="0"/>
          </a:p>
          <a:p>
            <a:pPr lvl="1"/>
            <a:r>
              <a:rPr lang="fr-BE" dirty="0" smtClean="0"/>
              <a:t>Hypothèse d’impact global </a:t>
            </a:r>
            <a:r>
              <a:rPr lang="fr-BE" b="1" dirty="0" smtClean="0">
                <a:solidFill>
                  <a:srgbClr val="A04DA3"/>
                </a:solidFill>
              </a:rPr>
              <a:t>non-vérifiée</a:t>
            </a:r>
          </a:p>
          <a:p>
            <a:pPr lvl="1"/>
            <a:endParaRPr lang="fr-FR" b="1" dirty="0">
              <a:solidFill>
                <a:schemeClr val="bg2"/>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Bottom)">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Bottom)">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slide(fromBottom)">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slide(fromBottom)">
                                      <p:cBhvr>
                                        <p:cTn id="22" dur="500"/>
                                        <p:tgtEl>
                                          <p:spTgt spid="135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2"/>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fr-BE" dirty="0" smtClean="0"/>
              <a:t>Experience 1 - Résultats</a:t>
            </a:r>
            <a:endParaRPr lang="fr-FR" dirty="0"/>
          </a:p>
        </p:txBody>
      </p:sp>
      <p:sp>
        <p:nvSpPr>
          <p:cNvPr id="136195" name="Rectangle 3"/>
          <p:cNvSpPr>
            <a:spLocks noGrp="1" noChangeArrowheads="1"/>
          </p:cNvSpPr>
          <p:nvPr>
            <p:ph type="body" idx="1"/>
          </p:nvPr>
        </p:nvSpPr>
        <p:spPr>
          <a:xfrm>
            <a:off x="457200" y="2209800"/>
            <a:ext cx="8229600" cy="4114800"/>
          </a:xfrm>
        </p:spPr>
        <p:txBody>
          <a:bodyPr/>
          <a:lstStyle/>
          <a:p>
            <a:r>
              <a:rPr lang="fr-BE" dirty="0" smtClean="0"/>
              <a:t>Impact local</a:t>
            </a:r>
          </a:p>
          <a:p>
            <a:pPr lvl="1"/>
            <a:r>
              <a:rPr lang="fr-BE" dirty="0" smtClean="0"/>
              <a:t>Versions explicites</a:t>
            </a:r>
          </a:p>
          <a:p>
            <a:pPr lvl="2"/>
            <a:r>
              <a:rPr lang="fr-FR" dirty="0" smtClean="0"/>
              <a:t>Q</a:t>
            </a:r>
            <a:r>
              <a:rPr lang="fr-BE" dirty="0" smtClean="0"/>
              <a:t>uestions manipulées = questions de contenu </a:t>
            </a:r>
            <a:r>
              <a:rPr lang="fr-BE" sz="2000" i="1" dirty="0"/>
              <a:t>(p=.266)</a:t>
            </a:r>
            <a:r>
              <a:rPr lang="fr-BE" sz="2000" dirty="0"/>
              <a:t> </a:t>
            </a:r>
            <a:endParaRPr lang="fr-BE" sz="2000" dirty="0" smtClean="0"/>
          </a:p>
          <a:p>
            <a:pPr lvl="2"/>
            <a:r>
              <a:rPr lang="fr-BE" b="1" dirty="0" smtClean="0">
                <a:solidFill>
                  <a:srgbClr val="A04DA3"/>
                </a:solidFill>
              </a:rPr>
              <a:t>Interaction significative</a:t>
            </a:r>
            <a:r>
              <a:rPr lang="fr-BE" dirty="0" smtClean="0"/>
              <a:t> avec les groupes de niveau de maîtrise de la L2 </a:t>
            </a:r>
            <a:r>
              <a:rPr lang="fr-BE" sz="2000" b="1" i="1" dirty="0" smtClean="0">
                <a:solidFill>
                  <a:srgbClr val="A04DA3"/>
                </a:solidFill>
              </a:rPr>
              <a:t>(</a:t>
            </a:r>
            <a:r>
              <a:rPr lang="fr-BE" sz="2000" b="1" i="1" dirty="0">
                <a:solidFill>
                  <a:srgbClr val="A04DA3"/>
                </a:solidFill>
              </a:rPr>
              <a:t>p&lt;.005)</a:t>
            </a:r>
          </a:p>
          <a:p>
            <a:pPr lvl="1">
              <a:buFont typeface="Wingdings" pitchFamily="-65" charset="2"/>
              <a:buNone/>
            </a:pPr>
            <a:endParaRPr lang="fr-BE" b="1" dirty="0">
              <a:solidFill>
                <a:schemeClr val="bg2"/>
              </a:solidFill>
            </a:endParaRPr>
          </a:p>
          <a:p>
            <a:pPr lvl="1"/>
            <a:endParaRPr lang="fr-FR" b="1" dirty="0">
              <a:solidFill>
                <a:schemeClr val="bg2"/>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slide(fromBottom)">
                                      <p:cBhvr>
                                        <p:cTn id="7" dur="500"/>
                                        <p:tgtEl>
                                          <p:spTgt spid="136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slide(fromBottom)">
                                      <p:cBhvr>
                                        <p:cTn id="12" dur="500"/>
                                        <p:tgtEl>
                                          <p:spTgt spid="13619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animEffect transition="in" filter="slide(fromBottom)">
                                      <p:cBhvr>
                                        <p:cTn id="15" dur="500"/>
                                        <p:tgtEl>
                                          <p:spTgt spid="136195">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6195">
                                            <p:txEl>
                                              <p:pRg st="3" end="3"/>
                                            </p:txEl>
                                          </p:spTgt>
                                        </p:tgtEl>
                                        <p:attrNameLst>
                                          <p:attrName>style.visibility</p:attrName>
                                        </p:attrNameLst>
                                      </p:cBhvr>
                                      <p:to>
                                        <p:strVal val="visible"/>
                                      </p:to>
                                    </p:set>
                                    <p:animEffect transition="in" filter="slide(fromBottom)">
                                      <p:cBhvr>
                                        <p:cTn id="18" dur="500"/>
                                        <p:tgtEl>
                                          <p:spTgt spid="136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bldLvl="2"/>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09600" y="457200"/>
            <a:ext cx="7010400" cy="1527175"/>
          </a:xfrm>
        </p:spPr>
        <p:txBody>
          <a:bodyPr/>
          <a:lstStyle/>
          <a:p>
            <a:r>
              <a:rPr lang="fr-BE" dirty="0" smtClean="0"/>
              <a:t>Experience 1 - Résultats</a:t>
            </a:r>
            <a:endParaRPr lang="fr-FR" dirty="0"/>
          </a:p>
        </p:txBody>
      </p:sp>
      <p:pic>
        <p:nvPicPr>
          <p:cNvPr id="137220" name="Picture 4"/>
          <p:cNvPicPr>
            <a:picLocks noChangeAspect="1" noChangeArrowheads="1"/>
          </p:cNvPicPr>
          <p:nvPr/>
        </p:nvPicPr>
        <p:blipFill>
          <a:blip r:embed="rId2"/>
          <a:srcRect/>
          <a:stretch>
            <a:fillRect/>
          </a:stretch>
        </p:blipFill>
        <p:spPr bwMode="auto">
          <a:xfrm>
            <a:off x="1208087" y="1933575"/>
            <a:ext cx="6411913" cy="49244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fr-BE" dirty="0" smtClean="0"/>
              <a:t>Experience 1 - Résultats</a:t>
            </a:r>
            <a:endParaRPr lang="fr-FR" dirty="0"/>
          </a:p>
        </p:txBody>
      </p:sp>
      <p:sp>
        <p:nvSpPr>
          <p:cNvPr id="136195" name="Rectangle 3"/>
          <p:cNvSpPr>
            <a:spLocks noGrp="1" noChangeArrowheads="1"/>
          </p:cNvSpPr>
          <p:nvPr>
            <p:ph type="body" idx="1"/>
          </p:nvPr>
        </p:nvSpPr>
        <p:spPr>
          <a:xfrm>
            <a:off x="457200" y="2209800"/>
            <a:ext cx="8458200" cy="4114800"/>
          </a:xfrm>
        </p:spPr>
        <p:txBody>
          <a:bodyPr>
            <a:normAutofit fontScale="85000" lnSpcReduction="20000"/>
          </a:bodyPr>
          <a:lstStyle/>
          <a:p>
            <a:r>
              <a:rPr lang="fr-BE" dirty="0" smtClean="0"/>
              <a:t>Impact local</a:t>
            </a:r>
          </a:p>
          <a:p>
            <a:pPr lvl="1"/>
            <a:r>
              <a:rPr lang="fr-BE" dirty="0" smtClean="0"/>
              <a:t>Versions explicites</a:t>
            </a:r>
          </a:p>
          <a:p>
            <a:pPr lvl="2"/>
            <a:r>
              <a:rPr lang="fr-FR" dirty="0" smtClean="0"/>
              <a:t>Q</a:t>
            </a:r>
            <a:r>
              <a:rPr lang="fr-BE" dirty="0" smtClean="0"/>
              <a:t>uestions manipulées = questions de contenu </a:t>
            </a:r>
            <a:r>
              <a:rPr lang="fr-BE" sz="2000" i="1" dirty="0"/>
              <a:t>(p=.266)</a:t>
            </a:r>
            <a:r>
              <a:rPr lang="fr-BE" sz="2000" dirty="0"/>
              <a:t> </a:t>
            </a:r>
            <a:endParaRPr lang="fr-BE" sz="2000" dirty="0" smtClean="0"/>
          </a:p>
          <a:p>
            <a:pPr lvl="2"/>
            <a:r>
              <a:rPr lang="fr-BE" b="1" dirty="0" smtClean="0">
                <a:solidFill>
                  <a:srgbClr val="A04DA3"/>
                </a:solidFill>
              </a:rPr>
              <a:t>Interaction significative</a:t>
            </a:r>
            <a:r>
              <a:rPr lang="fr-BE" dirty="0" smtClean="0"/>
              <a:t> avec les groupes de niveau de maîtrise de la L2 </a:t>
            </a:r>
            <a:r>
              <a:rPr lang="fr-BE" sz="2000" b="1" i="1" dirty="0" smtClean="0">
                <a:solidFill>
                  <a:srgbClr val="A04DA3"/>
                </a:solidFill>
              </a:rPr>
              <a:t>(</a:t>
            </a:r>
            <a:r>
              <a:rPr lang="fr-BE" sz="2000" b="1" i="1" dirty="0">
                <a:solidFill>
                  <a:srgbClr val="A04DA3"/>
                </a:solidFill>
              </a:rPr>
              <a:t>p&lt;.005</a:t>
            </a:r>
            <a:r>
              <a:rPr lang="fr-BE" sz="2000" b="1" i="1" dirty="0" smtClean="0">
                <a:solidFill>
                  <a:srgbClr val="A04DA3"/>
                </a:solidFill>
              </a:rPr>
              <a:t>)</a:t>
            </a:r>
          </a:p>
          <a:p>
            <a:pPr lvl="1"/>
            <a:r>
              <a:rPr lang="fr-BE" dirty="0" smtClean="0"/>
              <a:t>Versions implicites</a:t>
            </a:r>
          </a:p>
          <a:p>
            <a:pPr lvl="2"/>
            <a:r>
              <a:rPr lang="fr-BE" dirty="0" smtClean="0"/>
              <a:t>Questions de contenu &gt; questions manipulées </a:t>
            </a:r>
            <a:r>
              <a:rPr lang="fr-BE" sz="2000" i="1" dirty="0" smtClean="0">
                <a:solidFill>
                  <a:srgbClr val="A04DA3"/>
                </a:solidFill>
              </a:rPr>
              <a:t>(p&lt;.005)</a:t>
            </a:r>
          </a:p>
          <a:p>
            <a:pPr lvl="2"/>
            <a:r>
              <a:rPr lang="fr-BE" b="1" dirty="0" smtClean="0">
                <a:solidFill>
                  <a:srgbClr val="A04DA3"/>
                </a:solidFill>
              </a:rPr>
              <a:t>Interaction significative</a:t>
            </a:r>
            <a:r>
              <a:rPr lang="fr-BE" dirty="0" smtClean="0"/>
              <a:t> avec les groupes de niveau de maîtrise de la L2 </a:t>
            </a:r>
            <a:r>
              <a:rPr lang="fr-BE" b="1" i="1" dirty="0" smtClean="0">
                <a:solidFill>
                  <a:srgbClr val="A04DA3"/>
                </a:solidFill>
              </a:rPr>
              <a:t>(p&lt;.005)</a:t>
            </a:r>
            <a:endParaRPr lang="fr-BE" sz="2000" dirty="0" smtClean="0"/>
          </a:p>
          <a:p>
            <a:pPr lvl="1"/>
            <a:r>
              <a:rPr lang="fr-BE" dirty="0" smtClean="0"/>
              <a:t>Questions manipulées</a:t>
            </a:r>
          </a:p>
          <a:p>
            <a:pPr lvl="2"/>
            <a:r>
              <a:rPr lang="fr-BE" dirty="0" smtClean="0"/>
              <a:t>Versions explicites &gt; versions implicites (p&lt;.127)</a:t>
            </a:r>
          </a:p>
          <a:p>
            <a:pPr lvl="2"/>
            <a:r>
              <a:rPr lang="fr-BE" dirty="0" smtClean="0"/>
              <a:t>Pas d’interaction avec les groupes de niveau de maîtrise de la L2 (p=.930)</a:t>
            </a:r>
          </a:p>
          <a:p>
            <a:r>
              <a:rPr lang="fr-BE" dirty="0" smtClean="0"/>
              <a:t>Hypothèse d’impact local </a:t>
            </a:r>
            <a:r>
              <a:rPr lang="fr-BE" b="1" dirty="0" smtClean="0">
                <a:solidFill>
                  <a:srgbClr val="438086"/>
                </a:solidFill>
              </a:rPr>
              <a:t>moyennement vérifiée</a:t>
            </a:r>
          </a:p>
          <a:p>
            <a:pPr lvl="2"/>
            <a:endParaRPr lang="fr-BE" dirty="0" smtClean="0"/>
          </a:p>
          <a:p>
            <a:pPr lvl="1">
              <a:buFont typeface="Wingdings" pitchFamily="-65" charset="2"/>
              <a:buNone/>
            </a:pPr>
            <a:endParaRPr lang="fr-BE" b="1" dirty="0">
              <a:solidFill>
                <a:schemeClr val="bg2"/>
              </a:solidFill>
            </a:endParaRPr>
          </a:p>
          <a:p>
            <a:pPr lvl="1"/>
            <a:endParaRPr lang="fr-FR" b="1" dirty="0">
              <a:solidFill>
                <a:schemeClr val="bg2"/>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slide(fromBottom)">
                                      <p:cBhvr>
                                        <p:cTn id="7" dur="500"/>
                                        <p:tgtEl>
                                          <p:spTgt spid="136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slide(fromBottom)">
                                      <p:cBhvr>
                                        <p:cTn id="12" dur="500"/>
                                        <p:tgtEl>
                                          <p:spTgt spid="13619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animEffect transition="in" filter="slide(fromBottom)">
                                      <p:cBhvr>
                                        <p:cTn id="15" dur="500"/>
                                        <p:tgtEl>
                                          <p:spTgt spid="136195">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6195">
                                            <p:txEl>
                                              <p:pRg st="3" end="3"/>
                                            </p:txEl>
                                          </p:spTgt>
                                        </p:tgtEl>
                                        <p:attrNameLst>
                                          <p:attrName>style.visibility</p:attrName>
                                        </p:attrNameLst>
                                      </p:cBhvr>
                                      <p:to>
                                        <p:strVal val="visible"/>
                                      </p:to>
                                    </p:set>
                                    <p:animEffect transition="in" filter="slide(fromBottom)">
                                      <p:cBhvr>
                                        <p:cTn id="18" dur="500"/>
                                        <p:tgtEl>
                                          <p:spTgt spid="13619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36195">
                                            <p:txEl>
                                              <p:pRg st="4" end="4"/>
                                            </p:txEl>
                                          </p:spTgt>
                                        </p:tgtEl>
                                        <p:attrNameLst>
                                          <p:attrName>style.visibility</p:attrName>
                                        </p:attrNameLst>
                                      </p:cBhvr>
                                      <p:to>
                                        <p:strVal val="visible"/>
                                      </p:to>
                                    </p:set>
                                    <p:animEffect transition="in" filter="slide(fromBottom)">
                                      <p:cBhvr>
                                        <p:cTn id="23" dur="500"/>
                                        <p:tgtEl>
                                          <p:spTgt spid="136195">
                                            <p:txEl>
                                              <p:pRg st="4" end="4"/>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36195">
                                            <p:txEl>
                                              <p:pRg st="5" end="5"/>
                                            </p:txEl>
                                          </p:spTgt>
                                        </p:tgtEl>
                                        <p:attrNameLst>
                                          <p:attrName>style.visibility</p:attrName>
                                        </p:attrNameLst>
                                      </p:cBhvr>
                                      <p:to>
                                        <p:strVal val="visible"/>
                                      </p:to>
                                    </p:set>
                                    <p:animEffect transition="in" filter="slide(fromBottom)">
                                      <p:cBhvr>
                                        <p:cTn id="26" dur="500"/>
                                        <p:tgtEl>
                                          <p:spTgt spid="136195">
                                            <p:txEl>
                                              <p:pRg st="5" end="5"/>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36195">
                                            <p:txEl>
                                              <p:pRg st="6" end="6"/>
                                            </p:txEl>
                                          </p:spTgt>
                                        </p:tgtEl>
                                        <p:attrNameLst>
                                          <p:attrName>style.visibility</p:attrName>
                                        </p:attrNameLst>
                                      </p:cBhvr>
                                      <p:to>
                                        <p:strVal val="visible"/>
                                      </p:to>
                                    </p:set>
                                    <p:animEffect transition="in" filter="slide(fromBottom)">
                                      <p:cBhvr>
                                        <p:cTn id="29" dur="500"/>
                                        <p:tgtEl>
                                          <p:spTgt spid="13619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36195">
                                            <p:txEl>
                                              <p:pRg st="7" end="7"/>
                                            </p:txEl>
                                          </p:spTgt>
                                        </p:tgtEl>
                                        <p:attrNameLst>
                                          <p:attrName>style.visibility</p:attrName>
                                        </p:attrNameLst>
                                      </p:cBhvr>
                                      <p:to>
                                        <p:strVal val="visible"/>
                                      </p:to>
                                    </p:set>
                                    <p:animEffect transition="in" filter="slide(fromBottom)">
                                      <p:cBhvr>
                                        <p:cTn id="34" dur="500"/>
                                        <p:tgtEl>
                                          <p:spTgt spid="136195">
                                            <p:txEl>
                                              <p:pRg st="7" end="7"/>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6195">
                                            <p:txEl>
                                              <p:pRg st="8" end="8"/>
                                            </p:txEl>
                                          </p:spTgt>
                                        </p:tgtEl>
                                        <p:attrNameLst>
                                          <p:attrName>style.visibility</p:attrName>
                                        </p:attrNameLst>
                                      </p:cBhvr>
                                      <p:to>
                                        <p:strVal val="visible"/>
                                      </p:to>
                                    </p:set>
                                    <p:animEffect transition="in" filter="slide(fromBottom)">
                                      <p:cBhvr>
                                        <p:cTn id="37" dur="500"/>
                                        <p:tgtEl>
                                          <p:spTgt spid="136195">
                                            <p:txEl>
                                              <p:pRg st="8" end="8"/>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36195">
                                            <p:txEl>
                                              <p:pRg st="9" end="9"/>
                                            </p:txEl>
                                          </p:spTgt>
                                        </p:tgtEl>
                                        <p:attrNameLst>
                                          <p:attrName>style.visibility</p:attrName>
                                        </p:attrNameLst>
                                      </p:cBhvr>
                                      <p:to>
                                        <p:strVal val="visible"/>
                                      </p:to>
                                    </p:set>
                                    <p:animEffect transition="in" filter="slide(fromBottom)">
                                      <p:cBhvr>
                                        <p:cTn id="40" dur="500"/>
                                        <p:tgtEl>
                                          <p:spTgt spid="13619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36195">
                                            <p:txEl>
                                              <p:pRg st="10" end="10"/>
                                            </p:txEl>
                                          </p:spTgt>
                                        </p:tgtEl>
                                        <p:attrNameLst>
                                          <p:attrName>style.visibility</p:attrName>
                                        </p:attrNameLst>
                                      </p:cBhvr>
                                      <p:to>
                                        <p:strVal val="visible"/>
                                      </p:to>
                                    </p:set>
                                    <p:animEffect transition="in" filter="slide(fromBottom)">
                                      <p:cBhvr>
                                        <p:cTn id="45" dur="500"/>
                                        <p:tgtEl>
                                          <p:spTgt spid="136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bldLvl="2"/>
    </p:bld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fr-BE"/>
              <a:t>Experiment 1 - Resultaten</a:t>
            </a:r>
            <a:endParaRPr lang="fr-FR"/>
          </a:p>
        </p:txBody>
      </p:sp>
      <p:sp>
        <p:nvSpPr>
          <p:cNvPr id="139267" name="Rectangle 3"/>
          <p:cNvSpPr>
            <a:spLocks noGrp="1" noChangeArrowheads="1"/>
          </p:cNvSpPr>
          <p:nvPr>
            <p:ph type="body" idx="1"/>
          </p:nvPr>
        </p:nvSpPr>
        <p:spPr/>
        <p:txBody>
          <a:bodyPr>
            <a:normAutofit fontScale="92500" lnSpcReduction="10000"/>
          </a:bodyPr>
          <a:lstStyle/>
          <a:p>
            <a:r>
              <a:rPr lang="fr-BE" dirty="0"/>
              <a:t>Hypothese</a:t>
            </a:r>
            <a:r>
              <a:rPr lang="fr-BE" dirty="0" smtClean="0"/>
              <a:t> du niveau minimum de maîtrise de la L2</a:t>
            </a:r>
          </a:p>
          <a:p>
            <a:pPr lvl="1"/>
            <a:r>
              <a:rPr lang="fr-BE" dirty="0" smtClean="0">
                <a:solidFill>
                  <a:srgbClr val="438086"/>
                </a:solidFill>
              </a:rPr>
              <a:t>Soutenue partiellement au niveau local</a:t>
            </a:r>
          </a:p>
          <a:p>
            <a:r>
              <a:rPr lang="fr-FR" dirty="0" smtClean="0"/>
              <a:t>Littérature expérimentale</a:t>
            </a:r>
          </a:p>
          <a:p>
            <a:pPr lvl="1"/>
            <a:r>
              <a:rPr lang="fr-FR" dirty="0" smtClean="0"/>
              <a:t>&gt;&lt; </a:t>
            </a:r>
            <a:r>
              <a:rPr lang="fr-FR" dirty="0" err="1" smtClean="0"/>
              <a:t>Degand</a:t>
            </a:r>
            <a:r>
              <a:rPr lang="fr-FR" dirty="0" smtClean="0"/>
              <a:t> &amp; </a:t>
            </a:r>
            <a:r>
              <a:rPr lang="fr-FR" dirty="0" err="1" smtClean="0"/>
              <a:t>Sanders</a:t>
            </a:r>
            <a:r>
              <a:rPr lang="fr-FR" dirty="0" smtClean="0"/>
              <a:t> (2002)</a:t>
            </a:r>
          </a:p>
          <a:p>
            <a:r>
              <a:rPr lang="fr-FR" dirty="0" smtClean="0"/>
              <a:t>Questions méthodologiques</a:t>
            </a:r>
          </a:p>
          <a:p>
            <a:pPr lvl="1"/>
            <a:r>
              <a:rPr lang="fr-FR" dirty="0" smtClean="0"/>
              <a:t>Scores globaux fort bas </a:t>
            </a:r>
          </a:p>
          <a:p>
            <a:pPr lvl="2"/>
            <a:r>
              <a:rPr lang="fr-FR" dirty="0" smtClean="0"/>
              <a:t>Trop peu d’observations pertinentes?</a:t>
            </a:r>
          </a:p>
          <a:p>
            <a:pPr lvl="1"/>
            <a:r>
              <a:rPr lang="fr-FR" dirty="0" smtClean="0"/>
              <a:t>Questions ouvertes</a:t>
            </a:r>
          </a:p>
          <a:p>
            <a:pPr lvl="2"/>
            <a:r>
              <a:rPr lang="fr-FR" dirty="0" smtClean="0"/>
              <a:t>Trop difficiles?</a:t>
            </a:r>
          </a:p>
          <a:p>
            <a:pPr lvl="2"/>
            <a:r>
              <a:rPr lang="fr-FR" dirty="0" smtClean="0"/>
              <a:t>M</a:t>
            </a:r>
            <a:r>
              <a:rPr lang="fr-FR" dirty="0" err="1" smtClean="0"/>
              <a:t>élange</a:t>
            </a:r>
            <a:r>
              <a:rPr lang="fr-FR" dirty="0" smtClean="0"/>
              <a:t> d’aptitudes</a:t>
            </a:r>
          </a:p>
          <a:p>
            <a:pPr lvl="1"/>
            <a:r>
              <a:rPr lang="fr-FR" dirty="0" smtClean="0"/>
              <a:t>Niveau de compréhension non manipulé</a:t>
            </a:r>
          </a:p>
          <a:p>
            <a:pPr lvl="1"/>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dissolve">
                                      <p:cBhvr>
                                        <p:cTn id="7" dur="500"/>
                                        <p:tgtEl>
                                          <p:spTgt spid="13926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9267">
                                            <p:txEl>
                                              <p:pRg st="1" end="1"/>
                                            </p:txEl>
                                          </p:spTgt>
                                        </p:tgtEl>
                                        <p:attrNameLst>
                                          <p:attrName>style.visibility</p:attrName>
                                        </p:attrNameLst>
                                      </p:cBhvr>
                                      <p:to>
                                        <p:strVal val="visible"/>
                                      </p:to>
                                    </p:set>
                                    <p:animEffect transition="in" filter="dissolve">
                                      <p:cBhvr>
                                        <p:cTn id="10" dur="500"/>
                                        <p:tgtEl>
                                          <p:spTgt spid="139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dissolve">
                                      <p:cBhvr>
                                        <p:cTn id="15" dur="500"/>
                                        <p:tgtEl>
                                          <p:spTgt spid="1392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9267">
                                            <p:txEl>
                                              <p:pRg st="3" end="3"/>
                                            </p:txEl>
                                          </p:spTgt>
                                        </p:tgtEl>
                                        <p:attrNameLst>
                                          <p:attrName>style.visibility</p:attrName>
                                        </p:attrNameLst>
                                      </p:cBhvr>
                                      <p:to>
                                        <p:strVal val="visible"/>
                                      </p:to>
                                    </p:set>
                                    <p:animEffect transition="in" filter="dissolve">
                                      <p:cBhvr>
                                        <p:cTn id="20" dur="500"/>
                                        <p:tgtEl>
                                          <p:spTgt spid="1392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9267">
                                            <p:txEl>
                                              <p:pRg st="4" end="4"/>
                                            </p:txEl>
                                          </p:spTgt>
                                        </p:tgtEl>
                                        <p:attrNameLst>
                                          <p:attrName>style.visibility</p:attrName>
                                        </p:attrNameLst>
                                      </p:cBhvr>
                                      <p:to>
                                        <p:strVal val="visible"/>
                                      </p:to>
                                    </p:set>
                                    <p:animEffect transition="in" filter="dissolve">
                                      <p:cBhvr>
                                        <p:cTn id="25" dur="500"/>
                                        <p:tgtEl>
                                          <p:spTgt spid="13926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9267">
                                            <p:txEl>
                                              <p:pRg st="5" end="5"/>
                                            </p:txEl>
                                          </p:spTgt>
                                        </p:tgtEl>
                                        <p:attrNameLst>
                                          <p:attrName>style.visibility</p:attrName>
                                        </p:attrNameLst>
                                      </p:cBhvr>
                                      <p:to>
                                        <p:strVal val="visible"/>
                                      </p:to>
                                    </p:set>
                                    <p:animEffect transition="in" filter="dissolve">
                                      <p:cBhvr>
                                        <p:cTn id="30" dur="500"/>
                                        <p:tgtEl>
                                          <p:spTgt spid="139267">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9267">
                                            <p:txEl>
                                              <p:pRg st="6" end="6"/>
                                            </p:txEl>
                                          </p:spTgt>
                                        </p:tgtEl>
                                        <p:attrNameLst>
                                          <p:attrName>style.visibility</p:attrName>
                                        </p:attrNameLst>
                                      </p:cBhvr>
                                      <p:to>
                                        <p:strVal val="visible"/>
                                      </p:to>
                                    </p:set>
                                    <p:animEffect transition="in" filter="dissolve">
                                      <p:cBhvr>
                                        <p:cTn id="33" dur="500"/>
                                        <p:tgtEl>
                                          <p:spTgt spid="13926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9267">
                                            <p:txEl>
                                              <p:pRg st="7" end="7"/>
                                            </p:txEl>
                                          </p:spTgt>
                                        </p:tgtEl>
                                        <p:attrNameLst>
                                          <p:attrName>style.visibility</p:attrName>
                                        </p:attrNameLst>
                                      </p:cBhvr>
                                      <p:to>
                                        <p:strVal val="visible"/>
                                      </p:to>
                                    </p:set>
                                    <p:animEffect transition="in" filter="dissolve">
                                      <p:cBhvr>
                                        <p:cTn id="38" dur="500"/>
                                        <p:tgtEl>
                                          <p:spTgt spid="139267">
                                            <p:txEl>
                                              <p:pRg st="7" end="7"/>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9267">
                                            <p:txEl>
                                              <p:pRg st="8" end="8"/>
                                            </p:txEl>
                                          </p:spTgt>
                                        </p:tgtEl>
                                        <p:attrNameLst>
                                          <p:attrName>style.visibility</p:attrName>
                                        </p:attrNameLst>
                                      </p:cBhvr>
                                      <p:to>
                                        <p:strVal val="visible"/>
                                      </p:to>
                                    </p:set>
                                    <p:animEffect transition="in" filter="dissolve">
                                      <p:cBhvr>
                                        <p:cTn id="41" dur="500"/>
                                        <p:tgtEl>
                                          <p:spTgt spid="139267">
                                            <p:txEl>
                                              <p:pRg st="8" end="8"/>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39267">
                                            <p:txEl>
                                              <p:pRg st="9" end="9"/>
                                            </p:txEl>
                                          </p:spTgt>
                                        </p:tgtEl>
                                        <p:attrNameLst>
                                          <p:attrName>style.visibility</p:attrName>
                                        </p:attrNameLst>
                                      </p:cBhvr>
                                      <p:to>
                                        <p:strVal val="visible"/>
                                      </p:to>
                                    </p:set>
                                    <p:animEffect transition="in" filter="dissolve">
                                      <p:cBhvr>
                                        <p:cTn id="44" dur="500"/>
                                        <p:tgtEl>
                                          <p:spTgt spid="13926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9267">
                                            <p:txEl>
                                              <p:pRg st="10" end="10"/>
                                            </p:txEl>
                                          </p:spTgt>
                                        </p:tgtEl>
                                        <p:attrNameLst>
                                          <p:attrName>style.visibility</p:attrName>
                                        </p:attrNameLst>
                                      </p:cBhvr>
                                      <p:to>
                                        <p:strVal val="visible"/>
                                      </p:to>
                                    </p:set>
                                    <p:animEffect transition="in" filter="dissolve">
                                      <p:cBhvr>
                                        <p:cTn id="49" dur="500"/>
                                        <p:tgtEl>
                                          <p:spTgt spid="139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p:bld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solidFill>
                  <a:schemeClr val="accent3">
                    <a:lumMod val="40000"/>
                    <a:lumOff val="60000"/>
                  </a:schemeClr>
                </a:solidFill>
              </a:rPr>
              <a:t>Introduction</a:t>
            </a:r>
          </a:p>
          <a:p>
            <a:r>
              <a:rPr lang="fr-FR" dirty="0" smtClean="0">
                <a:solidFill>
                  <a:schemeClr val="accent3">
                    <a:lumMod val="40000"/>
                    <a:lumOff val="60000"/>
                  </a:schemeClr>
                </a:solidFill>
              </a:rPr>
              <a:t>Littérature</a:t>
            </a:r>
          </a:p>
          <a:p>
            <a:r>
              <a:rPr lang="fr-FR" dirty="0" smtClean="0">
                <a:solidFill>
                  <a:schemeClr val="accent3">
                    <a:lumMod val="40000"/>
                    <a:lumOff val="60000"/>
                  </a:schemeClr>
                </a:solidFill>
              </a:rPr>
              <a:t>Design expérimental global</a:t>
            </a:r>
          </a:p>
          <a:p>
            <a:r>
              <a:rPr lang="fr-FR" b="1" dirty="0" smtClean="0">
                <a:solidFill>
                  <a:schemeClr val="accent3"/>
                </a:solidFill>
              </a:rPr>
              <a:t>Expérience 1</a:t>
            </a:r>
          </a:p>
          <a:p>
            <a:r>
              <a:rPr lang="fr-FR" dirty="0" smtClean="0"/>
              <a:t>Expérience 2</a:t>
            </a:r>
          </a:p>
          <a:p>
            <a:r>
              <a:rPr lang="fr-FR" dirty="0" smtClean="0"/>
              <a:t>Conclusions et discussions</a:t>
            </a:r>
            <a:endParaRPr lang="fr-FR" dirty="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solidFill>
                  <a:schemeClr val="accent3">
                    <a:lumMod val="40000"/>
                    <a:lumOff val="60000"/>
                  </a:schemeClr>
                </a:solidFill>
              </a:rPr>
              <a:t>Introduction</a:t>
            </a:r>
          </a:p>
          <a:p>
            <a:r>
              <a:rPr lang="fr-FR" dirty="0" smtClean="0">
                <a:solidFill>
                  <a:schemeClr val="accent3">
                    <a:lumMod val="40000"/>
                    <a:lumOff val="60000"/>
                  </a:schemeClr>
                </a:solidFill>
              </a:rPr>
              <a:t>Littérature</a:t>
            </a:r>
          </a:p>
          <a:p>
            <a:r>
              <a:rPr lang="fr-FR" dirty="0" smtClean="0">
                <a:solidFill>
                  <a:schemeClr val="accent3">
                    <a:lumMod val="40000"/>
                    <a:lumOff val="60000"/>
                  </a:schemeClr>
                </a:solidFill>
              </a:rPr>
              <a:t>Design expérimental global</a:t>
            </a:r>
          </a:p>
          <a:p>
            <a:r>
              <a:rPr lang="fr-FR" dirty="0" smtClean="0">
                <a:solidFill>
                  <a:schemeClr val="accent3">
                    <a:lumMod val="40000"/>
                    <a:lumOff val="60000"/>
                  </a:schemeClr>
                </a:solidFill>
              </a:rPr>
              <a:t>Expérience 1</a:t>
            </a:r>
          </a:p>
          <a:p>
            <a:r>
              <a:rPr lang="fr-FR" b="1" dirty="0" smtClean="0">
                <a:solidFill>
                  <a:schemeClr val="accent3"/>
                </a:solidFill>
              </a:rPr>
              <a:t>Expérience 2</a:t>
            </a:r>
          </a:p>
          <a:p>
            <a:r>
              <a:rPr lang="fr-FR" dirty="0" smtClean="0"/>
              <a:t>Conclusions et discussions</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304800" y="1669970"/>
            <a:ext cx="8610600" cy="38164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lvl="1" algn="just"/>
            <a:r>
              <a:rPr lang="fr-FR" sz="2800" dirty="0"/>
              <a:t>“</a:t>
            </a:r>
            <a:r>
              <a:rPr lang="fr-FR" sz="2800" dirty="0" err="1"/>
              <a:t>Sleon</a:t>
            </a:r>
            <a:r>
              <a:rPr lang="fr-FR" sz="2800" dirty="0"/>
              <a:t> une </a:t>
            </a:r>
            <a:r>
              <a:rPr lang="fr-FR" sz="2800" dirty="0" err="1"/>
              <a:t>édtue</a:t>
            </a:r>
            <a:r>
              <a:rPr lang="fr-FR" sz="2800" dirty="0"/>
              <a:t> de l'</a:t>
            </a:r>
            <a:r>
              <a:rPr lang="fr-FR" sz="2800" dirty="0" err="1"/>
              <a:t>Uvinertisé</a:t>
            </a:r>
            <a:r>
              <a:rPr lang="fr-FR" sz="2800" dirty="0"/>
              <a:t> de </a:t>
            </a:r>
            <a:r>
              <a:rPr lang="fr-FR" sz="2800" dirty="0" err="1"/>
              <a:t>Cmabrigde</a:t>
            </a:r>
            <a:r>
              <a:rPr lang="fr-FR" sz="2800" dirty="0"/>
              <a:t>,</a:t>
            </a:r>
            <a:r>
              <a:rPr lang="fr-FR" sz="2800" dirty="0" smtClean="0"/>
              <a:t> l'</a:t>
            </a:r>
            <a:r>
              <a:rPr lang="fr-FR" sz="2800" dirty="0" err="1" smtClean="0"/>
              <a:t>odrre</a:t>
            </a:r>
            <a:r>
              <a:rPr lang="fr-FR" sz="2800" dirty="0" smtClean="0"/>
              <a:t> </a:t>
            </a:r>
            <a:r>
              <a:rPr lang="fr-FR" sz="2800" dirty="0"/>
              <a:t>des </a:t>
            </a:r>
            <a:r>
              <a:rPr lang="fr-FR" sz="2800" dirty="0" err="1"/>
              <a:t>ltteers</a:t>
            </a:r>
            <a:r>
              <a:rPr lang="fr-FR" sz="2800" dirty="0"/>
              <a:t> </a:t>
            </a:r>
            <a:r>
              <a:rPr lang="fr-FR" sz="2800" dirty="0" err="1"/>
              <a:t>dnas</a:t>
            </a:r>
            <a:r>
              <a:rPr lang="fr-FR" sz="2800" dirty="0"/>
              <a:t> un </a:t>
            </a:r>
            <a:r>
              <a:rPr lang="fr-FR" sz="2800" dirty="0" err="1"/>
              <a:t>mtos</a:t>
            </a:r>
            <a:r>
              <a:rPr lang="fr-FR" sz="2800" dirty="0"/>
              <a:t> n'a pas d'</a:t>
            </a:r>
            <a:r>
              <a:rPr lang="fr-FR" sz="2800" dirty="0" err="1"/>
              <a:t>ipmrotncae</a:t>
            </a:r>
            <a:r>
              <a:rPr lang="fr-FR" sz="2800" dirty="0"/>
              <a:t>,</a:t>
            </a:r>
            <a:r>
              <a:rPr lang="fr-FR" sz="2800" dirty="0" smtClean="0"/>
              <a:t> la </a:t>
            </a:r>
            <a:r>
              <a:rPr lang="fr-FR" sz="2800" dirty="0" err="1"/>
              <a:t>suele</a:t>
            </a:r>
            <a:r>
              <a:rPr lang="fr-FR" sz="2800" dirty="0"/>
              <a:t> </a:t>
            </a:r>
            <a:r>
              <a:rPr lang="fr-FR" sz="2800" dirty="0" err="1"/>
              <a:t>coshe</a:t>
            </a:r>
            <a:r>
              <a:rPr lang="fr-FR" sz="2800" dirty="0"/>
              <a:t> </a:t>
            </a:r>
            <a:r>
              <a:rPr lang="fr-FR" sz="2800" dirty="0" err="1"/>
              <a:t>ipmrotnate</a:t>
            </a:r>
            <a:r>
              <a:rPr lang="fr-FR" sz="2800" dirty="0"/>
              <a:t> est que la </a:t>
            </a:r>
            <a:r>
              <a:rPr lang="fr-FR" sz="2800" dirty="0" err="1"/>
              <a:t>pmeirère</a:t>
            </a:r>
            <a:r>
              <a:rPr lang="fr-FR" sz="2800" dirty="0"/>
              <a:t> </a:t>
            </a:r>
            <a:r>
              <a:rPr lang="fr-FR" sz="2800" dirty="0" smtClean="0"/>
              <a:t>et la </a:t>
            </a:r>
            <a:r>
              <a:rPr lang="fr-FR" sz="2800" dirty="0" err="1"/>
              <a:t>drenèire</a:t>
            </a:r>
            <a:r>
              <a:rPr lang="fr-FR" sz="2800" dirty="0"/>
              <a:t> soit à la </a:t>
            </a:r>
            <a:r>
              <a:rPr lang="fr-FR" sz="2800" dirty="0" err="1"/>
              <a:t>bnnoe</a:t>
            </a:r>
            <a:r>
              <a:rPr lang="fr-FR" sz="2800" dirty="0"/>
              <a:t> </a:t>
            </a:r>
            <a:r>
              <a:rPr lang="fr-FR" sz="2800" dirty="0" err="1"/>
              <a:t>pclae</a:t>
            </a:r>
            <a:r>
              <a:rPr lang="fr-FR" sz="2800" dirty="0"/>
              <a:t>. Le </a:t>
            </a:r>
            <a:r>
              <a:rPr lang="fr-FR" sz="2800" dirty="0" err="1"/>
              <a:t>rsete</a:t>
            </a:r>
            <a:r>
              <a:rPr lang="fr-FR" sz="2800" dirty="0"/>
              <a:t> peut </a:t>
            </a:r>
            <a:r>
              <a:rPr lang="fr-FR" sz="2800" dirty="0" err="1" smtClean="0"/>
              <a:t>êrte</a:t>
            </a:r>
            <a:r>
              <a:rPr lang="fr-FR" sz="2800" dirty="0"/>
              <a:t> </a:t>
            </a:r>
            <a:r>
              <a:rPr lang="fr-FR" sz="2800" dirty="0" err="1" smtClean="0"/>
              <a:t>dnas</a:t>
            </a:r>
            <a:r>
              <a:rPr lang="fr-FR" sz="2800" dirty="0" smtClean="0"/>
              <a:t> </a:t>
            </a:r>
            <a:r>
              <a:rPr lang="fr-FR" sz="2800" dirty="0"/>
              <a:t>un </a:t>
            </a:r>
            <a:r>
              <a:rPr lang="fr-FR" sz="2800" dirty="0" err="1"/>
              <a:t>dsérorde</a:t>
            </a:r>
            <a:r>
              <a:rPr lang="fr-FR" sz="2800" dirty="0"/>
              <a:t> </a:t>
            </a:r>
            <a:r>
              <a:rPr lang="fr-FR" sz="2800" dirty="0" err="1"/>
              <a:t>ttoal</a:t>
            </a:r>
            <a:r>
              <a:rPr lang="fr-FR" sz="2800" dirty="0"/>
              <a:t> et </a:t>
            </a:r>
            <a:r>
              <a:rPr lang="fr-FR" sz="2800" dirty="0" err="1"/>
              <a:t>vuos</a:t>
            </a:r>
            <a:r>
              <a:rPr lang="fr-FR" sz="2800" dirty="0"/>
              <a:t> </a:t>
            </a:r>
            <a:r>
              <a:rPr lang="fr-FR" sz="2800" dirty="0" err="1"/>
              <a:t>puoevz</a:t>
            </a:r>
            <a:r>
              <a:rPr lang="fr-FR" sz="2800" dirty="0"/>
              <a:t> </a:t>
            </a:r>
            <a:r>
              <a:rPr lang="fr-FR" sz="2800" dirty="0" err="1"/>
              <a:t>tujoruos</a:t>
            </a:r>
            <a:r>
              <a:rPr lang="fr-FR" sz="2800" dirty="0"/>
              <a:t> </a:t>
            </a:r>
            <a:r>
              <a:rPr lang="fr-FR" sz="2800" dirty="0" err="1" smtClean="0"/>
              <a:t>lrie</a:t>
            </a:r>
            <a:r>
              <a:rPr lang="fr-FR" sz="2800" dirty="0" smtClean="0"/>
              <a:t> </a:t>
            </a:r>
            <a:r>
              <a:rPr lang="fr-FR" sz="2800" dirty="0" err="1" smtClean="0"/>
              <a:t>snas</a:t>
            </a:r>
            <a:r>
              <a:rPr lang="fr-FR" sz="2800" dirty="0" smtClean="0"/>
              <a:t> </a:t>
            </a:r>
            <a:r>
              <a:rPr lang="fr-FR" sz="2800" dirty="0" err="1"/>
              <a:t>porlblème</a:t>
            </a:r>
            <a:r>
              <a:rPr lang="fr-FR" sz="2800" dirty="0"/>
              <a:t>. C'est </a:t>
            </a:r>
            <a:r>
              <a:rPr lang="fr-FR" sz="2800" dirty="0" err="1"/>
              <a:t>prace</a:t>
            </a:r>
            <a:r>
              <a:rPr lang="fr-FR" sz="2800" dirty="0"/>
              <a:t> que le </a:t>
            </a:r>
            <a:r>
              <a:rPr lang="fr-FR" sz="2800" dirty="0" err="1"/>
              <a:t>creaveu</a:t>
            </a:r>
            <a:r>
              <a:rPr lang="fr-FR" sz="2800" dirty="0"/>
              <a:t> </a:t>
            </a:r>
            <a:r>
              <a:rPr lang="fr-FR" sz="2800" dirty="0" err="1" smtClean="0"/>
              <a:t>hmauin</a:t>
            </a:r>
            <a:r>
              <a:rPr lang="fr-FR" sz="2800" dirty="0" smtClean="0"/>
              <a:t> ne </a:t>
            </a:r>
            <a:r>
              <a:rPr lang="fr-FR" sz="2800" dirty="0"/>
              <a:t>lit pas </a:t>
            </a:r>
            <a:r>
              <a:rPr lang="fr-FR" sz="2800" dirty="0" err="1"/>
              <a:t>chuaqe</a:t>
            </a:r>
            <a:r>
              <a:rPr lang="fr-FR" sz="2800" dirty="0"/>
              <a:t> </a:t>
            </a:r>
            <a:r>
              <a:rPr lang="fr-FR" sz="2800" dirty="0" err="1"/>
              <a:t>ltetre</a:t>
            </a:r>
            <a:r>
              <a:rPr lang="fr-FR" sz="2800" dirty="0"/>
              <a:t> </a:t>
            </a:r>
            <a:r>
              <a:rPr lang="fr-FR" sz="2800" dirty="0" err="1"/>
              <a:t>elle-mmêe</a:t>
            </a:r>
            <a:r>
              <a:rPr lang="fr-FR" sz="2800" dirty="0"/>
              <a:t>, </a:t>
            </a:r>
            <a:r>
              <a:rPr lang="fr-FR" sz="2800" dirty="0" err="1"/>
              <a:t>mias</a:t>
            </a:r>
            <a:r>
              <a:rPr lang="fr-FR" sz="2800" dirty="0"/>
              <a:t> le </a:t>
            </a:r>
            <a:r>
              <a:rPr lang="fr-FR" sz="2800" dirty="0" smtClean="0"/>
              <a:t>mot </a:t>
            </a:r>
            <a:r>
              <a:rPr lang="fr-FR" sz="2800" dirty="0" err="1" smtClean="0"/>
              <a:t>cmome</a:t>
            </a:r>
            <a:r>
              <a:rPr lang="fr-FR" sz="2800" dirty="0" smtClean="0"/>
              <a:t> </a:t>
            </a:r>
            <a:r>
              <a:rPr lang="fr-FR" sz="2800" dirty="0"/>
              <a:t>un </a:t>
            </a:r>
            <a:r>
              <a:rPr lang="fr-FR" sz="2800" dirty="0" err="1"/>
              <a:t>tuot</a:t>
            </a:r>
            <a:r>
              <a:rPr lang="fr-FR" sz="2800" dirty="0"/>
              <a:t>.”</a:t>
            </a:r>
          </a:p>
          <a:p>
            <a:endParaRPr lang="fr-F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Expérience 2</a:t>
            </a:r>
            <a:endParaRPr lang="fr-FR" dirty="0"/>
          </a:p>
        </p:txBody>
      </p:sp>
      <p:sp>
        <p:nvSpPr>
          <p:cNvPr id="3" name="Espace réservé du contenu 2"/>
          <p:cNvSpPr>
            <a:spLocks noGrp="1"/>
          </p:cNvSpPr>
          <p:nvPr>
            <p:ph idx="1"/>
          </p:nvPr>
        </p:nvSpPr>
        <p:spPr/>
        <p:txBody>
          <a:bodyPr/>
          <a:lstStyle/>
          <a:p>
            <a:r>
              <a:rPr lang="fr-FR" dirty="0" smtClean="0"/>
              <a:t>Connecteurs de cause et de contraste</a:t>
            </a:r>
          </a:p>
          <a:p>
            <a:r>
              <a:rPr lang="fr-FR" dirty="0" smtClean="0"/>
              <a:t>Apprenants et locuteurs natifs</a:t>
            </a:r>
          </a:p>
          <a:p>
            <a:r>
              <a:rPr lang="fr-FR" dirty="0" smtClean="0"/>
              <a:t>Compréhension</a:t>
            </a:r>
          </a:p>
          <a:p>
            <a:pPr lvl="1"/>
            <a:r>
              <a:rPr lang="fr-FR" dirty="0" smtClean="0"/>
              <a:t>Base de texte (QCM) =&gt; mémoire à moyen terme</a:t>
            </a:r>
          </a:p>
          <a:p>
            <a:pPr lvl="1"/>
            <a:r>
              <a:rPr lang="fr-FR" dirty="0" smtClean="0"/>
              <a:t>Modèle de situation (tâche de rappel libre) =&gt; mémoire à </a:t>
            </a:r>
            <a:r>
              <a:rPr lang="fr-FR" dirty="0" err="1" smtClean="0"/>
              <a:t>long-terme</a:t>
            </a:r>
            <a:endParaRPr lang="fr-FR" dirty="0"/>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Expérience 2 - méthode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Tâche de lecture</a:t>
            </a:r>
          </a:p>
          <a:p>
            <a:pPr lvl="1"/>
            <a:r>
              <a:rPr lang="fr-FR" dirty="0" smtClean="0"/>
              <a:t>6 textes informatifs (vulgarisation)</a:t>
            </a:r>
          </a:p>
          <a:p>
            <a:pPr lvl="1"/>
            <a:r>
              <a:rPr lang="fr-FR" dirty="0" smtClean="0"/>
              <a:t>2 versions (explicite vs. I</a:t>
            </a:r>
            <a:r>
              <a:rPr lang="fr-FR" dirty="0" err="1" smtClean="0"/>
              <a:t>mplicite</a:t>
            </a:r>
            <a:r>
              <a:rPr lang="fr-FR" dirty="0" smtClean="0"/>
              <a:t>)</a:t>
            </a:r>
          </a:p>
          <a:p>
            <a:pPr lvl="1"/>
            <a:r>
              <a:rPr lang="fr-FR" dirty="0" smtClean="0"/>
              <a:t>3 textes / connecteur</a:t>
            </a:r>
          </a:p>
          <a:p>
            <a:pPr lvl="1"/>
            <a:r>
              <a:rPr lang="fr-FR" dirty="0" smtClean="0"/>
              <a:t>+/- 302 mots (vs. 248 in XP1)</a:t>
            </a:r>
          </a:p>
          <a:p>
            <a:r>
              <a:rPr lang="fr-FR" dirty="0" smtClean="0"/>
              <a:t>Tâche de distraction</a:t>
            </a:r>
          </a:p>
          <a:p>
            <a:r>
              <a:rPr lang="fr-FR" dirty="0" smtClean="0"/>
              <a:t>Questions de compréhension</a:t>
            </a:r>
          </a:p>
          <a:p>
            <a:pPr lvl="1"/>
            <a:r>
              <a:rPr lang="fr-FR" dirty="0" smtClean="0"/>
              <a:t>6 QCM / texte</a:t>
            </a:r>
          </a:p>
          <a:p>
            <a:pPr lvl="1"/>
            <a:r>
              <a:rPr lang="fr-FR" dirty="0" smtClean="0"/>
              <a:t>Questions manipulées (2-3)</a:t>
            </a:r>
          </a:p>
          <a:p>
            <a:pPr lvl="1"/>
            <a:r>
              <a:rPr lang="fr-FR" dirty="0" smtClean="0"/>
              <a:t>Questions de contenu (2)</a:t>
            </a:r>
          </a:p>
          <a:p>
            <a:pPr lvl="1"/>
            <a:r>
              <a:rPr lang="fr-FR" dirty="0" smtClean="0"/>
              <a:t>Questions « autre relation de cohérence » (1-2)</a:t>
            </a:r>
          </a:p>
          <a:p>
            <a:r>
              <a:rPr lang="fr-FR" dirty="0" smtClean="0"/>
              <a:t>Tâche de rappel libre</a:t>
            </a:r>
          </a:p>
          <a:p>
            <a:pPr lvl="1"/>
            <a:r>
              <a:rPr lang="fr-FR" dirty="0" smtClean="0"/>
              <a:t>1 semaine après la tâche de lecture</a:t>
            </a:r>
          </a:p>
          <a:p>
            <a:pPr lvl="1"/>
            <a:r>
              <a:rPr lang="fr-FR" dirty="0" smtClean="0"/>
              <a:t>Ecrivez tout ce dont vous vous rappelez</a:t>
            </a:r>
          </a:p>
          <a:p>
            <a:pPr lvl="1"/>
            <a:r>
              <a:rPr lang="fr-FR" dirty="0" smtClean="0"/>
              <a:t>2 textes (connecteurs de cause + contraste)</a:t>
            </a:r>
            <a:endParaRPr lang="fr-FR" dirty="0"/>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5800"/>
            <a:ext cx="8229600" cy="1066800"/>
          </a:xfrm>
        </p:spPr>
        <p:txBody>
          <a:bodyPr/>
          <a:lstStyle/>
          <a:p>
            <a:r>
              <a:rPr lang="fr-FR" dirty="0" smtClean="0"/>
              <a:t>Expérience 2 - méthode</a:t>
            </a:r>
            <a:endParaRPr lang="fr-FR" dirty="0"/>
          </a:p>
        </p:txBody>
      </p:sp>
      <p:sp>
        <p:nvSpPr>
          <p:cNvPr id="3" name="Espace réservé du contenu 2"/>
          <p:cNvSpPr>
            <a:spLocks noGrp="1"/>
          </p:cNvSpPr>
          <p:nvPr>
            <p:ph idx="1"/>
          </p:nvPr>
        </p:nvSpPr>
        <p:spPr>
          <a:xfrm>
            <a:off x="457200" y="1752600"/>
            <a:ext cx="8229600" cy="4821936"/>
          </a:xfrm>
        </p:spPr>
        <p:txBody>
          <a:bodyPr>
            <a:normAutofit fontScale="92500" lnSpcReduction="20000"/>
          </a:bodyPr>
          <a:lstStyle/>
          <a:p>
            <a:r>
              <a:rPr lang="fr-FR" dirty="0" smtClean="0"/>
              <a:t>Participants</a:t>
            </a:r>
          </a:p>
          <a:p>
            <a:pPr lvl="1"/>
            <a:r>
              <a:rPr lang="fr-FR" dirty="0" smtClean="0"/>
              <a:t>Tâche de lecture: 99</a:t>
            </a:r>
          </a:p>
          <a:p>
            <a:pPr lvl="2"/>
            <a:r>
              <a:rPr lang="fr-FR" dirty="0" smtClean="0"/>
              <a:t>27 natifs</a:t>
            </a:r>
          </a:p>
          <a:p>
            <a:pPr lvl="2"/>
            <a:r>
              <a:rPr lang="fr-FR" dirty="0" smtClean="0"/>
              <a:t>72 apprenants</a:t>
            </a:r>
          </a:p>
          <a:p>
            <a:pPr lvl="1"/>
            <a:r>
              <a:rPr lang="fr-FR" dirty="0" smtClean="0"/>
              <a:t>Tâche de rappel: 95</a:t>
            </a:r>
          </a:p>
          <a:p>
            <a:pPr lvl="2"/>
            <a:r>
              <a:rPr lang="fr-FR" dirty="0" smtClean="0"/>
              <a:t>25 natifs</a:t>
            </a:r>
          </a:p>
          <a:p>
            <a:pPr lvl="2"/>
            <a:r>
              <a:rPr lang="fr-FR" dirty="0" smtClean="0"/>
              <a:t>70 apprenants</a:t>
            </a:r>
          </a:p>
          <a:p>
            <a:pPr lvl="1"/>
            <a:r>
              <a:rPr lang="fr-FR" dirty="0" smtClean="0"/>
              <a:t>Apprenants</a:t>
            </a:r>
          </a:p>
          <a:p>
            <a:pPr lvl="2"/>
            <a:r>
              <a:rPr lang="fr-FR" dirty="0" smtClean="0"/>
              <a:t>3 groupes de maîtrise de la L2</a:t>
            </a:r>
          </a:p>
          <a:p>
            <a:pPr lvl="3"/>
            <a:r>
              <a:rPr lang="fr-FR" dirty="0" smtClean="0"/>
              <a:t>J</a:t>
            </a:r>
            <a:r>
              <a:rPr lang="fr-FR" dirty="0" err="1" smtClean="0"/>
              <a:t>ugements</a:t>
            </a:r>
            <a:r>
              <a:rPr lang="fr-FR" dirty="0" smtClean="0"/>
              <a:t> de grammaticalité</a:t>
            </a:r>
          </a:p>
          <a:p>
            <a:pPr lvl="2"/>
            <a:r>
              <a:rPr lang="fr-FR" dirty="0" smtClean="0"/>
              <a:t>3 groupes de maîtrise spécifique des connecteurs</a:t>
            </a:r>
          </a:p>
          <a:p>
            <a:pPr lvl="3"/>
            <a:r>
              <a:rPr lang="fr-FR" dirty="0" smtClean="0"/>
              <a:t>Jugements de grammaticalité</a:t>
            </a:r>
          </a:p>
          <a:p>
            <a:pPr lvl="3"/>
            <a:r>
              <a:rPr lang="fr-FR" dirty="0" smtClean="0"/>
              <a:t>Complétez la phrase</a:t>
            </a:r>
          </a:p>
          <a:p>
            <a:pPr lvl="1"/>
            <a:r>
              <a:rPr lang="fr-FR" dirty="0" smtClean="0"/>
              <a:t>Natifs = groupe à part entière</a:t>
            </a:r>
            <a:endParaRPr lang="fr-FR" dirty="0"/>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fr-BE" dirty="0" smtClean="0"/>
              <a:t>Experience </a:t>
            </a:r>
            <a:r>
              <a:rPr lang="fr-BE" dirty="0"/>
              <a:t>2 - </a:t>
            </a:r>
            <a:r>
              <a:rPr lang="fr-BE" dirty="0" smtClean="0"/>
              <a:t>Résultats</a:t>
            </a:r>
            <a:endParaRPr lang="fr-FR" dirty="0"/>
          </a:p>
        </p:txBody>
      </p:sp>
      <p:sp>
        <p:nvSpPr>
          <p:cNvPr id="145411" name="Rectangle 3"/>
          <p:cNvSpPr>
            <a:spLocks noGrp="1" noChangeArrowheads="1"/>
          </p:cNvSpPr>
          <p:nvPr>
            <p:ph type="body" idx="1"/>
          </p:nvPr>
        </p:nvSpPr>
        <p:spPr/>
        <p:txBody>
          <a:bodyPr>
            <a:normAutofit lnSpcReduction="10000"/>
          </a:bodyPr>
          <a:lstStyle/>
          <a:p>
            <a:r>
              <a:rPr lang="fr-BE" dirty="0" smtClean="0"/>
              <a:t>Locuteurs natifs</a:t>
            </a:r>
          </a:p>
          <a:p>
            <a:pPr lvl="1"/>
            <a:r>
              <a:rPr lang="fr-BE" dirty="0" smtClean="0"/>
              <a:t>Tâche de lecture</a:t>
            </a:r>
          </a:p>
          <a:p>
            <a:pPr lvl="2"/>
            <a:r>
              <a:rPr lang="fr-BE" dirty="0" smtClean="0"/>
              <a:t>Versions explicites </a:t>
            </a:r>
            <a:r>
              <a:rPr lang="fr-BE" dirty="0"/>
              <a:t>=</a:t>
            </a:r>
            <a:r>
              <a:rPr lang="fr-BE" dirty="0" smtClean="0"/>
              <a:t> versions implicites </a:t>
            </a:r>
            <a:r>
              <a:rPr lang="fr-BE" sz="2000" i="1" dirty="0"/>
              <a:t>(p=.616</a:t>
            </a:r>
            <a:r>
              <a:rPr lang="fr-BE" sz="2000" i="1" dirty="0" smtClean="0"/>
              <a:t>)</a:t>
            </a:r>
          </a:p>
          <a:p>
            <a:pPr lvl="3"/>
            <a:r>
              <a:rPr lang="fr-BE" dirty="0" smtClean="0"/>
              <a:t>=&gt; hypothèse d’impact global non confirmée</a:t>
            </a:r>
          </a:p>
          <a:p>
            <a:pPr lvl="2"/>
            <a:r>
              <a:rPr lang="fr-BE" dirty="0" smtClean="0"/>
              <a:t>Types de question </a:t>
            </a:r>
            <a:r>
              <a:rPr lang="fr-BE" dirty="0"/>
              <a:t>=&gt;</a:t>
            </a:r>
            <a:r>
              <a:rPr lang="fr-BE" dirty="0" smtClean="0"/>
              <a:t> aucune différence significative</a:t>
            </a:r>
          </a:p>
          <a:p>
            <a:pPr lvl="3"/>
            <a:r>
              <a:rPr lang="fr-FR" dirty="0" smtClean="0"/>
              <a:t>=&gt;hypothèse d’impact local non confirmée </a:t>
            </a:r>
          </a:p>
          <a:p>
            <a:pPr lvl="1"/>
            <a:r>
              <a:rPr lang="fr-FR" dirty="0" smtClean="0"/>
              <a:t>Tâches de rappel</a:t>
            </a:r>
          </a:p>
          <a:p>
            <a:pPr lvl="2"/>
            <a:r>
              <a:rPr lang="fr-FR" dirty="0" smtClean="0"/>
              <a:t>Pas d’impact des connecteurs sur le </a:t>
            </a:r>
            <a:r>
              <a:rPr lang="fr-FR" b="1" dirty="0" smtClean="0">
                <a:solidFill>
                  <a:srgbClr val="A04DA3"/>
                </a:solidFill>
              </a:rPr>
              <a:t>nombre</a:t>
            </a:r>
            <a:r>
              <a:rPr lang="fr-FR" dirty="0" smtClean="0"/>
              <a:t> de propositions rappelées (p&lt;.869)</a:t>
            </a:r>
          </a:p>
          <a:p>
            <a:pPr lvl="2"/>
            <a:r>
              <a:rPr lang="fr-FR" dirty="0" smtClean="0"/>
              <a:t>Pas d’impact des connecteurs sur le </a:t>
            </a:r>
            <a:r>
              <a:rPr lang="fr-FR" b="1" dirty="0" smtClean="0">
                <a:solidFill>
                  <a:srgbClr val="A04DA3"/>
                </a:solidFill>
              </a:rPr>
              <a:t>type</a:t>
            </a:r>
            <a:r>
              <a:rPr lang="fr-FR" dirty="0" smtClean="0"/>
              <a:t> de propositions rappelées (p&lt;.569)</a:t>
            </a:r>
            <a:endParaRPr lang="fr-FR"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fr-BE" dirty="0" smtClean="0"/>
              <a:t>Experience </a:t>
            </a:r>
            <a:r>
              <a:rPr lang="fr-BE" dirty="0"/>
              <a:t>2 – </a:t>
            </a:r>
            <a:r>
              <a:rPr lang="fr-BE" dirty="0" smtClean="0"/>
              <a:t>Résultats</a:t>
            </a:r>
            <a:endParaRPr lang="fr-FR" dirty="0"/>
          </a:p>
        </p:txBody>
      </p:sp>
      <p:sp>
        <p:nvSpPr>
          <p:cNvPr id="148483" name="Rectangle 3"/>
          <p:cNvSpPr>
            <a:spLocks noGrp="1" noChangeArrowheads="1"/>
          </p:cNvSpPr>
          <p:nvPr>
            <p:ph type="body" idx="1"/>
          </p:nvPr>
        </p:nvSpPr>
        <p:spPr/>
        <p:txBody>
          <a:bodyPr/>
          <a:lstStyle/>
          <a:p>
            <a:r>
              <a:rPr lang="fr-BE" dirty="0" smtClean="0"/>
              <a:t>Apprenants</a:t>
            </a:r>
          </a:p>
          <a:p>
            <a:pPr lvl="1"/>
            <a:r>
              <a:rPr lang="fr-BE" dirty="0" smtClean="0"/>
              <a:t>Tâche de lecture</a:t>
            </a:r>
          </a:p>
          <a:p>
            <a:pPr lvl="2"/>
            <a:r>
              <a:rPr lang="fr-BE" dirty="0" smtClean="0"/>
              <a:t>Versions explicites </a:t>
            </a:r>
            <a:r>
              <a:rPr lang="fr-BE" dirty="0"/>
              <a:t>=</a:t>
            </a:r>
            <a:r>
              <a:rPr lang="fr-BE" dirty="0" smtClean="0"/>
              <a:t> versions implicites </a:t>
            </a:r>
            <a:r>
              <a:rPr lang="fr-BE" sz="2000" i="1" dirty="0" smtClean="0"/>
              <a:t>(</a:t>
            </a:r>
            <a:r>
              <a:rPr lang="fr-BE" sz="2000" i="1" dirty="0"/>
              <a:t>p=.506</a:t>
            </a:r>
            <a:r>
              <a:rPr lang="fr-BE" sz="2000" i="1" dirty="0" smtClean="0"/>
              <a:t>)</a:t>
            </a:r>
            <a:endParaRPr lang="fr-BE" dirty="0" smtClean="0"/>
          </a:p>
          <a:p>
            <a:pPr lvl="2"/>
            <a:r>
              <a:rPr lang="fr-BE" dirty="0" smtClean="0"/>
              <a:t>Pas d’interaction avec le niveau de maîtrise en L2 </a:t>
            </a:r>
            <a:r>
              <a:rPr lang="fr-BE" sz="2000" i="1" dirty="0" smtClean="0"/>
              <a:t>(</a:t>
            </a:r>
            <a:r>
              <a:rPr lang="fr-BE" sz="2000" i="1" dirty="0"/>
              <a:t>p=.775)</a:t>
            </a:r>
            <a:endParaRPr lang="fr-BE" sz="2000" i="1" dirty="0" smtClean="0"/>
          </a:p>
          <a:p>
            <a:pPr lvl="2"/>
            <a:r>
              <a:rPr lang="fr-BE" b="1" dirty="0" smtClean="0">
                <a:solidFill>
                  <a:srgbClr val="A04DA3"/>
                </a:solidFill>
              </a:rPr>
              <a:t>Interaction significative</a:t>
            </a:r>
            <a:r>
              <a:rPr lang="fr-BE" b="1" dirty="0" smtClean="0">
                <a:solidFill>
                  <a:schemeClr val="bg2"/>
                </a:solidFill>
              </a:rPr>
              <a:t> </a:t>
            </a:r>
            <a:r>
              <a:rPr lang="fr-BE" dirty="0" smtClean="0"/>
              <a:t>avec le niveau de connaissance des connecteurs </a:t>
            </a:r>
            <a:r>
              <a:rPr lang="fr-BE" b="1" dirty="0" smtClean="0"/>
              <a:t>(</a:t>
            </a:r>
            <a:r>
              <a:rPr lang="fr-BE" b="1" dirty="0"/>
              <a:t>p&lt;.01</a:t>
            </a:r>
            <a:r>
              <a:rPr lang="fr-BE" b="1" dirty="0" smtClean="0"/>
              <a:t>)</a:t>
            </a:r>
          </a:p>
          <a:p>
            <a:pPr lvl="2"/>
            <a:endParaRPr lang="fr-FR"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2133600" y="190500"/>
            <a:ext cx="7010400" cy="1527175"/>
          </a:xfrm>
        </p:spPr>
        <p:txBody>
          <a:bodyPr/>
          <a:lstStyle/>
          <a:p>
            <a:r>
              <a:rPr lang="fr-BE"/>
              <a:t>Experiment 2 – Resultaten</a:t>
            </a:r>
            <a:endParaRPr lang="fr-FR"/>
          </a:p>
        </p:txBody>
      </p:sp>
      <p:pic>
        <p:nvPicPr>
          <p:cNvPr id="150532" name="Picture 4"/>
          <p:cNvPicPr>
            <a:picLocks noChangeAspect="1" noChangeArrowheads="1"/>
          </p:cNvPicPr>
          <p:nvPr/>
        </p:nvPicPr>
        <p:blipFill>
          <a:blip r:embed="rId2"/>
          <a:srcRect/>
          <a:stretch>
            <a:fillRect/>
          </a:stretch>
        </p:blipFill>
        <p:spPr bwMode="auto">
          <a:xfrm>
            <a:off x="1663700" y="1711325"/>
            <a:ext cx="6437313" cy="47482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fr-BE" dirty="0" smtClean="0"/>
              <a:t>Experience </a:t>
            </a:r>
            <a:r>
              <a:rPr lang="fr-BE" dirty="0"/>
              <a:t>2 – </a:t>
            </a:r>
            <a:r>
              <a:rPr lang="fr-BE" dirty="0" smtClean="0"/>
              <a:t>Résultats</a:t>
            </a:r>
            <a:endParaRPr lang="fr-FR" dirty="0"/>
          </a:p>
        </p:txBody>
      </p:sp>
      <p:sp>
        <p:nvSpPr>
          <p:cNvPr id="151555" name="Rectangle 3"/>
          <p:cNvSpPr>
            <a:spLocks noGrp="1" noChangeArrowheads="1"/>
          </p:cNvSpPr>
          <p:nvPr>
            <p:ph type="body" idx="1"/>
          </p:nvPr>
        </p:nvSpPr>
        <p:spPr/>
        <p:txBody>
          <a:bodyPr/>
          <a:lstStyle/>
          <a:p>
            <a:r>
              <a:rPr lang="fr-BE" dirty="0" smtClean="0"/>
              <a:t>Apprenants</a:t>
            </a:r>
          </a:p>
          <a:p>
            <a:pPr lvl="1"/>
            <a:r>
              <a:rPr lang="fr-BE" dirty="0" smtClean="0"/>
              <a:t>Tâche de lecture</a:t>
            </a:r>
          </a:p>
          <a:p>
            <a:pPr lvl="2"/>
            <a:r>
              <a:rPr lang="fr-BE" dirty="0" smtClean="0"/>
              <a:t>Types de questions</a:t>
            </a:r>
          </a:p>
          <a:p>
            <a:pPr lvl="3"/>
            <a:r>
              <a:rPr lang="fr-BE" dirty="0" smtClean="0"/>
              <a:t>Aucune différence significative</a:t>
            </a:r>
          </a:p>
          <a:p>
            <a:pPr lvl="3"/>
            <a:r>
              <a:rPr lang="fr-BE" dirty="0" smtClean="0"/>
              <a:t>Aucune interaction significative</a:t>
            </a:r>
          </a:p>
          <a:p>
            <a:pPr lvl="4"/>
            <a:r>
              <a:rPr lang="fr-BE" dirty="0" smtClean="0"/>
              <a:t>Niveau de maîtrise de la L2</a:t>
            </a:r>
          </a:p>
          <a:p>
            <a:pPr lvl="4"/>
            <a:r>
              <a:rPr lang="fr-BE" dirty="0" smtClean="0"/>
              <a:t>Niveau de connaissance des connecteurs</a:t>
            </a:r>
            <a:endParaRPr lang="fr-FR"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fr-BE" dirty="0" smtClean="0"/>
              <a:t>Experience </a:t>
            </a:r>
            <a:r>
              <a:rPr lang="fr-BE" dirty="0"/>
              <a:t>2 – </a:t>
            </a:r>
            <a:r>
              <a:rPr lang="fr-BE" dirty="0" smtClean="0"/>
              <a:t>Résultats	</a:t>
            </a:r>
            <a:endParaRPr lang="fr-FR" dirty="0"/>
          </a:p>
        </p:txBody>
      </p:sp>
      <p:sp>
        <p:nvSpPr>
          <p:cNvPr id="149507" name="Rectangle 3"/>
          <p:cNvSpPr>
            <a:spLocks noGrp="1" noChangeArrowheads="1"/>
          </p:cNvSpPr>
          <p:nvPr>
            <p:ph type="body" idx="1"/>
          </p:nvPr>
        </p:nvSpPr>
        <p:spPr/>
        <p:txBody>
          <a:bodyPr/>
          <a:lstStyle/>
          <a:p>
            <a:pPr>
              <a:lnSpc>
                <a:spcPct val="90000"/>
              </a:lnSpc>
            </a:pPr>
            <a:r>
              <a:rPr lang="fr-BE" sz="2600" dirty="0" smtClean="0"/>
              <a:t>Apprenants</a:t>
            </a:r>
          </a:p>
          <a:p>
            <a:pPr lvl="1">
              <a:lnSpc>
                <a:spcPct val="90000"/>
              </a:lnSpc>
            </a:pPr>
            <a:r>
              <a:rPr lang="fr-BE" sz="2400" dirty="0" smtClean="0"/>
              <a:t>Tâche de rappel</a:t>
            </a:r>
          </a:p>
          <a:p>
            <a:pPr lvl="2">
              <a:lnSpc>
                <a:spcPct val="90000"/>
              </a:lnSpc>
            </a:pPr>
            <a:r>
              <a:rPr lang="fr-BE" sz="2000" dirty="0" smtClean="0"/>
              <a:t>Pas d’impact sur le nombre de propositions rappelées </a:t>
            </a:r>
            <a:r>
              <a:rPr lang="fr-BE" sz="1800" i="1" dirty="0"/>
              <a:t>(p=.752)</a:t>
            </a:r>
            <a:endParaRPr lang="fr-BE" sz="1800" i="1" dirty="0" smtClean="0"/>
          </a:p>
          <a:p>
            <a:pPr lvl="3">
              <a:lnSpc>
                <a:spcPct val="90000"/>
              </a:lnSpc>
            </a:pPr>
            <a:r>
              <a:rPr lang="fr-BE" dirty="0" smtClean="0"/>
              <a:t>Pas d’interaction significative</a:t>
            </a:r>
          </a:p>
          <a:p>
            <a:pPr lvl="4">
              <a:lnSpc>
                <a:spcPct val="90000"/>
              </a:lnSpc>
            </a:pPr>
            <a:r>
              <a:rPr lang="fr-FR" sz="1800" dirty="0" smtClean="0"/>
              <a:t>M</a:t>
            </a:r>
            <a:r>
              <a:rPr lang="fr-BE" sz="1800" dirty="0" smtClean="0"/>
              <a:t>aîtrise L2 </a:t>
            </a:r>
            <a:r>
              <a:rPr lang="fr-BE" sz="1600" i="1" dirty="0"/>
              <a:t>(p=.608)</a:t>
            </a:r>
          </a:p>
          <a:p>
            <a:pPr lvl="4">
              <a:lnSpc>
                <a:spcPct val="90000"/>
              </a:lnSpc>
            </a:pPr>
            <a:r>
              <a:rPr lang="fr-BE" sz="1800" dirty="0" smtClean="0"/>
              <a:t>Connaissance des connecteurs </a:t>
            </a:r>
            <a:r>
              <a:rPr lang="fr-BE" sz="1600" i="1" dirty="0"/>
              <a:t>(p=.208)</a:t>
            </a:r>
            <a:endParaRPr lang="fr-BE" sz="1800" dirty="0" smtClean="0"/>
          </a:p>
          <a:p>
            <a:pPr lvl="2">
              <a:lnSpc>
                <a:spcPct val="90000"/>
              </a:lnSpc>
            </a:pPr>
            <a:r>
              <a:rPr lang="fr-BE" sz="2000" dirty="0" smtClean="0"/>
              <a:t>Pas d’impact sur le nombre de propositions rappelées </a:t>
            </a:r>
            <a:r>
              <a:rPr lang="fr-BE" sz="1800" i="1" dirty="0" smtClean="0"/>
              <a:t>(p=.637)</a:t>
            </a:r>
          </a:p>
          <a:p>
            <a:pPr lvl="3">
              <a:lnSpc>
                <a:spcPct val="90000"/>
              </a:lnSpc>
            </a:pPr>
            <a:r>
              <a:rPr lang="fr-BE" dirty="0" smtClean="0"/>
              <a:t>Pas d’interaction significative</a:t>
            </a:r>
          </a:p>
          <a:p>
            <a:pPr lvl="4">
              <a:lnSpc>
                <a:spcPct val="90000"/>
              </a:lnSpc>
            </a:pPr>
            <a:r>
              <a:rPr lang="fr-BE" sz="1800" dirty="0" smtClean="0"/>
              <a:t>Maîtrise L2 </a:t>
            </a:r>
            <a:r>
              <a:rPr lang="fr-BE" sz="1600" i="1" dirty="0"/>
              <a:t>(p=.779)</a:t>
            </a:r>
          </a:p>
          <a:p>
            <a:pPr lvl="4">
              <a:lnSpc>
                <a:spcPct val="90000"/>
              </a:lnSpc>
            </a:pPr>
            <a:r>
              <a:rPr lang="fr-BE" sz="1800" dirty="0" smtClean="0"/>
              <a:t>Connaissance des connecteurs </a:t>
            </a:r>
            <a:r>
              <a:rPr lang="fr-BE" sz="1600" i="1" dirty="0"/>
              <a:t>(p=.287)</a:t>
            </a:r>
            <a:endParaRPr lang="fr-BE" sz="1800" dirty="0"/>
          </a:p>
          <a:p>
            <a:pPr lvl="4">
              <a:lnSpc>
                <a:spcPct val="90000"/>
              </a:lnSpc>
            </a:pPr>
            <a:endParaRPr lang="fr-BE" sz="1600" i="1" dirty="0"/>
          </a:p>
          <a:p>
            <a:pPr lvl="2">
              <a:lnSpc>
                <a:spcPct val="90000"/>
              </a:lnSpc>
            </a:pPr>
            <a:endParaRPr lang="fr-FR" sz="2000"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fr-BE" dirty="0" smtClean="0"/>
              <a:t>Experience </a:t>
            </a:r>
            <a:r>
              <a:rPr lang="fr-BE" dirty="0"/>
              <a:t>2 - </a:t>
            </a:r>
            <a:r>
              <a:rPr lang="fr-BE" dirty="0" smtClean="0"/>
              <a:t>Conclusion</a:t>
            </a:r>
            <a:endParaRPr lang="fr-FR" dirty="0"/>
          </a:p>
        </p:txBody>
      </p:sp>
      <p:sp>
        <p:nvSpPr>
          <p:cNvPr id="152579" name="Rectangle 3"/>
          <p:cNvSpPr>
            <a:spLocks noGrp="1" noChangeArrowheads="1"/>
          </p:cNvSpPr>
          <p:nvPr>
            <p:ph type="body" idx="1"/>
          </p:nvPr>
        </p:nvSpPr>
        <p:spPr>
          <a:xfrm>
            <a:off x="457200" y="2209800"/>
            <a:ext cx="8229600" cy="4114800"/>
          </a:xfrm>
        </p:spPr>
        <p:txBody>
          <a:bodyPr>
            <a:normAutofit/>
          </a:bodyPr>
          <a:lstStyle/>
          <a:p>
            <a:r>
              <a:rPr lang="fr-BE" sz="2600" b="1" dirty="0" smtClean="0">
                <a:solidFill>
                  <a:srgbClr val="A04DA3"/>
                </a:solidFill>
              </a:rPr>
              <a:t>Pas d’impact</a:t>
            </a:r>
            <a:r>
              <a:rPr lang="fr-BE" sz="2600" dirty="0" smtClean="0"/>
              <a:t> des connecteurs</a:t>
            </a:r>
          </a:p>
          <a:p>
            <a:pPr lvl="1"/>
            <a:r>
              <a:rPr lang="fr-BE" sz="2400" dirty="0" smtClean="0"/>
              <a:t>Ni au niveau de la base de texte</a:t>
            </a:r>
          </a:p>
          <a:p>
            <a:pPr lvl="2"/>
            <a:r>
              <a:rPr lang="fr-BE" sz="2000" dirty="0" smtClean="0"/>
              <a:t>Pas d’impact global</a:t>
            </a:r>
          </a:p>
          <a:p>
            <a:pPr lvl="2"/>
            <a:r>
              <a:rPr lang="fr-BE" sz="2000" dirty="0" smtClean="0"/>
              <a:t>Pas d’impact local</a:t>
            </a:r>
          </a:p>
          <a:p>
            <a:pPr lvl="1"/>
            <a:r>
              <a:rPr lang="fr-BE" sz="2400" dirty="0" smtClean="0"/>
              <a:t>Ni au niveau du modèle de situation </a:t>
            </a:r>
            <a:endParaRPr lang="fr-BE" sz="2400" dirty="0"/>
          </a:p>
          <a:p>
            <a:pPr lvl="1"/>
            <a:r>
              <a:rPr lang="fr-BE" sz="2400" dirty="0" smtClean="0"/>
              <a:t>Ni pour les natifs </a:t>
            </a:r>
          </a:p>
          <a:p>
            <a:pPr lvl="1"/>
            <a:r>
              <a:rPr lang="fr-BE" sz="2400" dirty="0" smtClean="0"/>
              <a:t>Ni pour les apprenants</a:t>
            </a:r>
          </a:p>
          <a:p>
            <a:r>
              <a:rPr lang="fr-BE" sz="2600" b="1" dirty="0" smtClean="0">
                <a:solidFill>
                  <a:srgbClr val="A04DA3"/>
                </a:solidFill>
              </a:rPr>
              <a:t>Pas d’interaction</a:t>
            </a:r>
            <a:r>
              <a:rPr lang="fr-BE" sz="2600" dirty="0" smtClean="0"/>
              <a:t> avec le niveau de maîtrise de L2 </a:t>
            </a:r>
          </a:p>
          <a:p>
            <a:r>
              <a:rPr lang="fr-BE" sz="2600" dirty="0" smtClean="0"/>
              <a:t>Interaction significative avec le niveau de connaissance des connecteurs</a:t>
            </a:r>
            <a:endParaRPr lang="fr-BE" sz="2600" b="1" dirty="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dissolve">
                                      <p:cBhvr>
                                        <p:cTn id="7" dur="500"/>
                                        <p:tgtEl>
                                          <p:spTgt spid="1525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2579">
                                            <p:txEl>
                                              <p:pRg st="1" end="1"/>
                                            </p:txEl>
                                          </p:spTgt>
                                        </p:tgtEl>
                                        <p:attrNameLst>
                                          <p:attrName>style.visibility</p:attrName>
                                        </p:attrNameLst>
                                      </p:cBhvr>
                                      <p:to>
                                        <p:strVal val="visible"/>
                                      </p:to>
                                    </p:set>
                                    <p:animEffect transition="in" filter="dissolve">
                                      <p:cBhvr>
                                        <p:cTn id="10" dur="500"/>
                                        <p:tgtEl>
                                          <p:spTgt spid="15257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2579">
                                            <p:txEl>
                                              <p:pRg st="2" end="2"/>
                                            </p:txEl>
                                          </p:spTgt>
                                        </p:tgtEl>
                                        <p:attrNameLst>
                                          <p:attrName>style.visibility</p:attrName>
                                        </p:attrNameLst>
                                      </p:cBhvr>
                                      <p:to>
                                        <p:strVal val="visible"/>
                                      </p:to>
                                    </p:set>
                                    <p:animEffect transition="in" filter="dissolve">
                                      <p:cBhvr>
                                        <p:cTn id="13" dur="500"/>
                                        <p:tgtEl>
                                          <p:spTgt spid="15257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2579">
                                            <p:txEl>
                                              <p:pRg st="3" end="3"/>
                                            </p:txEl>
                                          </p:spTgt>
                                        </p:tgtEl>
                                        <p:attrNameLst>
                                          <p:attrName>style.visibility</p:attrName>
                                        </p:attrNameLst>
                                      </p:cBhvr>
                                      <p:to>
                                        <p:strVal val="visible"/>
                                      </p:to>
                                    </p:set>
                                    <p:animEffect transition="in" filter="dissolve">
                                      <p:cBhvr>
                                        <p:cTn id="16" dur="500"/>
                                        <p:tgtEl>
                                          <p:spTgt spid="15257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2579">
                                            <p:txEl>
                                              <p:pRg st="4" end="4"/>
                                            </p:txEl>
                                          </p:spTgt>
                                        </p:tgtEl>
                                        <p:attrNameLst>
                                          <p:attrName>style.visibility</p:attrName>
                                        </p:attrNameLst>
                                      </p:cBhvr>
                                      <p:to>
                                        <p:strVal val="visible"/>
                                      </p:to>
                                    </p:set>
                                    <p:animEffect transition="in" filter="dissolve">
                                      <p:cBhvr>
                                        <p:cTn id="19" dur="500"/>
                                        <p:tgtEl>
                                          <p:spTgt spid="15257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2579">
                                            <p:txEl>
                                              <p:pRg st="5" end="5"/>
                                            </p:txEl>
                                          </p:spTgt>
                                        </p:tgtEl>
                                        <p:attrNameLst>
                                          <p:attrName>style.visibility</p:attrName>
                                        </p:attrNameLst>
                                      </p:cBhvr>
                                      <p:to>
                                        <p:strVal val="visible"/>
                                      </p:to>
                                    </p:set>
                                    <p:animEffect transition="in" filter="dissolve">
                                      <p:cBhvr>
                                        <p:cTn id="22" dur="500"/>
                                        <p:tgtEl>
                                          <p:spTgt spid="15257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2579">
                                            <p:txEl>
                                              <p:pRg st="6" end="6"/>
                                            </p:txEl>
                                          </p:spTgt>
                                        </p:tgtEl>
                                        <p:attrNameLst>
                                          <p:attrName>style.visibility</p:attrName>
                                        </p:attrNameLst>
                                      </p:cBhvr>
                                      <p:to>
                                        <p:strVal val="visible"/>
                                      </p:to>
                                    </p:set>
                                    <p:animEffect transition="in" filter="dissolve">
                                      <p:cBhvr>
                                        <p:cTn id="25" dur="500"/>
                                        <p:tgtEl>
                                          <p:spTgt spid="15257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2579">
                                            <p:txEl>
                                              <p:pRg st="7" end="7"/>
                                            </p:txEl>
                                          </p:spTgt>
                                        </p:tgtEl>
                                        <p:attrNameLst>
                                          <p:attrName>style.visibility</p:attrName>
                                        </p:attrNameLst>
                                      </p:cBhvr>
                                      <p:to>
                                        <p:strVal val="visible"/>
                                      </p:to>
                                    </p:set>
                                    <p:animEffect transition="in" filter="dissolve">
                                      <p:cBhvr>
                                        <p:cTn id="30" dur="500"/>
                                        <p:tgtEl>
                                          <p:spTgt spid="15257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2579">
                                            <p:txEl>
                                              <p:pRg st="8" end="8"/>
                                            </p:txEl>
                                          </p:spTgt>
                                        </p:tgtEl>
                                        <p:attrNameLst>
                                          <p:attrName>style.visibility</p:attrName>
                                        </p:attrNameLst>
                                      </p:cBhvr>
                                      <p:to>
                                        <p:strVal val="visible"/>
                                      </p:to>
                                    </p:set>
                                    <p:animEffect transition="in" filter="dissolve">
                                      <p:cBhvr>
                                        <p:cTn id="35" dur="500"/>
                                        <p:tgtEl>
                                          <p:spTgt spid="152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solidFill>
                  <a:schemeClr val="accent3">
                    <a:lumMod val="40000"/>
                    <a:lumOff val="60000"/>
                  </a:schemeClr>
                </a:solidFill>
              </a:rPr>
              <a:t>Introduction</a:t>
            </a:r>
          </a:p>
          <a:p>
            <a:r>
              <a:rPr lang="fr-FR" dirty="0" smtClean="0">
                <a:solidFill>
                  <a:schemeClr val="accent3">
                    <a:lumMod val="40000"/>
                    <a:lumOff val="60000"/>
                  </a:schemeClr>
                </a:solidFill>
              </a:rPr>
              <a:t>Littérature</a:t>
            </a:r>
          </a:p>
          <a:p>
            <a:r>
              <a:rPr lang="fr-FR" dirty="0" smtClean="0">
                <a:solidFill>
                  <a:schemeClr val="accent3">
                    <a:lumMod val="40000"/>
                    <a:lumOff val="60000"/>
                  </a:schemeClr>
                </a:solidFill>
              </a:rPr>
              <a:t>Design expérimental global</a:t>
            </a:r>
          </a:p>
          <a:p>
            <a:r>
              <a:rPr lang="fr-FR" dirty="0" smtClean="0">
                <a:solidFill>
                  <a:schemeClr val="accent3">
                    <a:lumMod val="40000"/>
                    <a:lumOff val="60000"/>
                  </a:schemeClr>
                </a:solidFill>
              </a:rPr>
              <a:t>Expérience 1</a:t>
            </a:r>
          </a:p>
          <a:p>
            <a:r>
              <a:rPr lang="fr-FR" b="1" dirty="0" smtClean="0">
                <a:solidFill>
                  <a:schemeClr val="accent3"/>
                </a:solidFill>
              </a:rPr>
              <a:t>Expérience 2</a:t>
            </a:r>
          </a:p>
          <a:p>
            <a:r>
              <a:rPr lang="fr-FR" dirty="0" smtClean="0"/>
              <a:t>Conclusions et discussions</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143999" cy="7048058"/>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solidFill>
                  <a:schemeClr val="accent3">
                    <a:lumMod val="40000"/>
                    <a:lumOff val="60000"/>
                  </a:schemeClr>
                </a:solidFill>
              </a:rPr>
              <a:t>Introduction</a:t>
            </a:r>
          </a:p>
          <a:p>
            <a:r>
              <a:rPr lang="fr-FR" dirty="0" smtClean="0">
                <a:solidFill>
                  <a:schemeClr val="accent3">
                    <a:lumMod val="40000"/>
                    <a:lumOff val="60000"/>
                  </a:schemeClr>
                </a:solidFill>
              </a:rPr>
              <a:t>Littérature</a:t>
            </a:r>
          </a:p>
          <a:p>
            <a:r>
              <a:rPr lang="fr-FR" dirty="0" smtClean="0">
                <a:solidFill>
                  <a:schemeClr val="accent3">
                    <a:lumMod val="40000"/>
                    <a:lumOff val="60000"/>
                  </a:schemeClr>
                </a:solidFill>
              </a:rPr>
              <a:t>Design expérimental global</a:t>
            </a:r>
          </a:p>
          <a:p>
            <a:r>
              <a:rPr lang="fr-FR" dirty="0" smtClean="0">
                <a:solidFill>
                  <a:schemeClr val="accent3">
                    <a:lumMod val="40000"/>
                    <a:lumOff val="60000"/>
                  </a:schemeClr>
                </a:solidFill>
              </a:rPr>
              <a:t>Expérience 1</a:t>
            </a:r>
          </a:p>
          <a:p>
            <a:r>
              <a:rPr lang="fr-FR" dirty="0" smtClean="0">
                <a:solidFill>
                  <a:schemeClr val="accent3">
                    <a:lumMod val="40000"/>
                    <a:lumOff val="60000"/>
                  </a:schemeClr>
                </a:solidFill>
              </a:rPr>
              <a:t>Expérience 2</a:t>
            </a:r>
          </a:p>
          <a:p>
            <a:r>
              <a:rPr lang="fr-FR" b="1" dirty="0" smtClean="0">
                <a:solidFill>
                  <a:srgbClr val="A04DA3"/>
                </a:solidFill>
              </a:rPr>
              <a:t>Conclusions et discussions</a:t>
            </a:r>
            <a:endParaRPr lang="fr-FR" b="1" dirty="0">
              <a:solidFill>
                <a:srgbClr val="A04DA3"/>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a:t>
            </a:r>
            <a:endParaRPr lang="fr-FR" dirty="0"/>
          </a:p>
        </p:txBody>
      </p:sp>
      <p:sp>
        <p:nvSpPr>
          <p:cNvPr id="3" name="Espace réservé du contenu 2"/>
          <p:cNvSpPr>
            <a:spLocks noGrp="1"/>
          </p:cNvSpPr>
          <p:nvPr>
            <p:ph idx="1"/>
          </p:nvPr>
        </p:nvSpPr>
        <p:spPr/>
        <p:txBody>
          <a:bodyPr/>
          <a:lstStyle/>
          <a:p>
            <a:r>
              <a:rPr lang="fr-FR" dirty="0" smtClean="0"/>
              <a:t>Pas d’impact clair</a:t>
            </a:r>
          </a:p>
          <a:p>
            <a:r>
              <a:rPr lang="fr-FR" dirty="0" smtClean="0"/>
              <a:t>Quelques tendances</a:t>
            </a:r>
          </a:p>
          <a:p>
            <a:pPr marL="925830" lvl="1" indent="-514350">
              <a:buFont typeface="+mj-lt"/>
              <a:buAutoNum type="arabicParenR"/>
            </a:pPr>
            <a:r>
              <a:rPr lang="fr-FR" dirty="0" smtClean="0"/>
              <a:t>Pas d’impact des connecteurs de contraste sur la compréhension de textes </a:t>
            </a:r>
            <a:r>
              <a:rPr lang="fr-BE" sz="2000" dirty="0" smtClean="0"/>
              <a:t>(// Golding et al 1995, Millis &amp; Just 1994)</a:t>
            </a:r>
          </a:p>
          <a:p>
            <a:pPr marL="925830" lvl="1" indent="-514350">
              <a:buFont typeface="+mj-lt"/>
              <a:buAutoNum type="arabicParenR"/>
            </a:pPr>
            <a:r>
              <a:rPr lang="fr-BE" dirty="0" smtClean="0"/>
              <a:t>Niveau très avancé de maîtrise de la L2</a:t>
            </a:r>
          </a:p>
          <a:p>
            <a:pPr marL="925830" lvl="1" indent="-514350">
              <a:buFont typeface="+mj-lt"/>
              <a:buAutoNum type="arabicParenR"/>
            </a:pPr>
            <a:r>
              <a:rPr lang="fr-BE" dirty="0" smtClean="0"/>
              <a:t>Observation intéressante: interaction avec le niveau de connaissance des connecteurs</a:t>
            </a:r>
          </a:p>
          <a:p>
            <a:pPr marL="1191006" lvl="2" indent="-514350"/>
            <a:r>
              <a:rPr lang="fr-BE" dirty="0" smtClean="0"/>
              <a:t>Entraînement spécifique sur les connecteurs pourrait-il avoir un impact sur la lecture en L2</a:t>
            </a:r>
            <a:endParaRPr lang="fr-FR" dirty="0"/>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Résultats contradictoires</a:t>
            </a:r>
          </a:p>
          <a:p>
            <a:pPr lvl="1"/>
            <a:r>
              <a:rPr lang="fr-FR" dirty="0" smtClean="0"/>
              <a:t>Peu de systématique</a:t>
            </a:r>
          </a:p>
          <a:p>
            <a:pPr lvl="1"/>
            <a:r>
              <a:rPr lang="fr-FR" dirty="0" smtClean="0"/>
              <a:t>Parfois un impact, parfois pas</a:t>
            </a:r>
          </a:p>
          <a:p>
            <a:pPr lvl="1"/>
            <a:r>
              <a:rPr lang="fr-FR" dirty="0" smtClean="0"/>
              <a:t>Parfois au niveau local (types de questions), parfois au niveau global (types de textes)</a:t>
            </a:r>
          </a:p>
          <a:p>
            <a:pPr lvl="1"/>
            <a:r>
              <a:rPr lang="fr-FR" dirty="0" smtClean="0"/>
              <a:t>Interaction avec la maîtrise de la L2 &gt;&lt; interaction avec le niveau de connaissance des connecteurs</a:t>
            </a:r>
          </a:p>
          <a:p>
            <a:r>
              <a:rPr lang="fr-FR" dirty="0" smtClean="0"/>
              <a:t>// littérature expérimentale</a:t>
            </a:r>
          </a:p>
          <a:p>
            <a:r>
              <a:rPr lang="fr-FR" dirty="0" smtClean="0"/>
              <a:t>Méthodologies identiques =&gt; résultats divergents</a:t>
            </a:r>
            <a:endParaRPr lang="fr-FR" dirty="0"/>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a:t>
            </a:r>
            <a:endParaRPr lang="fr-FR" dirty="0"/>
          </a:p>
        </p:txBody>
      </p:sp>
      <p:sp>
        <p:nvSpPr>
          <p:cNvPr id="3" name="Espace réservé du contenu 2"/>
          <p:cNvSpPr>
            <a:spLocks noGrp="1"/>
          </p:cNvSpPr>
          <p:nvPr>
            <p:ph idx="1"/>
          </p:nvPr>
        </p:nvSpPr>
        <p:spPr/>
        <p:txBody>
          <a:bodyPr>
            <a:normAutofit/>
          </a:bodyPr>
          <a:lstStyle/>
          <a:p>
            <a:r>
              <a:rPr lang="fr-FR" dirty="0" smtClean="0"/>
              <a:t>Explications </a:t>
            </a:r>
            <a:r>
              <a:rPr lang="fr-FR" b="1" dirty="0" smtClean="0"/>
              <a:t>méthodologiques</a:t>
            </a:r>
          </a:p>
          <a:p>
            <a:pPr lvl="1"/>
            <a:r>
              <a:rPr lang="fr-FR" dirty="0" smtClean="0"/>
              <a:t>Impact des connecteurs: trop spécifique pour être mesuré de manière fiable?</a:t>
            </a:r>
          </a:p>
          <a:p>
            <a:pPr lvl="2"/>
            <a:r>
              <a:rPr lang="fr-FR" dirty="0" smtClean="0"/>
              <a:t>Degrés de variance expliquée assez bas</a:t>
            </a:r>
          </a:p>
          <a:p>
            <a:pPr lvl="1"/>
            <a:r>
              <a:rPr lang="fr-FR" dirty="0" smtClean="0"/>
              <a:t>Facteurs non manipulés jouant un rôle important dans les processus de compréhension à la lecture?</a:t>
            </a:r>
          </a:p>
          <a:p>
            <a:pPr lvl="2"/>
            <a:r>
              <a:rPr lang="fr-FR" dirty="0" smtClean="0"/>
              <a:t>Degré de connaissance préalable des lecteurs</a:t>
            </a:r>
          </a:p>
          <a:p>
            <a:pPr lvl="2"/>
            <a:r>
              <a:rPr lang="fr-FR" dirty="0" smtClean="0"/>
              <a:t>Interaction entre la présence des connecteurs et la connaissance préalable des lecteurs?</a:t>
            </a:r>
          </a:p>
          <a:p>
            <a:pPr lvl="1"/>
            <a:endParaRPr lang="fr-FR" dirty="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a:t>
            </a:r>
            <a:endParaRPr lang="fr-FR" dirty="0"/>
          </a:p>
        </p:txBody>
      </p:sp>
      <p:sp>
        <p:nvSpPr>
          <p:cNvPr id="3" name="Espace réservé du contenu 2"/>
          <p:cNvSpPr>
            <a:spLocks noGrp="1"/>
          </p:cNvSpPr>
          <p:nvPr>
            <p:ph idx="1"/>
          </p:nvPr>
        </p:nvSpPr>
        <p:spPr/>
        <p:txBody>
          <a:bodyPr>
            <a:normAutofit/>
          </a:bodyPr>
          <a:lstStyle/>
          <a:p>
            <a:r>
              <a:rPr lang="fr-FR" dirty="0" smtClean="0"/>
              <a:t>Explications </a:t>
            </a:r>
            <a:r>
              <a:rPr lang="fr-FR" b="1" dirty="0" smtClean="0"/>
              <a:t>théoriques</a:t>
            </a:r>
          </a:p>
          <a:p>
            <a:pPr lvl="1"/>
            <a:r>
              <a:rPr lang="fr-BE" dirty="0" smtClean="0"/>
              <a:t>Connecteurs ont seulement un </a:t>
            </a:r>
            <a:r>
              <a:rPr lang="fr-BE" b="1" dirty="0" smtClean="0">
                <a:solidFill>
                  <a:schemeClr val="accent3"/>
                </a:solidFill>
              </a:rPr>
              <a:t>effet d’encodage</a:t>
            </a:r>
            <a:r>
              <a:rPr lang="fr-BE" dirty="0" smtClean="0"/>
              <a:t> qui décroît avec le temps </a:t>
            </a:r>
            <a:r>
              <a:rPr lang="fr-BE" sz="2200" dirty="0" smtClean="0"/>
              <a:t> (cf. Sanders &amp; Noordman 2000)</a:t>
            </a:r>
          </a:p>
          <a:p>
            <a:pPr lvl="2"/>
            <a:r>
              <a:rPr lang="fr-BE" dirty="0" smtClean="0"/>
              <a:t>Impact online</a:t>
            </a:r>
          </a:p>
          <a:p>
            <a:pPr lvl="2"/>
            <a:r>
              <a:rPr lang="fr-BE" dirty="0" smtClean="0"/>
              <a:t>Impact sur des tâches qui suivent directement la lecture </a:t>
            </a:r>
          </a:p>
          <a:p>
            <a:pPr lvl="2"/>
            <a:r>
              <a:rPr lang="fr-BE" dirty="0" smtClean="0"/>
              <a:t>Mémoire à court terme</a:t>
            </a:r>
          </a:p>
          <a:p>
            <a:pPr lvl="2"/>
            <a:endParaRPr lang="fr-FR" dirty="0"/>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Recherches futures</a:t>
            </a:r>
            <a:endParaRPr lang="fr-FR" dirty="0"/>
          </a:p>
        </p:txBody>
      </p:sp>
      <p:sp>
        <p:nvSpPr>
          <p:cNvPr id="3" name="Espace réservé du contenu 2"/>
          <p:cNvSpPr>
            <a:spLocks noGrp="1"/>
          </p:cNvSpPr>
          <p:nvPr>
            <p:ph idx="1"/>
          </p:nvPr>
        </p:nvSpPr>
        <p:spPr/>
        <p:txBody>
          <a:bodyPr/>
          <a:lstStyle/>
          <a:p>
            <a:r>
              <a:rPr lang="fr-FR" dirty="0" smtClean="0"/>
              <a:t>Même genre d’expériences</a:t>
            </a:r>
          </a:p>
          <a:p>
            <a:pPr lvl="1"/>
            <a:r>
              <a:rPr lang="fr-FR" dirty="0" smtClean="0"/>
              <a:t>C</a:t>
            </a:r>
            <a:r>
              <a:rPr lang="fr-FR" dirty="0" err="1" smtClean="0"/>
              <a:t>onnecteurs</a:t>
            </a:r>
            <a:r>
              <a:rPr lang="fr-FR" dirty="0" smtClean="0"/>
              <a:t> de cause</a:t>
            </a:r>
          </a:p>
          <a:p>
            <a:pPr lvl="1"/>
            <a:r>
              <a:rPr lang="fr-FR" dirty="0" smtClean="0"/>
              <a:t>Intégrer la dimension de la connaissance préalable des lecteurs</a:t>
            </a:r>
          </a:p>
          <a:p>
            <a:pPr lvl="1"/>
            <a:r>
              <a:rPr lang="fr-FR" dirty="0" smtClean="0"/>
              <a:t>Interaction avec la connaissance des connecteurs</a:t>
            </a:r>
          </a:p>
          <a:p>
            <a:r>
              <a:rPr lang="fr-FR" dirty="0" smtClean="0"/>
              <a:t>Elargissement du cadre expérimental</a:t>
            </a:r>
          </a:p>
          <a:p>
            <a:pPr lvl="1"/>
            <a:r>
              <a:rPr lang="fr-FR" dirty="0" smtClean="0"/>
              <a:t>Inclure plus de marqueurs de cohésion (verbes, adverbes, phrases)</a:t>
            </a:r>
          </a:p>
          <a:p>
            <a:pPr lvl="1"/>
            <a:r>
              <a:rPr lang="fr-FR" dirty="0" smtClean="0"/>
              <a:t>T</a:t>
            </a:r>
            <a:r>
              <a:rPr lang="fr-FR" dirty="0" err="1" smtClean="0"/>
              <a:t>ests</a:t>
            </a:r>
            <a:r>
              <a:rPr lang="fr-FR" dirty="0" smtClean="0"/>
              <a:t> métacognitifs (cf. </a:t>
            </a:r>
            <a:r>
              <a:rPr lang="fr-FR" dirty="0" err="1" smtClean="0"/>
              <a:t>Schoonen</a:t>
            </a:r>
            <a:r>
              <a:rPr lang="fr-FR" dirty="0" smtClean="0"/>
              <a:t> et al. 1998)</a:t>
            </a:r>
          </a:p>
          <a:p>
            <a:pPr lvl="1"/>
            <a:endParaRPr lang="fr-FR" dirty="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solidFill>
                  <a:schemeClr val="accent3">
                    <a:lumMod val="40000"/>
                    <a:lumOff val="60000"/>
                  </a:schemeClr>
                </a:solidFill>
              </a:rPr>
              <a:t>Introduction</a:t>
            </a:r>
          </a:p>
          <a:p>
            <a:r>
              <a:rPr lang="fr-FR" dirty="0" smtClean="0">
                <a:solidFill>
                  <a:schemeClr val="accent3">
                    <a:lumMod val="40000"/>
                    <a:lumOff val="60000"/>
                  </a:schemeClr>
                </a:solidFill>
              </a:rPr>
              <a:t>Littérature</a:t>
            </a:r>
          </a:p>
          <a:p>
            <a:r>
              <a:rPr lang="fr-FR" dirty="0" smtClean="0">
                <a:solidFill>
                  <a:schemeClr val="accent3">
                    <a:lumMod val="40000"/>
                    <a:lumOff val="60000"/>
                  </a:schemeClr>
                </a:solidFill>
              </a:rPr>
              <a:t>Design expérimental global</a:t>
            </a:r>
          </a:p>
          <a:p>
            <a:r>
              <a:rPr lang="fr-FR" dirty="0" smtClean="0">
                <a:solidFill>
                  <a:schemeClr val="accent3">
                    <a:lumMod val="40000"/>
                    <a:lumOff val="60000"/>
                  </a:schemeClr>
                </a:solidFill>
              </a:rPr>
              <a:t>Expérience 1</a:t>
            </a:r>
          </a:p>
          <a:p>
            <a:r>
              <a:rPr lang="fr-FR" dirty="0" smtClean="0">
                <a:solidFill>
                  <a:schemeClr val="accent3">
                    <a:lumMod val="40000"/>
                    <a:lumOff val="60000"/>
                  </a:schemeClr>
                </a:solidFill>
              </a:rPr>
              <a:t>Expérience 2</a:t>
            </a:r>
          </a:p>
          <a:p>
            <a:r>
              <a:rPr lang="fr-FR" dirty="0" smtClean="0">
                <a:solidFill>
                  <a:schemeClr val="accent3">
                    <a:lumMod val="40000"/>
                    <a:lumOff val="60000"/>
                  </a:schemeClr>
                </a:solidFill>
              </a:rPr>
              <a:t>Conclusions et discussions</a:t>
            </a:r>
          </a:p>
          <a:p>
            <a:r>
              <a:rPr lang="fr-FR" b="1" dirty="0" smtClean="0">
                <a:solidFill>
                  <a:schemeClr val="accent3"/>
                </a:solidFill>
              </a:rPr>
              <a:t>Merci pour votre attention!</a:t>
            </a:r>
            <a:endParaRPr lang="fr-FR" b="1" dirty="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de lecture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Deux </a:t>
            </a:r>
            <a:r>
              <a:rPr lang="fr-FR" dirty="0" err="1" smtClean="0"/>
              <a:t>sous-processus</a:t>
            </a:r>
            <a:endParaRPr lang="fr-FR" dirty="0" smtClean="0"/>
          </a:p>
          <a:p>
            <a:pPr marL="925830" lvl="1" indent="-514350">
              <a:buFont typeface="+mj-lt"/>
              <a:buAutoNum type="arabicParenR"/>
            </a:pPr>
            <a:r>
              <a:rPr lang="fr-FR" dirty="0" smtClean="0"/>
              <a:t>P</a:t>
            </a:r>
            <a:r>
              <a:rPr lang="fr-FR" dirty="0" err="1" smtClean="0"/>
              <a:t>rocessus</a:t>
            </a:r>
            <a:r>
              <a:rPr lang="fr-FR" dirty="0" smtClean="0"/>
              <a:t> basés sur la perception</a:t>
            </a:r>
          </a:p>
          <a:p>
            <a:pPr lvl="2"/>
            <a:r>
              <a:rPr lang="fr-FR" dirty="0" smtClean="0"/>
              <a:t>Lecture technique</a:t>
            </a:r>
          </a:p>
          <a:p>
            <a:pPr lvl="2"/>
            <a:r>
              <a:rPr lang="fr-FR" dirty="0" smtClean="0"/>
              <a:t>Processus nécessaires…</a:t>
            </a:r>
          </a:p>
          <a:p>
            <a:pPr lvl="2"/>
            <a:r>
              <a:rPr lang="fr-FR" dirty="0" smtClean="0"/>
              <a:t>…mais pas suffisants</a:t>
            </a:r>
          </a:p>
          <a:p>
            <a:pPr marL="925830" lvl="1" indent="-514350">
              <a:buFont typeface="+mj-lt"/>
              <a:buAutoNum type="arabicParenR"/>
            </a:pPr>
            <a:r>
              <a:rPr lang="fr-FR" dirty="0" smtClean="0"/>
              <a:t>Processus de compréhension</a:t>
            </a:r>
          </a:p>
          <a:p>
            <a:pPr marL="1191006" lvl="2" indent="-514350"/>
            <a:r>
              <a:rPr lang="fr-FR" dirty="0" smtClean="0"/>
              <a:t>Fondamentaux</a:t>
            </a:r>
          </a:p>
          <a:p>
            <a:pPr marL="1191006" lvl="2" indent="-514350"/>
            <a:r>
              <a:rPr lang="fr-FR" dirty="0" smtClean="0"/>
              <a:t>Attribuer un signifié au signifiant identifié</a:t>
            </a:r>
          </a:p>
          <a:p>
            <a:pPr marL="1191006" lvl="2" indent="-514350"/>
            <a:r>
              <a:rPr lang="fr-FR" dirty="0" smtClean="0"/>
              <a:t>Établir des liens entre les différentes unités d’un texte (mots, constituants, phrases)</a:t>
            </a:r>
          </a:p>
          <a:p>
            <a:pPr marL="1191006" lvl="2" indent="-514350"/>
            <a:r>
              <a:rPr lang="fr-FR" dirty="0" smtClean="0"/>
              <a:t>Extraire les informations principales</a:t>
            </a:r>
          </a:p>
          <a:p>
            <a:pPr marL="1191006" lvl="2" indent="-514350"/>
            <a:r>
              <a:rPr lang="fr-FR" dirty="0" smtClean="0"/>
              <a:t>…</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1981200" y="1108501"/>
            <a:ext cx="2667000" cy="830997"/>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sp3d extrusionH="57150">
              <a:bevelT w="38100" h="38100"/>
            </a:sp3d>
          </a:bodyPr>
          <a:lstStyle/>
          <a:p>
            <a:pPr algn="ctr"/>
            <a:r>
              <a:rPr lang="fr-FR" sz="2400" b="1" dirty="0" smtClean="0">
                <a:solidFill>
                  <a:schemeClr val="accent2"/>
                </a:solidFill>
              </a:rPr>
              <a:t>STADE INITIAL</a:t>
            </a:r>
            <a:endParaRPr lang="fr-FR" sz="2400" b="1" dirty="0">
              <a:solidFill>
                <a:schemeClr val="accent2"/>
              </a:solidFill>
            </a:endParaRPr>
          </a:p>
        </p:txBody>
      </p:sp>
      <p:sp>
        <p:nvSpPr>
          <p:cNvPr id="7" name="ZoneTexte 6"/>
          <p:cNvSpPr txBox="1"/>
          <p:nvPr/>
        </p:nvSpPr>
        <p:spPr>
          <a:xfrm>
            <a:off x="2057400" y="5405735"/>
            <a:ext cx="2666206" cy="461665"/>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sp3d extrusionH="57150">
              <a:bevelT w="38100" h="38100"/>
            </a:sp3d>
          </a:bodyPr>
          <a:lstStyle/>
          <a:p>
            <a:pPr algn="ctr"/>
            <a:r>
              <a:rPr lang="fr-FR" sz="2400" b="1" dirty="0" smtClean="0">
                <a:solidFill>
                  <a:schemeClr val="accent3"/>
                </a:solidFill>
              </a:rPr>
              <a:t>STADE FINAL</a:t>
            </a:r>
            <a:endParaRPr lang="fr-FR" sz="2400" b="1" dirty="0">
              <a:solidFill>
                <a:schemeClr val="accent3"/>
              </a:solidFill>
            </a:endParaRPr>
          </a:p>
        </p:txBody>
      </p:sp>
      <p:sp>
        <p:nvSpPr>
          <p:cNvPr id="9" name="ZoneTexte 8"/>
          <p:cNvSpPr txBox="1"/>
          <p:nvPr/>
        </p:nvSpPr>
        <p:spPr>
          <a:xfrm>
            <a:off x="5181600" y="1214735"/>
            <a:ext cx="1905000" cy="461665"/>
          </a:xfrm>
          <a:prstGeom prst="rect">
            <a:avLst/>
          </a:prstGeom>
          <a:noFill/>
        </p:spPr>
        <p:txBody>
          <a:bodyPr wrap="square" rtlCol="0">
            <a:spAutoFit/>
          </a:bodyPr>
          <a:lstStyle/>
          <a:p>
            <a:r>
              <a:rPr lang="fr-FR" sz="2400" b="1" dirty="0" smtClean="0">
                <a:solidFill>
                  <a:schemeClr val="accent4"/>
                </a:solidFill>
              </a:rPr>
              <a:t>LETTRES</a:t>
            </a:r>
            <a:endParaRPr lang="fr-FR" sz="2400" b="1" dirty="0">
              <a:solidFill>
                <a:schemeClr val="accent4"/>
              </a:solidFill>
            </a:endParaRPr>
          </a:p>
        </p:txBody>
      </p:sp>
      <p:sp>
        <p:nvSpPr>
          <p:cNvPr id="10" name="Flèche vers le bas 9"/>
          <p:cNvSpPr/>
          <p:nvPr/>
        </p:nvSpPr>
        <p:spPr>
          <a:xfrm>
            <a:off x="4069875" y="2015698"/>
            <a:ext cx="1416525" cy="331830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t>P</a:t>
            </a:r>
          </a:p>
          <a:p>
            <a:pPr algn="ctr"/>
            <a:r>
              <a:rPr lang="fr-FR" sz="2400" b="1" dirty="0" smtClean="0"/>
              <a:t>R</a:t>
            </a:r>
          </a:p>
          <a:p>
            <a:pPr algn="ctr"/>
            <a:r>
              <a:rPr lang="fr-FR" sz="2400" b="1" dirty="0" smtClean="0"/>
              <a:t>O</a:t>
            </a:r>
          </a:p>
          <a:p>
            <a:pPr algn="ctr"/>
            <a:r>
              <a:rPr lang="fr-FR" sz="2400" b="1" dirty="0" smtClean="0"/>
              <a:t>C</a:t>
            </a:r>
          </a:p>
          <a:p>
            <a:pPr algn="ctr"/>
            <a:r>
              <a:rPr lang="fr-FR" sz="2400" b="1" dirty="0" smtClean="0"/>
              <a:t>E</a:t>
            </a:r>
          </a:p>
          <a:p>
            <a:pPr algn="ctr"/>
            <a:r>
              <a:rPr lang="fr-FR" sz="2400" b="1" dirty="0" smtClean="0"/>
              <a:t>S</a:t>
            </a:r>
          </a:p>
          <a:p>
            <a:pPr algn="ctr"/>
            <a:r>
              <a:rPr lang="fr-FR" sz="2400" b="1" dirty="0" smtClean="0"/>
              <a:t>U</a:t>
            </a:r>
          </a:p>
          <a:p>
            <a:pPr algn="ctr"/>
            <a:r>
              <a:rPr lang="fr-FR" sz="2400" b="1" dirty="0"/>
              <a:t>S</a:t>
            </a:r>
            <a:endParaRPr lang="fr-FR" sz="2400" b="1" dirty="0" smtClean="0"/>
          </a:p>
        </p:txBody>
      </p:sp>
      <p:sp>
        <p:nvSpPr>
          <p:cNvPr id="11" name="ZoneTexte 10"/>
          <p:cNvSpPr txBox="1"/>
          <p:nvPr/>
        </p:nvSpPr>
        <p:spPr>
          <a:xfrm>
            <a:off x="5257800" y="5405735"/>
            <a:ext cx="3429000" cy="461665"/>
          </a:xfrm>
          <a:prstGeom prst="rect">
            <a:avLst/>
          </a:prstGeom>
          <a:noFill/>
        </p:spPr>
        <p:txBody>
          <a:bodyPr wrap="square" rtlCol="0">
            <a:spAutoFit/>
          </a:bodyPr>
          <a:lstStyle/>
          <a:p>
            <a:r>
              <a:rPr lang="fr-FR" sz="2400" b="1" dirty="0" smtClean="0">
                <a:solidFill>
                  <a:schemeClr val="accent4"/>
                </a:solidFill>
              </a:rPr>
              <a:t>COMPREHENSION</a:t>
            </a:r>
            <a:endParaRPr lang="fr-FR" sz="2400" b="1" dirty="0">
              <a:solidFill>
                <a:schemeClr val="accent4"/>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66800" y="1008221"/>
            <a:ext cx="7391400" cy="510468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Compréhension</a:t>
            </a:r>
            <a:endParaRPr lang="fr-FR" dirty="0"/>
          </a:p>
        </p:txBody>
      </p:sp>
      <p:sp>
        <p:nvSpPr>
          <p:cNvPr id="3" name="Espace réservé du contenu 2"/>
          <p:cNvSpPr>
            <a:spLocks noGrp="1"/>
          </p:cNvSpPr>
          <p:nvPr>
            <p:ph idx="1"/>
          </p:nvPr>
        </p:nvSpPr>
        <p:spPr/>
        <p:txBody>
          <a:bodyPr/>
          <a:lstStyle/>
          <a:p>
            <a:r>
              <a:rPr lang="fr-FR" dirty="0" smtClean="0"/>
              <a:t>Compréhension de texte</a:t>
            </a:r>
          </a:p>
          <a:p>
            <a:pPr lvl="1"/>
            <a:r>
              <a:rPr lang="fr-FR" dirty="0" smtClean="0"/>
              <a:t>E</a:t>
            </a:r>
            <a:r>
              <a:rPr lang="fr-FR" dirty="0" err="1" smtClean="0"/>
              <a:t>xtraire</a:t>
            </a:r>
            <a:r>
              <a:rPr lang="fr-FR" dirty="0" smtClean="0"/>
              <a:t> une information</a:t>
            </a:r>
          </a:p>
          <a:p>
            <a:pPr lvl="1"/>
            <a:r>
              <a:rPr lang="fr-FR" dirty="0" smtClean="0"/>
              <a:t>L’intégrer à notre connaissance</a:t>
            </a:r>
          </a:p>
          <a:p>
            <a:r>
              <a:rPr lang="fr-FR" dirty="0" smtClean="0"/>
              <a:t>Van </a:t>
            </a:r>
            <a:r>
              <a:rPr lang="fr-FR" dirty="0" err="1" smtClean="0"/>
              <a:t>Dijk</a:t>
            </a:r>
            <a:r>
              <a:rPr lang="fr-FR" dirty="0" smtClean="0"/>
              <a:t> &amp; </a:t>
            </a:r>
            <a:r>
              <a:rPr lang="fr-FR" dirty="0" err="1" smtClean="0"/>
              <a:t>Kintsch</a:t>
            </a:r>
            <a:r>
              <a:rPr lang="fr-FR" dirty="0" smtClean="0"/>
              <a:t> 1983, </a:t>
            </a:r>
            <a:r>
              <a:rPr lang="fr-FR" dirty="0" err="1" smtClean="0"/>
              <a:t>Kintsch</a:t>
            </a:r>
            <a:r>
              <a:rPr lang="fr-FR" dirty="0" smtClean="0"/>
              <a:t> 1988</a:t>
            </a:r>
          </a:p>
          <a:p>
            <a:pPr lvl="1"/>
            <a:r>
              <a:rPr lang="fr-FR" dirty="0" smtClean="0"/>
              <a:t>C</a:t>
            </a:r>
            <a:r>
              <a:rPr lang="fr-FR" dirty="0" err="1" smtClean="0"/>
              <a:t>omprendre</a:t>
            </a:r>
            <a:r>
              <a:rPr lang="fr-FR" dirty="0" smtClean="0"/>
              <a:t> un texte = </a:t>
            </a:r>
            <a:r>
              <a:rPr lang="fr-FR" b="1" dirty="0" smtClean="0">
                <a:solidFill>
                  <a:schemeClr val="accent3"/>
                </a:solidFill>
              </a:rPr>
              <a:t>construire</a:t>
            </a:r>
            <a:r>
              <a:rPr lang="fr-FR" dirty="0" smtClean="0"/>
              <a:t> une </a:t>
            </a:r>
            <a:r>
              <a:rPr lang="fr-FR" b="1" dirty="0" smtClean="0">
                <a:solidFill>
                  <a:srgbClr val="A04DA3"/>
                </a:solidFill>
              </a:rPr>
              <a:t>représentation mentale cohérente</a:t>
            </a:r>
            <a:r>
              <a:rPr lang="fr-FR" dirty="0" smtClean="0"/>
              <a:t> des informations qu’il contient</a:t>
            </a:r>
          </a:p>
          <a:p>
            <a:pPr lvl="2"/>
            <a:r>
              <a:rPr lang="fr-FR" dirty="0" smtClean="0"/>
              <a:t>= image mentale de la situation décrite dans le texte</a:t>
            </a:r>
          </a:p>
          <a:p>
            <a:pPr lvl="1"/>
            <a:r>
              <a:rPr lang="fr-FR" dirty="0" smtClean="0"/>
              <a:t>Compréhension de texte à différents niveaux </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8200"/>
            <a:ext cx="8229600" cy="1066800"/>
          </a:xfrm>
        </p:spPr>
        <p:txBody>
          <a:bodyPr/>
          <a:lstStyle/>
          <a:p>
            <a:r>
              <a:rPr lang="fr-FR" dirty="0" smtClean="0"/>
              <a:t>Compréhension de texte</a:t>
            </a:r>
            <a:endParaRPr lang="fr-FR" dirty="0"/>
          </a:p>
        </p:txBody>
      </p:sp>
      <p:sp>
        <p:nvSpPr>
          <p:cNvPr id="3" name="Espace réservé du contenu 2"/>
          <p:cNvSpPr>
            <a:spLocks noGrp="1"/>
          </p:cNvSpPr>
          <p:nvPr>
            <p:ph idx="1"/>
          </p:nvPr>
        </p:nvSpPr>
        <p:spPr>
          <a:xfrm>
            <a:off x="457200" y="1905000"/>
            <a:ext cx="8229600" cy="2932176"/>
          </a:xfrm>
        </p:spPr>
        <p:txBody>
          <a:bodyPr/>
          <a:lstStyle/>
          <a:p>
            <a:r>
              <a:rPr lang="fr-FR" b="1" dirty="0" smtClean="0">
                <a:solidFill>
                  <a:srgbClr val="A04DA3"/>
                </a:solidFill>
              </a:rPr>
              <a:t>Trois niveaux</a:t>
            </a:r>
            <a:r>
              <a:rPr lang="fr-FR" dirty="0" smtClean="0"/>
              <a:t> de représentation de l’information textuelle (Van </a:t>
            </a:r>
            <a:r>
              <a:rPr lang="fr-FR" dirty="0" err="1" smtClean="0"/>
              <a:t>Dijk</a:t>
            </a:r>
            <a:r>
              <a:rPr lang="fr-FR" dirty="0" smtClean="0"/>
              <a:t> &amp; </a:t>
            </a:r>
            <a:r>
              <a:rPr lang="fr-FR" dirty="0" err="1" smtClean="0"/>
              <a:t>Kintsch</a:t>
            </a:r>
            <a:r>
              <a:rPr lang="fr-FR" dirty="0" smtClean="0"/>
              <a:t> 1983, </a:t>
            </a:r>
            <a:r>
              <a:rPr lang="fr-FR" dirty="0" err="1" smtClean="0"/>
              <a:t>Kintsch</a:t>
            </a:r>
            <a:r>
              <a:rPr lang="fr-FR" dirty="0" smtClean="0"/>
              <a:t> 1988)</a:t>
            </a:r>
          </a:p>
          <a:p>
            <a:pPr marL="1161288" lvl="2" indent="-457200">
              <a:buFont typeface="+mj-lt"/>
              <a:buAutoNum type="arabicParenR"/>
            </a:pPr>
            <a:r>
              <a:rPr lang="fr-FR" b="1" dirty="0" smtClean="0"/>
              <a:t>Représentation de surface</a:t>
            </a:r>
          </a:p>
          <a:p>
            <a:pPr marL="1417320" lvl="3" indent="-457200">
              <a:buClr>
                <a:schemeClr val="accent2"/>
              </a:buClr>
              <a:buFont typeface="Wingdings" charset="2"/>
              <a:buChar char="ü"/>
            </a:pPr>
            <a:r>
              <a:rPr lang="fr-FR" dirty="0" smtClean="0">
                <a:solidFill>
                  <a:schemeClr val="accent2"/>
                </a:solidFill>
              </a:rPr>
              <a:t>Mémoire de la formulation exacte du texte</a:t>
            </a:r>
          </a:p>
          <a:p>
            <a:pPr marL="1417320" lvl="3" indent="-457200">
              <a:buClr>
                <a:schemeClr val="accent2"/>
              </a:buClr>
              <a:buFont typeface="Wingdings" charset="2"/>
              <a:buChar char="ü"/>
            </a:pPr>
            <a:r>
              <a:rPr lang="fr-FR" dirty="0" smtClean="0">
                <a:solidFill>
                  <a:schemeClr val="accent2"/>
                </a:solidFill>
              </a:rPr>
              <a:t>Peu pertinente</a:t>
            </a:r>
          </a:p>
          <a:p>
            <a:pPr marL="1417320" lvl="3" indent="-457200">
              <a:buClr>
                <a:schemeClr val="accent2"/>
              </a:buClr>
              <a:buFont typeface="Wingdings" charset="2"/>
              <a:buChar char="ü"/>
            </a:pPr>
            <a:r>
              <a:rPr lang="fr-FR" dirty="0" smtClean="0">
                <a:solidFill>
                  <a:schemeClr val="accent2"/>
                </a:solidFill>
              </a:rPr>
              <a:t>Mémoire à court terme</a:t>
            </a:r>
          </a:p>
        </p:txBody>
      </p:sp>
      <p:sp>
        <p:nvSpPr>
          <p:cNvPr id="4" name="ZoneTexte 3"/>
          <p:cNvSpPr txBox="1"/>
          <p:nvPr/>
        </p:nvSpPr>
        <p:spPr>
          <a:xfrm>
            <a:off x="457200" y="5181600"/>
            <a:ext cx="8229600" cy="150810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fr-FR" sz="2400" i="1" dirty="0" smtClean="0"/>
              <a:t>« the surface </a:t>
            </a:r>
            <a:r>
              <a:rPr lang="fr-FR" sz="2400" i="1" dirty="0" err="1" smtClean="0"/>
              <a:t>form</a:t>
            </a:r>
            <a:r>
              <a:rPr lang="fr-FR" sz="2400" i="1" dirty="0" smtClean="0"/>
              <a:t> of a sentence </a:t>
            </a:r>
            <a:r>
              <a:rPr lang="fr-FR" sz="2400" i="1" dirty="0" err="1" smtClean="0"/>
              <a:t>is</a:t>
            </a:r>
            <a:r>
              <a:rPr lang="fr-FR" sz="2400" i="1" dirty="0" smtClean="0"/>
              <a:t> </a:t>
            </a:r>
            <a:r>
              <a:rPr lang="fr-FR" sz="2400" i="1" dirty="0" err="1" smtClean="0"/>
              <a:t>stored</a:t>
            </a:r>
            <a:r>
              <a:rPr lang="fr-FR" sz="2400" i="1" dirty="0" smtClean="0"/>
              <a:t> in </a:t>
            </a:r>
            <a:r>
              <a:rPr lang="fr-FR" sz="2400" i="1" dirty="0" err="1" smtClean="0"/>
              <a:t>short-term</a:t>
            </a:r>
            <a:r>
              <a:rPr lang="fr-FR" sz="2400" i="1" dirty="0" smtClean="0"/>
              <a:t> </a:t>
            </a:r>
            <a:r>
              <a:rPr lang="fr-FR" sz="2400" i="1" dirty="0" err="1" smtClean="0"/>
              <a:t>memory</a:t>
            </a:r>
            <a:r>
              <a:rPr lang="fr-FR" sz="2400" i="1" dirty="0" smtClean="0"/>
              <a:t> </a:t>
            </a:r>
            <a:r>
              <a:rPr lang="fr-FR" sz="2400" i="1" dirty="0" err="1" smtClean="0"/>
              <a:t>until</a:t>
            </a:r>
            <a:r>
              <a:rPr lang="fr-FR" sz="2400" i="1" dirty="0" smtClean="0"/>
              <a:t> </a:t>
            </a:r>
            <a:r>
              <a:rPr lang="fr-FR" sz="2400" i="1" dirty="0" err="1" smtClean="0"/>
              <a:t>its</a:t>
            </a:r>
            <a:r>
              <a:rPr lang="fr-FR" sz="2400" i="1" dirty="0" smtClean="0"/>
              <a:t> </a:t>
            </a:r>
            <a:r>
              <a:rPr lang="fr-FR" sz="2400" i="1" dirty="0" err="1" smtClean="0"/>
              <a:t>meaning</a:t>
            </a:r>
            <a:r>
              <a:rPr lang="fr-FR" sz="2400" i="1" dirty="0" smtClean="0"/>
              <a:t> </a:t>
            </a:r>
            <a:r>
              <a:rPr lang="fr-FR" sz="2400" i="1" dirty="0" err="1" smtClean="0"/>
              <a:t>is</a:t>
            </a:r>
            <a:r>
              <a:rPr lang="fr-FR" sz="2400" i="1" dirty="0" smtClean="0"/>
              <a:t> </a:t>
            </a:r>
            <a:r>
              <a:rPr lang="fr-FR" sz="2400" i="1" dirty="0" err="1" smtClean="0"/>
              <a:t>understood</a:t>
            </a:r>
            <a:r>
              <a:rPr lang="fr-FR" sz="2400" i="1" dirty="0" smtClean="0"/>
              <a:t>, </a:t>
            </a:r>
            <a:r>
              <a:rPr lang="fr-FR" sz="2400" i="1" dirty="0" err="1" smtClean="0"/>
              <a:t>then</a:t>
            </a:r>
            <a:r>
              <a:rPr lang="fr-FR" sz="2400" i="1" dirty="0" smtClean="0"/>
              <a:t> </a:t>
            </a:r>
            <a:r>
              <a:rPr lang="fr-FR" sz="2400" i="1" dirty="0" err="1" smtClean="0"/>
              <a:t>purged</a:t>
            </a:r>
            <a:r>
              <a:rPr lang="fr-FR" sz="2400" i="1" dirty="0" smtClean="0"/>
              <a:t> to </a:t>
            </a:r>
            <a:r>
              <a:rPr lang="fr-FR" sz="2400" i="1" dirty="0" err="1" smtClean="0"/>
              <a:t>make</a:t>
            </a:r>
            <a:r>
              <a:rPr lang="fr-FR" sz="2400" i="1" dirty="0" smtClean="0"/>
              <a:t> room for the </a:t>
            </a:r>
            <a:r>
              <a:rPr lang="fr-FR" sz="2400" i="1" dirty="0" err="1" smtClean="0"/>
              <a:t>next</a:t>
            </a:r>
            <a:r>
              <a:rPr lang="fr-FR" sz="2400" i="1" dirty="0" smtClean="0"/>
              <a:t> sentence »</a:t>
            </a:r>
          </a:p>
          <a:p>
            <a:pPr algn="just"/>
            <a:r>
              <a:rPr lang="fr-FR" i="1" dirty="0" smtClean="0"/>
              <a:t>											</a:t>
            </a:r>
            <a:r>
              <a:rPr lang="fr-FR" sz="2000" i="1" dirty="0" smtClean="0"/>
              <a:t>Fletcher 1994, p.591</a:t>
            </a:r>
            <a:endParaRPr lang="fr-FR" sz="20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8200"/>
            <a:ext cx="8229600" cy="1066800"/>
          </a:xfrm>
        </p:spPr>
        <p:txBody>
          <a:bodyPr/>
          <a:lstStyle/>
          <a:p>
            <a:r>
              <a:rPr lang="fr-FR" dirty="0" smtClean="0"/>
              <a:t>Compréhension de texte</a:t>
            </a:r>
            <a:endParaRPr lang="fr-FR" dirty="0"/>
          </a:p>
        </p:txBody>
      </p:sp>
      <p:sp>
        <p:nvSpPr>
          <p:cNvPr id="3" name="Espace réservé du contenu 2"/>
          <p:cNvSpPr>
            <a:spLocks noGrp="1"/>
          </p:cNvSpPr>
          <p:nvPr>
            <p:ph idx="1"/>
          </p:nvPr>
        </p:nvSpPr>
        <p:spPr>
          <a:xfrm>
            <a:off x="457200" y="1905000"/>
            <a:ext cx="8229600" cy="4267200"/>
          </a:xfrm>
        </p:spPr>
        <p:txBody>
          <a:bodyPr/>
          <a:lstStyle/>
          <a:p>
            <a:r>
              <a:rPr lang="fr-FR" b="1" dirty="0" smtClean="0">
                <a:solidFill>
                  <a:srgbClr val="A04DA3"/>
                </a:solidFill>
              </a:rPr>
              <a:t>Trois niveaux</a:t>
            </a:r>
            <a:r>
              <a:rPr lang="fr-FR" dirty="0" smtClean="0"/>
              <a:t> de représentation de l’information textuelle (Van </a:t>
            </a:r>
            <a:r>
              <a:rPr lang="fr-FR" dirty="0" err="1" smtClean="0"/>
              <a:t>Dijk</a:t>
            </a:r>
            <a:r>
              <a:rPr lang="fr-FR" dirty="0" smtClean="0"/>
              <a:t> &amp; </a:t>
            </a:r>
            <a:r>
              <a:rPr lang="fr-FR" dirty="0" err="1" smtClean="0"/>
              <a:t>Kintsch</a:t>
            </a:r>
            <a:r>
              <a:rPr lang="fr-FR" dirty="0" smtClean="0"/>
              <a:t> 1983, </a:t>
            </a:r>
            <a:r>
              <a:rPr lang="fr-FR" dirty="0" err="1" smtClean="0"/>
              <a:t>Kintsch</a:t>
            </a:r>
            <a:r>
              <a:rPr lang="fr-FR" dirty="0" smtClean="0"/>
              <a:t> 1988)</a:t>
            </a:r>
          </a:p>
          <a:p>
            <a:pPr marL="1161288" lvl="2" indent="-457200">
              <a:buFont typeface="+mj-lt"/>
              <a:buAutoNum type="arabicParenR"/>
            </a:pPr>
            <a:r>
              <a:rPr lang="fr-FR" dirty="0" smtClean="0"/>
              <a:t>Représentation de surface</a:t>
            </a:r>
          </a:p>
          <a:p>
            <a:pPr marL="1161288" lvl="2" indent="-457200">
              <a:buFont typeface="+mj-lt"/>
              <a:buAutoNum type="arabicParenR"/>
            </a:pPr>
            <a:r>
              <a:rPr lang="fr-FR" b="1" dirty="0" smtClean="0"/>
              <a:t>Base de texte</a:t>
            </a:r>
          </a:p>
          <a:p>
            <a:pPr marL="1417320" lvl="3" indent="-457200">
              <a:buClr>
                <a:schemeClr val="accent2"/>
              </a:buClr>
              <a:buFont typeface="Wingdings" charset="2"/>
              <a:buChar char="ü"/>
            </a:pPr>
            <a:r>
              <a:rPr lang="fr-FR" dirty="0" smtClean="0">
                <a:solidFill>
                  <a:schemeClr val="accent2"/>
                </a:solidFill>
              </a:rPr>
              <a:t>Mémoire de l’information extraite des phrases du texte et des relations entre ces phrases</a:t>
            </a:r>
          </a:p>
          <a:p>
            <a:pPr marL="1417320" lvl="3" indent="-457200">
              <a:buClr>
                <a:schemeClr val="accent2"/>
              </a:buClr>
              <a:buFont typeface="Wingdings" charset="2"/>
              <a:buChar char="ü"/>
            </a:pPr>
            <a:r>
              <a:rPr lang="fr-FR" dirty="0" smtClean="0">
                <a:solidFill>
                  <a:schemeClr val="accent2"/>
                </a:solidFill>
              </a:rPr>
              <a:t>Réseau cohérent de </a:t>
            </a:r>
            <a:r>
              <a:rPr lang="fr-FR" b="1" dirty="0" smtClean="0">
                <a:solidFill>
                  <a:schemeClr val="accent2"/>
                </a:solidFill>
              </a:rPr>
              <a:t>propositions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1066800"/>
          </a:xfrm>
        </p:spPr>
        <p:txBody>
          <a:bodyPr/>
          <a:lstStyle/>
          <a:p>
            <a:r>
              <a:rPr lang="fr-FR" dirty="0" smtClean="0"/>
              <a:t>Propositions</a:t>
            </a:r>
            <a:endParaRPr lang="fr-FR" dirty="0"/>
          </a:p>
        </p:txBody>
      </p:sp>
      <p:sp>
        <p:nvSpPr>
          <p:cNvPr id="3" name="Espace réservé du contenu 2"/>
          <p:cNvSpPr>
            <a:spLocks noGrp="1"/>
          </p:cNvSpPr>
          <p:nvPr>
            <p:ph idx="1"/>
          </p:nvPr>
        </p:nvSpPr>
        <p:spPr>
          <a:xfrm>
            <a:off x="457200" y="1600200"/>
            <a:ext cx="8229600" cy="4648200"/>
          </a:xfrm>
        </p:spPr>
        <p:txBody>
          <a:bodyPr>
            <a:normAutofit fontScale="77500" lnSpcReduction="20000"/>
          </a:bodyPr>
          <a:lstStyle/>
          <a:p>
            <a:r>
              <a:rPr lang="fr-FR" dirty="0" smtClean="0"/>
              <a:t>Unités sémantiques qui représentent la manière dont est stockée l’information dans notre mémoire.</a:t>
            </a:r>
          </a:p>
          <a:p>
            <a:r>
              <a:rPr lang="fr-FR" dirty="0" smtClean="0"/>
              <a:t>Plus petites unités de sens auxquelles on peut attribuer une valeur </a:t>
            </a:r>
            <a:r>
              <a:rPr lang="fr-FR" dirty="0" err="1" smtClean="0"/>
              <a:t>vériconditionnelle</a:t>
            </a:r>
            <a:r>
              <a:rPr lang="fr-FR" dirty="0" smtClean="0"/>
              <a:t>.</a:t>
            </a:r>
          </a:p>
          <a:p>
            <a:r>
              <a:rPr lang="fr-FR" i="1" dirty="0" smtClean="0"/>
              <a:t>Jean porte un manteau rouge</a:t>
            </a:r>
          </a:p>
          <a:p>
            <a:pPr lvl="1"/>
            <a:r>
              <a:rPr lang="fr-FR" dirty="0" smtClean="0"/>
              <a:t>PORTER[</a:t>
            </a:r>
            <a:r>
              <a:rPr lang="fr-FR" dirty="0" err="1" smtClean="0"/>
              <a:t>Jean,manteau</a:t>
            </a:r>
            <a:r>
              <a:rPr lang="fr-FR" dirty="0" smtClean="0"/>
              <a:t>]</a:t>
            </a:r>
          </a:p>
          <a:p>
            <a:pPr lvl="1"/>
            <a:r>
              <a:rPr lang="fr-FR" dirty="0" smtClean="0"/>
              <a:t>ROUGE[manteau]</a:t>
            </a:r>
          </a:p>
          <a:p>
            <a:r>
              <a:rPr lang="fr-FR" b="1" dirty="0" smtClean="0">
                <a:solidFill>
                  <a:schemeClr val="accent3"/>
                </a:solidFill>
              </a:rPr>
              <a:t>Prédicat</a:t>
            </a:r>
            <a:r>
              <a:rPr lang="fr-FR" dirty="0" smtClean="0"/>
              <a:t> =&gt; représentation abstraite d’une situation, d’un fait (verbe, adjectif, adverbe)</a:t>
            </a:r>
          </a:p>
          <a:p>
            <a:r>
              <a:rPr lang="fr-FR" b="1" dirty="0" smtClean="0">
                <a:solidFill>
                  <a:srgbClr val="A04DA3"/>
                </a:solidFill>
              </a:rPr>
              <a:t>Arguments</a:t>
            </a:r>
            <a:r>
              <a:rPr lang="fr-FR" dirty="0" smtClean="0"/>
              <a:t> (substantifs)</a:t>
            </a:r>
          </a:p>
          <a:p>
            <a:r>
              <a:rPr lang="fr-FR" dirty="0" smtClean="0"/>
              <a:t>Observations empiriques soutenant l’existence de propositions en tant qu’unités de sens	</a:t>
            </a:r>
          </a:p>
          <a:p>
            <a:pPr lvl="1"/>
            <a:r>
              <a:rPr lang="fr-FR" dirty="0" err="1" smtClean="0"/>
              <a:t>Kintsch</a:t>
            </a:r>
            <a:r>
              <a:rPr lang="fr-FR" dirty="0" smtClean="0"/>
              <a:t> &amp; </a:t>
            </a:r>
            <a:r>
              <a:rPr lang="fr-FR" dirty="0" err="1" smtClean="0"/>
              <a:t>Keenan</a:t>
            </a:r>
            <a:r>
              <a:rPr lang="fr-FR" dirty="0" smtClean="0"/>
              <a:t> 1973</a:t>
            </a:r>
          </a:p>
          <a:p>
            <a:pPr lvl="2"/>
            <a:r>
              <a:rPr lang="fr-FR" dirty="0" smtClean="0"/>
              <a:t>Des phrases contenant peu de propositions sont lues plus rapidement que des phrases contenant le même nombre de mots mais plus de propositions	</a:t>
            </a:r>
          </a:p>
          <a:p>
            <a:pPr lvl="1"/>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normAutofit/>
          </a:bodyPr>
          <a:lstStyle/>
          <a:p>
            <a:r>
              <a:rPr lang="fr-FR" dirty="0" smtClean="0"/>
              <a:t>Partie théorique</a:t>
            </a:r>
          </a:p>
          <a:p>
            <a:pPr lvl="1"/>
            <a:r>
              <a:rPr lang="fr-FR" dirty="0" smtClean="0"/>
              <a:t>Définition des domaines de recherches</a:t>
            </a:r>
          </a:p>
          <a:p>
            <a:pPr lvl="2"/>
            <a:r>
              <a:rPr lang="fr-FR" dirty="0" smtClean="0"/>
              <a:t>Connecteurs?</a:t>
            </a:r>
          </a:p>
          <a:p>
            <a:pPr lvl="2"/>
            <a:r>
              <a:rPr lang="fr-FR" dirty="0" smtClean="0"/>
              <a:t>Compréhension à la lecture?</a:t>
            </a:r>
          </a:p>
          <a:p>
            <a:pPr lvl="2"/>
            <a:r>
              <a:rPr lang="fr-FR" dirty="0" smtClean="0"/>
              <a:t>Compréhension à la lecture en L2?</a:t>
            </a:r>
          </a:p>
          <a:p>
            <a:r>
              <a:rPr lang="fr-FR" dirty="0" smtClean="0"/>
              <a:t>Partie expérimentale</a:t>
            </a:r>
          </a:p>
          <a:p>
            <a:pPr lvl="1"/>
            <a:r>
              <a:rPr lang="fr-FR" dirty="0" smtClean="0"/>
              <a:t>Impact des connecteurs sur la compréhension à la lecture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8200"/>
            <a:ext cx="8229600" cy="1066800"/>
          </a:xfrm>
        </p:spPr>
        <p:txBody>
          <a:bodyPr/>
          <a:lstStyle/>
          <a:p>
            <a:r>
              <a:rPr lang="fr-FR" dirty="0" smtClean="0"/>
              <a:t>Compréhension de texte</a:t>
            </a:r>
            <a:endParaRPr lang="fr-FR" dirty="0"/>
          </a:p>
        </p:txBody>
      </p:sp>
      <p:sp>
        <p:nvSpPr>
          <p:cNvPr id="3" name="Espace réservé du contenu 2"/>
          <p:cNvSpPr>
            <a:spLocks noGrp="1"/>
          </p:cNvSpPr>
          <p:nvPr>
            <p:ph idx="1"/>
          </p:nvPr>
        </p:nvSpPr>
        <p:spPr>
          <a:xfrm>
            <a:off x="457200" y="1905000"/>
            <a:ext cx="8229600" cy="4267200"/>
          </a:xfrm>
        </p:spPr>
        <p:txBody>
          <a:bodyPr/>
          <a:lstStyle/>
          <a:p>
            <a:r>
              <a:rPr lang="fr-FR" b="1" dirty="0" smtClean="0">
                <a:solidFill>
                  <a:srgbClr val="A04DA3"/>
                </a:solidFill>
              </a:rPr>
              <a:t>Trois niveaux</a:t>
            </a:r>
            <a:r>
              <a:rPr lang="fr-FR" dirty="0" smtClean="0"/>
              <a:t> de représentation de l’information textuelle (Van </a:t>
            </a:r>
            <a:r>
              <a:rPr lang="fr-FR" dirty="0" err="1" smtClean="0"/>
              <a:t>Dijk</a:t>
            </a:r>
            <a:r>
              <a:rPr lang="fr-FR" dirty="0" smtClean="0"/>
              <a:t> &amp; </a:t>
            </a:r>
            <a:r>
              <a:rPr lang="fr-FR" dirty="0" err="1" smtClean="0"/>
              <a:t>Kintsch</a:t>
            </a:r>
            <a:r>
              <a:rPr lang="fr-FR" dirty="0" smtClean="0"/>
              <a:t> 1983, </a:t>
            </a:r>
            <a:r>
              <a:rPr lang="fr-FR" dirty="0" err="1" smtClean="0"/>
              <a:t>Kintsch</a:t>
            </a:r>
            <a:r>
              <a:rPr lang="fr-FR" dirty="0" smtClean="0"/>
              <a:t> 1988)</a:t>
            </a:r>
          </a:p>
          <a:p>
            <a:pPr marL="1161288" lvl="2" indent="-457200">
              <a:buFont typeface="+mj-lt"/>
              <a:buAutoNum type="arabicParenR"/>
            </a:pPr>
            <a:r>
              <a:rPr lang="fr-FR" dirty="0" smtClean="0"/>
              <a:t>Représentation de surface</a:t>
            </a:r>
          </a:p>
          <a:p>
            <a:pPr marL="1161288" lvl="2" indent="-457200">
              <a:buFont typeface="+mj-lt"/>
              <a:buAutoNum type="arabicParenR"/>
            </a:pPr>
            <a:r>
              <a:rPr lang="fr-FR" b="1" dirty="0" smtClean="0"/>
              <a:t>Base de texte</a:t>
            </a:r>
          </a:p>
          <a:p>
            <a:pPr marL="1417320" lvl="3" indent="-457200">
              <a:buClr>
                <a:schemeClr val="accent2"/>
              </a:buClr>
              <a:buFont typeface="Wingdings" charset="2"/>
              <a:buChar char="ü"/>
            </a:pPr>
            <a:r>
              <a:rPr lang="fr-FR" dirty="0" smtClean="0">
                <a:solidFill>
                  <a:schemeClr val="accent2"/>
                </a:solidFill>
              </a:rPr>
              <a:t>Mémoire de l’information extraite des phrases du texte et des relations entre ces phrases</a:t>
            </a:r>
          </a:p>
          <a:p>
            <a:pPr marL="1417320" lvl="3" indent="-457200">
              <a:buClr>
                <a:schemeClr val="accent2"/>
              </a:buClr>
              <a:buFont typeface="Wingdings" charset="2"/>
              <a:buChar char="ü"/>
            </a:pPr>
            <a:r>
              <a:rPr lang="fr-FR" dirty="0" smtClean="0">
                <a:solidFill>
                  <a:schemeClr val="accent2"/>
                </a:solidFill>
              </a:rPr>
              <a:t>Réseau cohérent de </a:t>
            </a:r>
            <a:r>
              <a:rPr lang="fr-FR" b="1" dirty="0" smtClean="0">
                <a:solidFill>
                  <a:schemeClr val="accent2"/>
                </a:solidFill>
              </a:rPr>
              <a:t>propositions</a:t>
            </a:r>
          </a:p>
          <a:p>
            <a:pPr marL="1417320" lvl="3" indent="-457200">
              <a:buClr>
                <a:schemeClr val="accent2"/>
              </a:buClr>
              <a:buFont typeface="Wingdings" charset="2"/>
              <a:buChar char="ü"/>
            </a:pPr>
            <a:r>
              <a:rPr lang="fr-FR" dirty="0" smtClean="0">
                <a:solidFill>
                  <a:schemeClr val="accent2"/>
                </a:solidFill>
              </a:rPr>
              <a:t>Représente le potentiel de signification du texte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8200"/>
            <a:ext cx="8229600" cy="1066800"/>
          </a:xfrm>
        </p:spPr>
        <p:txBody>
          <a:bodyPr/>
          <a:lstStyle/>
          <a:p>
            <a:r>
              <a:rPr lang="fr-FR" dirty="0" smtClean="0"/>
              <a:t>Compréhension de texte</a:t>
            </a:r>
            <a:endParaRPr lang="fr-FR" dirty="0"/>
          </a:p>
        </p:txBody>
      </p:sp>
      <p:sp>
        <p:nvSpPr>
          <p:cNvPr id="3" name="Espace réservé du contenu 2"/>
          <p:cNvSpPr>
            <a:spLocks noGrp="1"/>
          </p:cNvSpPr>
          <p:nvPr>
            <p:ph idx="1"/>
          </p:nvPr>
        </p:nvSpPr>
        <p:spPr>
          <a:xfrm>
            <a:off x="457200" y="1905000"/>
            <a:ext cx="8229600" cy="4267200"/>
          </a:xfrm>
        </p:spPr>
        <p:txBody>
          <a:bodyPr>
            <a:normAutofit lnSpcReduction="10000"/>
          </a:bodyPr>
          <a:lstStyle/>
          <a:p>
            <a:r>
              <a:rPr lang="fr-FR" b="1" dirty="0" smtClean="0">
                <a:solidFill>
                  <a:srgbClr val="A04DA3"/>
                </a:solidFill>
              </a:rPr>
              <a:t>Trois niveaux</a:t>
            </a:r>
            <a:r>
              <a:rPr lang="fr-FR" dirty="0" smtClean="0"/>
              <a:t> de représentation de l’information textuelle (Van </a:t>
            </a:r>
            <a:r>
              <a:rPr lang="fr-FR" dirty="0" err="1" smtClean="0"/>
              <a:t>Dijk</a:t>
            </a:r>
            <a:r>
              <a:rPr lang="fr-FR" dirty="0" smtClean="0"/>
              <a:t> &amp; </a:t>
            </a:r>
            <a:r>
              <a:rPr lang="fr-FR" dirty="0" err="1" smtClean="0"/>
              <a:t>Kintsch</a:t>
            </a:r>
            <a:r>
              <a:rPr lang="fr-FR" dirty="0" smtClean="0"/>
              <a:t> 1983, </a:t>
            </a:r>
            <a:r>
              <a:rPr lang="fr-FR" dirty="0" err="1" smtClean="0"/>
              <a:t>Kintsch</a:t>
            </a:r>
            <a:r>
              <a:rPr lang="fr-FR" dirty="0" smtClean="0"/>
              <a:t> 1988)</a:t>
            </a:r>
          </a:p>
          <a:p>
            <a:pPr marL="1161288" lvl="2" indent="-457200">
              <a:buFont typeface="+mj-lt"/>
              <a:buAutoNum type="arabicParenR"/>
            </a:pPr>
            <a:r>
              <a:rPr lang="fr-FR" dirty="0" smtClean="0"/>
              <a:t>Représentation de surface</a:t>
            </a:r>
          </a:p>
          <a:p>
            <a:pPr marL="1161288" lvl="2" indent="-457200">
              <a:buFont typeface="+mj-lt"/>
              <a:buAutoNum type="arabicParenR"/>
            </a:pPr>
            <a:r>
              <a:rPr lang="fr-FR" dirty="0" smtClean="0"/>
              <a:t>Base de texte</a:t>
            </a:r>
          </a:p>
          <a:p>
            <a:pPr marL="1161288" lvl="2" indent="-457200">
              <a:buFont typeface="+mj-lt"/>
              <a:buAutoNum type="arabicParenR"/>
            </a:pPr>
            <a:r>
              <a:rPr lang="fr-FR" b="1" dirty="0" smtClean="0"/>
              <a:t>Modèle de situation</a:t>
            </a:r>
          </a:p>
          <a:p>
            <a:pPr marL="1417320" lvl="3" indent="-457200">
              <a:buClr>
                <a:schemeClr val="accent2"/>
              </a:buClr>
              <a:buFont typeface="Wingdings" charset="2"/>
              <a:buChar char="ü"/>
            </a:pPr>
            <a:r>
              <a:rPr lang="fr-FR" dirty="0" smtClean="0">
                <a:solidFill>
                  <a:schemeClr val="accent2"/>
                </a:solidFill>
              </a:rPr>
              <a:t>Représentation profonde de l’information textuelle résultant de l’intégration de la base de texte à la connaissance du lecteur</a:t>
            </a:r>
          </a:p>
          <a:p>
            <a:pPr marL="1417320" lvl="3" indent="-457200">
              <a:buClr>
                <a:schemeClr val="accent2"/>
              </a:buClr>
              <a:buFont typeface="Wingdings" charset="2"/>
              <a:buChar char="ü"/>
            </a:pPr>
            <a:r>
              <a:rPr lang="fr-FR" dirty="0" smtClean="0">
                <a:solidFill>
                  <a:schemeClr val="accent2"/>
                </a:solidFill>
              </a:rPr>
              <a:t>Représentation mentale de la situation décrite dans le texte, similaire à la représentation mentale que l’on pourrait avoir d’une situation vécue directement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Exemple </a:t>
            </a:r>
            <a:r>
              <a:rPr lang="fr-FR" sz="2667" dirty="0" smtClean="0"/>
              <a:t>(</a:t>
            </a:r>
            <a:r>
              <a:rPr lang="fr-FR" sz="2667" dirty="0" err="1" smtClean="0"/>
              <a:t>Bransford</a:t>
            </a:r>
            <a:r>
              <a:rPr lang="fr-FR" sz="2667" dirty="0" smtClean="0"/>
              <a:t> &amp; Johnson, 1973)</a:t>
            </a:r>
            <a:endParaRPr lang="fr-FR" sz="2667" dirty="0"/>
          </a:p>
        </p:txBody>
      </p:sp>
      <p:sp>
        <p:nvSpPr>
          <p:cNvPr id="5" name="ZoneTexte 4"/>
          <p:cNvSpPr txBox="1"/>
          <p:nvPr/>
        </p:nvSpPr>
        <p:spPr>
          <a:xfrm>
            <a:off x="457200" y="2212848"/>
            <a:ext cx="8229600" cy="35394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fr-FR" sz="2800" dirty="0" smtClean="0"/>
              <a:t>The </a:t>
            </a:r>
            <a:r>
              <a:rPr lang="fr-FR" sz="2800" dirty="0" err="1"/>
              <a:t>procedure</a:t>
            </a:r>
            <a:r>
              <a:rPr lang="fr-FR" sz="2800" dirty="0"/>
              <a:t> </a:t>
            </a:r>
            <a:r>
              <a:rPr lang="fr-FR" sz="2800" dirty="0" err="1"/>
              <a:t>is</a:t>
            </a:r>
            <a:r>
              <a:rPr lang="fr-FR" sz="2800" dirty="0"/>
              <a:t> </a:t>
            </a:r>
            <a:r>
              <a:rPr lang="fr-FR" sz="2800" dirty="0" err="1"/>
              <a:t>actually</a:t>
            </a:r>
            <a:r>
              <a:rPr lang="fr-FR" sz="2800" dirty="0"/>
              <a:t> </a:t>
            </a:r>
            <a:r>
              <a:rPr lang="fr-FR" sz="2800" dirty="0" err="1"/>
              <a:t>quite</a:t>
            </a:r>
            <a:r>
              <a:rPr lang="fr-FR" sz="2800" dirty="0"/>
              <a:t> simple. First </a:t>
            </a:r>
            <a:r>
              <a:rPr lang="fr-FR" sz="2800" dirty="0" err="1"/>
              <a:t>you</a:t>
            </a:r>
            <a:r>
              <a:rPr lang="fr-FR" sz="2800" dirty="0"/>
              <a:t> arrange</a:t>
            </a:r>
            <a:r>
              <a:rPr lang="fr-FR" sz="2800" dirty="0" smtClean="0"/>
              <a:t> </a:t>
            </a:r>
            <a:r>
              <a:rPr lang="fr-FR" sz="2800" dirty="0" err="1" smtClean="0"/>
              <a:t>into</a:t>
            </a:r>
            <a:r>
              <a:rPr lang="fr-FR" sz="2800" dirty="0" smtClean="0"/>
              <a:t> </a:t>
            </a:r>
            <a:r>
              <a:rPr lang="fr-FR" sz="2800" dirty="0" err="1"/>
              <a:t>diﬀerent</a:t>
            </a:r>
            <a:r>
              <a:rPr lang="fr-FR" sz="2800" dirty="0"/>
              <a:t> groups. Of course, one pile </a:t>
            </a:r>
            <a:r>
              <a:rPr lang="fr-FR" sz="2800" dirty="0" err="1"/>
              <a:t>may</a:t>
            </a:r>
            <a:r>
              <a:rPr lang="fr-FR" sz="2800" dirty="0"/>
              <a:t> </a:t>
            </a:r>
            <a:r>
              <a:rPr lang="fr-FR" sz="2800" dirty="0" err="1"/>
              <a:t>be</a:t>
            </a:r>
            <a:r>
              <a:rPr lang="fr-FR" sz="2800" dirty="0"/>
              <a:t> </a:t>
            </a:r>
            <a:r>
              <a:rPr lang="fr-FR" sz="2800" dirty="0" err="1"/>
              <a:t>suﬃcient</a:t>
            </a:r>
            <a:r>
              <a:rPr lang="fr-FR" sz="2800" dirty="0"/>
              <a:t> </a:t>
            </a:r>
            <a:r>
              <a:rPr lang="fr-FR" sz="2800" dirty="0" err="1" smtClean="0"/>
              <a:t>depending</a:t>
            </a:r>
            <a:r>
              <a:rPr lang="fr-FR" sz="2800" dirty="0" smtClean="0"/>
              <a:t> </a:t>
            </a:r>
            <a:r>
              <a:rPr lang="fr-FR" sz="2800" dirty="0"/>
              <a:t>on how </a:t>
            </a:r>
            <a:r>
              <a:rPr lang="fr-FR" sz="2800" dirty="0" err="1"/>
              <a:t>much</a:t>
            </a:r>
            <a:r>
              <a:rPr lang="fr-FR" sz="2800" dirty="0"/>
              <a:t> </a:t>
            </a:r>
            <a:r>
              <a:rPr lang="fr-FR" sz="2800" dirty="0" err="1"/>
              <a:t>there</a:t>
            </a:r>
            <a:r>
              <a:rPr lang="fr-FR" sz="2800" dirty="0"/>
              <a:t> </a:t>
            </a:r>
            <a:r>
              <a:rPr lang="fr-FR" sz="2800" dirty="0" err="1"/>
              <a:t>is</a:t>
            </a:r>
            <a:r>
              <a:rPr lang="fr-FR" sz="2800" dirty="0"/>
              <a:t> to do. If </a:t>
            </a:r>
            <a:r>
              <a:rPr lang="fr-FR" sz="2800" dirty="0" err="1"/>
              <a:t>you</a:t>
            </a:r>
            <a:r>
              <a:rPr lang="fr-FR" sz="2800" dirty="0"/>
              <a:t> have to go </a:t>
            </a:r>
            <a:r>
              <a:rPr lang="fr-FR" sz="2800" dirty="0" err="1"/>
              <a:t>somewhere</a:t>
            </a:r>
            <a:r>
              <a:rPr lang="fr-FR" sz="2800" dirty="0"/>
              <a:t> </a:t>
            </a:r>
            <a:r>
              <a:rPr lang="fr-FR" sz="2800" dirty="0" err="1"/>
              <a:t>else</a:t>
            </a:r>
            <a:r>
              <a:rPr lang="fr-FR" sz="2800" dirty="0"/>
              <a:t>, due to </a:t>
            </a:r>
            <a:r>
              <a:rPr lang="fr-FR" sz="2800" dirty="0" err="1"/>
              <a:t>lack</a:t>
            </a:r>
            <a:r>
              <a:rPr lang="fr-FR" sz="2800" dirty="0"/>
              <a:t> of </a:t>
            </a:r>
            <a:r>
              <a:rPr lang="fr-FR" sz="2800" dirty="0" err="1"/>
              <a:t>facilities</a:t>
            </a:r>
            <a:r>
              <a:rPr lang="fr-FR" sz="2800" dirty="0"/>
              <a:t> </a:t>
            </a:r>
            <a:r>
              <a:rPr lang="fr-FR" sz="2800" dirty="0" err="1"/>
              <a:t>that</a:t>
            </a:r>
            <a:r>
              <a:rPr lang="fr-FR" sz="2800" dirty="0"/>
              <a:t> </a:t>
            </a:r>
            <a:r>
              <a:rPr lang="fr-FR" sz="2800" dirty="0" err="1"/>
              <a:t>is</a:t>
            </a:r>
            <a:r>
              <a:rPr lang="fr-FR" sz="2800" dirty="0"/>
              <a:t> the </a:t>
            </a:r>
            <a:r>
              <a:rPr lang="fr-FR" sz="2800" dirty="0" err="1"/>
              <a:t>next</a:t>
            </a:r>
            <a:r>
              <a:rPr lang="fr-FR" sz="2800" dirty="0"/>
              <a:t> </a:t>
            </a:r>
            <a:r>
              <a:rPr lang="fr-FR" sz="2800" dirty="0" err="1"/>
              <a:t>step</a:t>
            </a:r>
            <a:r>
              <a:rPr lang="fr-FR" sz="2800" dirty="0"/>
              <a:t>, </a:t>
            </a:r>
            <a:r>
              <a:rPr lang="fr-FR" sz="2800" dirty="0" err="1"/>
              <a:t>otherwise</a:t>
            </a:r>
            <a:r>
              <a:rPr lang="fr-FR" sz="2800" dirty="0"/>
              <a:t> </a:t>
            </a:r>
            <a:r>
              <a:rPr lang="fr-FR" sz="2800" dirty="0" err="1"/>
              <a:t>you</a:t>
            </a:r>
            <a:r>
              <a:rPr lang="fr-FR" sz="2800" dirty="0"/>
              <a:t> are </a:t>
            </a:r>
            <a:r>
              <a:rPr lang="fr-FR" sz="2800" dirty="0" err="1"/>
              <a:t>pretty</a:t>
            </a:r>
            <a:r>
              <a:rPr lang="fr-FR" sz="2800" dirty="0"/>
              <a:t> </a:t>
            </a:r>
            <a:r>
              <a:rPr lang="fr-FR" sz="2800" dirty="0" err="1"/>
              <a:t>well</a:t>
            </a:r>
            <a:r>
              <a:rPr lang="fr-FR" sz="2800" dirty="0"/>
              <a:t> set. It </a:t>
            </a:r>
            <a:r>
              <a:rPr lang="fr-FR" sz="2800" dirty="0" err="1"/>
              <a:t>is</a:t>
            </a:r>
            <a:r>
              <a:rPr lang="fr-FR" sz="2800" dirty="0"/>
              <a:t> important not to </a:t>
            </a:r>
            <a:r>
              <a:rPr lang="fr-FR" sz="2800" dirty="0" err="1"/>
              <a:t>overdo</a:t>
            </a:r>
            <a:r>
              <a:rPr lang="fr-FR" sz="2800" dirty="0"/>
              <a:t> </a:t>
            </a:r>
            <a:r>
              <a:rPr lang="fr-FR" sz="2800" dirty="0" err="1"/>
              <a:t>things</a:t>
            </a:r>
            <a:r>
              <a:rPr lang="fr-FR" sz="2800" dirty="0"/>
              <a:t>. That </a:t>
            </a:r>
            <a:r>
              <a:rPr lang="fr-FR" sz="2800" dirty="0" err="1"/>
              <a:t>is</a:t>
            </a:r>
            <a:r>
              <a:rPr lang="fr-FR" sz="2800" dirty="0"/>
              <a:t>, </a:t>
            </a:r>
            <a:r>
              <a:rPr lang="fr-FR" sz="2800" dirty="0" err="1"/>
              <a:t>it</a:t>
            </a:r>
            <a:r>
              <a:rPr lang="fr-FR" sz="2800" dirty="0"/>
              <a:t> </a:t>
            </a:r>
            <a:r>
              <a:rPr lang="fr-FR" sz="2800" dirty="0" err="1"/>
              <a:t>is</a:t>
            </a:r>
            <a:r>
              <a:rPr lang="fr-FR" sz="2800" dirty="0"/>
              <a:t> </a:t>
            </a:r>
            <a:r>
              <a:rPr lang="fr-FR" sz="2800" dirty="0" err="1"/>
              <a:t>better</a:t>
            </a:r>
            <a:r>
              <a:rPr lang="fr-FR" sz="2800" dirty="0"/>
              <a:t> to do few </a:t>
            </a:r>
            <a:r>
              <a:rPr lang="fr-FR" sz="2800" dirty="0" err="1"/>
              <a:t>things</a:t>
            </a:r>
            <a:r>
              <a:rPr lang="fr-FR" sz="2800" dirty="0"/>
              <a:t> </a:t>
            </a:r>
            <a:r>
              <a:rPr lang="fr-FR" sz="2800" dirty="0" err="1"/>
              <a:t>at</a:t>
            </a:r>
            <a:r>
              <a:rPr lang="fr-FR" sz="2800" dirty="0"/>
              <a:t> once </a:t>
            </a:r>
            <a:r>
              <a:rPr lang="fr-FR" sz="2800" dirty="0" err="1"/>
              <a:t>than</a:t>
            </a:r>
            <a:r>
              <a:rPr lang="fr-FR" sz="2800" dirty="0"/>
              <a:t> </a:t>
            </a:r>
            <a:r>
              <a:rPr lang="fr-FR" sz="2800" dirty="0" err="1"/>
              <a:t>too</a:t>
            </a:r>
            <a:r>
              <a:rPr lang="fr-FR" sz="2800" dirty="0"/>
              <a:t> </a:t>
            </a:r>
            <a:r>
              <a:rPr lang="fr-FR" sz="2800" dirty="0" err="1"/>
              <a:t>many</a:t>
            </a:r>
            <a:r>
              <a:rPr lang="fr-FR" sz="2800"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Compréhension de texte</a:t>
            </a:r>
            <a:endParaRPr lang="fr-FR" dirty="0"/>
          </a:p>
        </p:txBody>
      </p:sp>
      <p:sp>
        <p:nvSpPr>
          <p:cNvPr id="3" name="Espace réservé du contenu 2"/>
          <p:cNvSpPr>
            <a:spLocks noGrp="1"/>
          </p:cNvSpPr>
          <p:nvPr>
            <p:ph idx="1"/>
          </p:nvPr>
        </p:nvSpPr>
        <p:spPr>
          <a:xfrm>
            <a:off x="457200" y="2249424"/>
            <a:ext cx="8229600" cy="2779776"/>
          </a:xfrm>
        </p:spPr>
        <p:txBody>
          <a:bodyPr/>
          <a:lstStyle/>
          <a:p>
            <a:r>
              <a:rPr lang="fr-FR" dirty="0" smtClean="0"/>
              <a:t>Compréhension au niveau de la base de texte vs. c</a:t>
            </a:r>
            <a:r>
              <a:rPr lang="fr-FR" dirty="0" err="1" smtClean="0"/>
              <a:t>ompréhension</a:t>
            </a:r>
            <a:r>
              <a:rPr lang="fr-FR" dirty="0" smtClean="0"/>
              <a:t> au niveau du modèle de situation</a:t>
            </a:r>
          </a:p>
          <a:p>
            <a:r>
              <a:rPr lang="fr-FR" dirty="0" smtClean="0"/>
              <a:t>Niveau de compréhension qu’un lecteur peut atteindre dépend de la quantité de connaissance dont il dispose</a:t>
            </a:r>
            <a:endParaRPr lang="fr-FR" dirty="0"/>
          </a:p>
        </p:txBody>
      </p:sp>
      <p:sp>
        <p:nvSpPr>
          <p:cNvPr id="4" name="ZoneTexte 3"/>
          <p:cNvSpPr txBox="1"/>
          <p:nvPr/>
        </p:nvSpPr>
        <p:spPr>
          <a:xfrm>
            <a:off x="990600" y="5059740"/>
            <a:ext cx="7239000"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400" dirty="0" smtClean="0"/>
              <a:t>« </a:t>
            </a:r>
            <a:r>
              <a:rPr lang="fr-FR" sz="2400" dirty="0" err="1" smtClean="0"/>
              <a:t>Two</a:t>
            </a:r>
            <a:r>
              <a:rPr lang="fr-FR" sz="2400" dirty="0" smtClean="0"/>
              <a:t> people </a:t>
            </a:r>
            <a:r>
              <a:rPr lang="fr-FR" sz="2400" dirty="0" err="1" smtClean="0"/>
              <a:t>can</a:t>
            </a:r>
            <a:r>
              <a:rPr lang="fr-FR" sz="2400" dirty="0" smtClean="0"/>
              <a:t> </a:t>
            </a:r>
            <a:r>
              <a:rPr lang="fr-FR" sz="2400" dirty="0" err="1" smtClean="0"/>
              <a:t>interpret</a:t>
            </a:r>
            <a:r>
              <a:rPr lang="fr-FR" sz="2400" dirty="0" smtClean="0"/>
              <a:t> the </a:t>
            </a:r>
            <a:r>
              <a:rPr lang="fr-FR" sz="2400" dirty="0" err="1" smtClean="0"/>
              <a:t>same</a:t>
            </a:r>
            <a:r>
              <a:rPr lang="fr-FR" sz="2400" dirty="0" smtClean="0"/>
              <a:t> </a:t>
            </a:r>
            <a:r>
              <a:rPr lang="fr-FR" sz="2400" dirty="0" err="1" smtClean="0"/>
              <a:t>discourse</a:t>
            </a:r>
            <a:r>
              <a:rPr lang="fr-FR" sz="2400" dirty="0" smtClean="0"/>
              <a:t> </a:t>
            </a:r>
            <a:r>
              <a:rPr lang="fr-FR" sz="2400" dirty="0" err="1" smtClean="0"/>
              <a:t>very</a:t>
            </a:r>
            <a:r>
              <a:rPr lang="fr-FR" sz="2400" dirty="0" smtClean="0"/>
              <a:t> </a:t>
            </a:r>
            <a:r>
              <a:rPr lang="fr-FR" sz="2400" dirty="0" err="1" smtClean="0"/>
              <a:t>differently</a:t>
            </a:r>
            <a:r>
              <a:rPr lang="fr-FR" sz="2400" dirty="0" smtClean="0"/>
              <a:t> </a:t>
            </a:r>
            <a:r>
              <a:rPr lang="fr-FR" sz="2400" dirty="0" err="1" smtClean="0"/>
              <a:t>yet</a:t>
            </a:r>
            <a:r>
              <a:rPr lang="fr-FR" sz="2400" dirty="0" smtClean="0"/>
              <a:t> </a:t>
            </a:r>
            <a:r>
              <a:rPr lang="fr-FR" sz="2400" dirty="0" err="1" smtClean="0"/>
              <a:t>still</a:t>
            </a:r>
            <a:r>
              <a:rPr lang="fr-FR" sz="2400" dirty="0" smtClean="0"/>
              <a:t> </a:t>
            </a:r>
            <a:r>
              <a:rPr lang="fr-FR" sz="2400" dirty="0" err="1" smtClean="0"/>
              <a:t>agree</a:t>
            </a:r>
            <a:r>
              <a:rPr lang="fr-FR" sz="2400" dirty="0" smtClean="0"/>
              <a:t> on </a:t>
            </a:r>
            <a:r>
              <a:rPr lang="fr-FR" sz="2400" dirty="0" err="1" smtClean="0"/>
              <a:t>what</a:t>
            </a:r>
            <a:r>
              <a:rPr lang="fr-FR" sz="2400" dirty="0" smtClean="0"/>
              <a:t> </a:t>
            </a:r>
            <a:r>
              <a:rPr lang="fr-FR" sz="2400" dirty="0" err="1" smtClean="0"/>
              <a:t>was</a:t>
            </a:r>
            <a:r>
              <a:rPr lang="fr-FR" sz="2400" dirty="0" smtClean="0"/>
              <a:t> </a:t>
            </a:r>
            <a:r>
              <a:rPr lang="fr-FR" sz="2400" dirty="0" err="1" smtClean="0"/>
              <a:t>said</a:t>
            </a:r>
            <a:r>
              <a:rPr lang="fr-FR" sz="2400" dirty="0" smtClean="0"/>
              <a:t> »</a:t>
            </a:r>
          </a:p>
          <a:p>
            <a:endParaRPr lang="fr-FR" sz="2400" dirty="0" smtClean="0"/>
          </a:p>
          <a:p>
            <a:pPr algn="r"/>
            <a:r>
              <a:rPr lang="fr-FR" sz="2400" dirty="0" smtClean="0"/>
              <a:t>Fletcher 1994, p.597</a:t>
            </a:r>
            <a:endParaRPr lang="fr-F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066800"/>
          </a:xfrm>
        </p:spPr>
        <p:txBody>
          <a:bodyPr/>
          <a:lstStyle/>
          <a:p>
            <a:r>
              <a:rPr lang="fr-FR" dirty="0" smtClean="0"/>
              <a:t>Compréhension de texte</a:t>
            </a:r>
            <a:endParaRPr lang="fr-FR" dirty="0"/>
          </a:p>
        </p:txBody>
      </p:sp>
      <p:sp>
        <p:nvSpPr>
          <p:cNvPr id="3" name="Espace réservé du contenu 2"/>
          <p:cNvSpPr>
            <a:spLocks noGrp="1"/>
          </p:cNvSpPr>
          <p:nvPr>
            <p:ph idx="1"/>
          </p:nvPr>
        </p:nvSpPr>
        <p:spPr>
          <a:xfrm>
            <a:off x="457200" y="1295400"/>
            <a:ext cx="8229600" cy="5334000"/>
          </a:xfrm>
        </p:spPr>
        <p:txBody>
          <a:bodyPr>
            <a:normAutofit fontScale="92500" lnSpcReduction="20000"/>
          </a:bodyPr>
          <a:lstStyle/>
          <a:p>
            <a:r>
              <a:rPr lang="fr-FR" dirty="0" smtClean="0"/>
              <a:t>Compréhension résulte de l’interaction entre un texte et un lecteur</a:t>
            </a:r>
          </a:p>
          <a:p>
            <a:r>
              <a:rPr lang="fr-FR" dirty="0" smtClean="0"/>
              <a:t>Modèle de compréhension de </a:t>
            </a:r>
            <a:r>
              <a:rPr lang="fr-FR" dirty="0" err="1" smtClean="0"/>
              <a:t>Kintsch</a:t>
            </a:r>
            <a:r>
              <a:rPr lang="fr-FR" dirty="0" smtClean="0"/>
              <a:t> (1988)</a:t>
            </a:r>
          </a:p>
          <a:p>
            <a:pPr lvl="1"/>
            <a:r>
              <a:rPr lang="fr-FR" dirty="0" smtClean="0"/>
              <a:t>Modèle de construction et d’intégration</a:t>
            </a:r>
          </a:p>
          <a:p>
            <a:pPr lvl="2"/>
            <a:r>
              <a:rPr lang="fr-FR" u="sng" dirty="0" smtClean="0"/>
              <a:t>Phase 1:</a:t>
            </a:r>
            <a:r>
              <a:rPr lang="fr-FR" dirty="0" smtClean="0"/>
              <a:t> construction de la base de texte</a:t>
            </a:r>
          </a:p>
          <a:p>
            <a:pPr marL="1447038" lvl="3" indent="-514350">
              <a:buFont typeface="+mj-lt"/>
              <a:buAutoNum type="arabicParenR"/>
            </a:pPr>
            <a:r>
              <a:rPr lang="fr-FR" dirty="0" smtClean="0"/>
              <a:t>Extraction des propositions de l’input linguistique du texte</a:t>
            </a:r>
          </a:p>
          <a:p>
            <a:pPr marL="1657350" lvl="4" indent="-514350">
              <a:buFont typeface="Arial"/>
              <a:buChar char="•"/>
            </a:pPr>
            <a:r>
              <a:rPr lang="fr-FR" i="1" dirty="0" smtClean="0"/>
              <a:t>Kim Clijsters a battu Venus Williams…</a:t>
            </a:r>
          </a:p>
          <a:p>
            <a:pPr marL="1657350" lvl="4" indent="-514350">
              <a:buFont typeface="Arial"/>
              <a:buChar char="•"/>
            </a:pPr>
            <a:r>
              <a:rPr lang="fr-FR" dirty="0" smtClean="0"/>
              <a:t>=&gt; BATTRE[</a:t>
            </a:r>
            <a:r>
              <a:rPr lang="fr-FR" dirty="0" err="1" smtClean="0"/>
              <a:t>Clijsters,Williams</a:t>
            </a:r>
            <a:r>
              <a:rPr lang="fr-FR" dirty="0" smtClean="0"/>
              <a:t>]</a:t>
            </a:r>
          </a:p>
          <a:p>
            <a:pPr marL="1447038" lvl="3" indent="-514350">
              <a:buFont typeface="+mj-lt"/>
              <a:buAutoNum type="arabicParenR"/>
            </a:pPr>
            <a:r>
              <a:rPr lang="fr-FR" dirty="0" smtClean="0"/>
              <a:t>Processus de résonance vont activer une série de propositions liées à la proposition extraite dans la mémoire à </a:t>
            </a:r>
            <a:r>
              <a:rPr lang="fr-FR" dirty="0" err="1" smtClean="0"/>
              <a:t>long-terme</a:t>
            </a:r>
            <a:r>
              <a:rPr lang="fr-FR" dirty="0" smtClean="0"/>
              <a:t> du lecteur</a:t>
            </a:r>
          </a:p>
          <a:p>
            <a:pPr marL="1657350" lvl="4" indent="-514350">
              <a:buFont typeface="Arial"/>
              <a:buChar char="•"/>
            </a:pPr>
            <a:r>
              <a:rPr lang="fr-FR" dirty="0" smtClean="0"/>
              <a:t>Kim Clijsters était en bonne condition physique</a:t>
            </a:r>
          </a:p>
          <a:p>
            <a:pPr marL="1657350" lvl="4" indent="-514350">
              <a:buFont typeface="Arial"/>
              <a:buChar char="•"/>
            </a:pPr>
            <a:r>
              <a:rPr lang="fr-FR" dirty="0" smtClean="0"/>
              <a:t>Clijsters a bien défendu les attaques de Williams</a:t>
            </a:r>
          </a:p>
          <a:p>
            <a:pPr marL="1657350" lvl="4" indent="-514350">
              <a:buFont typeface="Arial"/>
              <a:buChar char="•"/>
            </a:pPr>
            <a:r>
              <a:rPr lang="fr-FR" dirty="0" smtClean="0"/>
              <a:t>Clijsters est blonde</a:t>
            </a:r>
          </a:p>
          <a:p>
            <a:pPr marL="1657350" lvl="4" indent="-514350">
              <a:buFont typeface="Arial"/>
              <a:buChar char="•"/>
            </a:pPr>
            <a:r>
              <a:rPr lang="fr-FR" dirty="0" smtClean="0"/>
              <a:t>Clijsters a frappé beaucoup de coups gagnants</a:t>
            </a:r>
          </a:p>
          <a:p>
            <a:pPr marL="1657350" lvl="4" indent="-514350">
              <a:buFont typeface="Arial"/>
              <a:buChar char="•"/>
            </a:pPr>
            <a:r>
              <a:rPr lang="fr-FR" dirty="0" smtClean="0"/>
              <a:t>C’est la 15</a:t>
            </a:r>
            <a:r>
              <a:rPr lang="fr-FR" baseline="30000" dirty="0" smtClean="0"/>
              <a:t>ème</a:t>
            </a:r>
            <a:r>
              <a:rPr lang="fr-FR" dirty="0" smtClean="0"/>
              <a:t> victoire de rang pour Clijsters</a:t>
            </a:r>
          </a:p>
          <a:p>
            <a:pPr marL="1657350" lvl="4" indent="-514350">
              <a:buFont typeface="Arial"/>
              <a:buChar char="•"/>
            </a:pPr>
            <a:r>
              <a:rPr lang="fr-FR" dirty="0" smtClean="0"/>
              <a:t>Clijsters a servi beaucoup d’ace</a:t>
            </a:r>
          </a:p>
          <a:p>
            <a:pPr marL="1657350" lvl="4" indent="-514350">
              <a:buFont typeface="Arial"/>
              <a:buChar char="•"/>
            </a:pPr>
            <a:endParaRPr lang="fr-FR" dirty="0" smtClean="0"/>
          </a:p>
          <a:p>
            <a:pPr lvl="1"/>
            <a:endParaRPr lang="fr-FR" dirty="0" smtClean="0"/>
          </a:p>
          <a:p>
            <a:pPr lvl="2"/>
            <a:endParaRPr lang="fr-FR" dirty="0" smtClean="0"/>
          </a:p>
          <a:p>
            <a:pPr lvl="1"/>
            <a:endParaRPr lang="fr-F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066800"/>
          </a:xfrm>
        </p:spPr>
        <p:txBody>
          <a:bodyPr/>
          <a:lstStyle/>
          <a:p>
            <a:r>
              <a:rPr lang="fr-FR" dirty="0" smtClean="0"/>
              <a:t>Compréhension de texte</a:t>
            </a:r>
            <a:endParaRPr lang="fr-FR" dirty="0"/>
          </a:p>
        </p:txBody>
      </p:sp>
      <p:sp>
        <p:nvSpPr>
          <p:cNvPr id="3" name="Espace réservé du contenu 2"/>
          <p:cNvSpPr>
            <a:spLocks noGrp="1"/>
          </p:cNvSpPr>
          <p:nvPr>
            <p:ph idx="1"/>
          </p:nvPr>
        </p:nvSpPr>
        <p:spPr>
          <a:xfrm>
            <a:off x="457200" y="1295400"/>
            <a:ext cx="8229600" cy="5334000"/>
          </a:xfrm>
        </p:spPr>
        <p:txBody>
          <a:bodyPr>
            <a:normAutofit fontScale="92500"/>
          </a:bodyPr>
          <a:lstStyle/>
          <a:p>
            <a:r>
              <a:rPr lang="fr-FR" dirty="0" smtClean="0"/>
              <a:t>Modèle de compréhension de </a:t>
            </a:r>
            <a:r>
              <a:rPr lang="fr-FR" dirty="0" err="1" smtClean="0"/>
              <a:t>Kintsch</a:t>
            </a:r>
            <a:r>
              <a:rPr lang="fr-FR" dirty="0" smtClean="0"/>
              <a:t> (1988)</a:t>
            </a:r>
          </a:p>
          <a:p>
            <a:pPr lvl="1"/>
            <a:r>
              <a:rPr lang="fr-FR" dirty="0" smtClean="0"/>
              <a:t>Modèle de construction et d’intégration</a:t>
            </a:r>
          </a:p>
          <a:p>
            <a:pPr lvl="2"/>
            <a:r>
              <a:rPr lang="fr-FR" u="sng" dirty="0" smtClean="0"/>
              <a:t>Phase 2:</a:t>
            </a:r>
            <a:r>
              <a:rPr lang="fr-FR" dirty="0" smtClean="0"/>
              <a:t> intégration de la base de texte</a:t>
            </a:r>
          </a:p>
          <a:p>
            <a:pPr marL="1447038" lvl="3" indent="-514350">
              <a:buFont typeface="Arial"/>
              <a:buChar char="•"/>
            </a:pPr>
            <a:r>
              <a:rPr lang="fr-FR" dirty="0" smtClean="0"/>
              <a:t>I</a:t>
            </a:r>
            <a:r>
              <a:rPr lang="fr-FR" dirty="0" err="1" smtClean="0"/>
              <a:t>ntégration</a:t>
            </a:r>
            <a:r>
              <a:rPr lang="fr-FR" dirty="0" smtClean="0"/>
              <a:t> du réseau de propositions généré par le texte en une représentation mentale cohérente de l’information du texte</a:t>
            </a:r>
          </a:p>
          <a:p>
            <a:pPr marL="1447038" lvl="3" indent="-514350">
              <a:buFont typeface="Arial"/>
              <a:buChar char="•"/>
            </a:pPr>
            <a:r>
              <a:rPr lang="fr-FR" dirty="0" smtClean="0"/>
              <a:t>Evaluation de la pertinence des propositions activées en fonction du contexte</a:t>
            </a:r>
          </a:p>
          <a:p>
            <a:pPr marL="1657350" lvl="4" indent="-514350">
              <a:buFont typeface="Arial"/>
              <a:buChar char="•"/>
            </a:pPr>
            <a:r>
              <a:rPr lang="fr-FR" i="1" dirty="0" smtClean="0"/>
              <a:t>Kim Clijsters a battu Venus Williams. Elle doit cette victoire en grande partie à sa condition physique impressionnante et à son jeu de défense.</a:t>
            </a:r>
          </a:p>
          <a:p>
            <a:pPr marL="1876806" lvl="5" indent="-514350">
              <a:buFont typeface="Arial"/>
              <a:buChar char="•"/>
            </a:pPr>
            <a:r>
              <a:rPr lang="fr-FR" dirty="0" smtClean="0"/>
              <a:t>BON[CLIJSTERS,CONDITION]</a:t>
            </a:r>
          </a:p>
          <a:p>
            <a:pPr marL="1876806" lvl="5" indent="-514350">
              <a:buFont typeface="Arial"/>
              <a:buChar char="•"/>
            </a:pPr>
            <a:r>
              <a:rPr lang="fr-FR" dirty="0" smtClean="0"/>
              <a:t>BON[CLIJSTERS,DEFENSE]</a:t>
            </a:r>
          </a:p>
          <a:p>
            <a:pPr marL="1657350" lvl="4" indent="-514350">
              <a:buFont typeface="Arial"/>
              <a:buChar char="•"/>
            </a:pPr>
            <a:r>
              <a:rPr lang="fr-FR" i="1" dirty="0" smtClean="0"/>
              <a:t>Kim Clijsters a battu Venus Williams. Avec cette 15</a:t>
            </a:r>
            <a:r>
              <a:rPr lang="fr-FR" i="1" baseline="30000" dirty="0" smtClean="0"/>
              <a:t>ème</a:t>
            </a:r>
            <a:r>
              <a:rPr lang="fr-FR" i="1" dirty="0" smtClean="0"/>
              <a:t> victoire de rang, la perspective de remporter son premier tournoi du grand chelem est plus que jamais d’actualité.</a:t>
            </a:r>
          </a:p>
          <a:p>
            <a:pPr marL="1657350" lvl="4" indent="-514350">
              <a:buFont typeface="Arial"/>
              <a:buChar char="•"/>
            </a:pPr>
            <a:endParaRPr lang="fr-FR" dirty="0" smtClean="0"/>
          </a:p>
          <a:p>
            <a:pPr marL="1657350" lvl="4" indent="-514350">
              <a:buFont typeface="Arial"/>
              <a:buChar char="•"/>
            </a:pPr>
            <a:endParaRPr lang="fr-FR" dirty="0" smtClean="0"/>
          </a:p>
          <a:p>
            <a:pPr marL="1657350" lvl="4" indent="-514350">
              <a:buFont typeface="Arial"/>
              <a:buChar char="•"/>
            </a:pPr>
            <a:endParaRPr lang="fr-FR" dirty="0" smtClean="0"/>
          </a:p>
          <a:p>
            <a:pPr marL="1447038" lvl="3" indent="-514350">
              <a:buFont typeface="Arial"/>
              <a:buChar char="•"/>
            </a:pPr>
            <a:endParaRPr lang="fr-FR" dirty="0" smtClean="0"/>
          </a:p>
          <a:p>
            <a:pPr lvl="1"/>
            <a:endParaRPr lang="fr-FR" dirty="0" smtClean="0"/>
          </a:p>
          <a:p>
            <a:pPr lvl="2"/>
            <a:endParaRPr lang="fr-FR" dirty="0" smtClean="0"/>
          </a:p>
          <a:p>
            <a:pPr lvl="1"/>
            <a:endParaRPr lang="fr-F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Compréhension</a:t>
            </a:r>
            <a:endParaRPr lang="fr-FR" dirty="0"/>
          </a:p>
        </p:txBody>
      </p:sp>
      <p:sp>
        <p:nvSpPr>
          <p:cNvPr id="3" name="Espace réservé du contenu 2"/>
          <p:cNvSpPr>
            <a:spLocks noGrp="1"/>
          </p:cNvSpPr>
          <p:nvPr>
            <p:ph idx="1"/>
          </p:nvPr>
        </p:nvSpPr>
        <p:spPr>
          <a:xfrm>
            <a:off x="457200" y="2249424"/>
            <a:ext cx="8229600" cy="3084576"/>
          </a:xfrm>
        </p:spPr>
        <p:txBody>
          <a:bodyPr/>
          <a:lstStyle/>
          <a:p>
            <a:pPr marL="633222" indent="-514350"/>
            <a:r>
              <a:rPr lang="fr-FR" dirty="0" smtClean="0"/>
              <a:t>Texte =&gt; STIMULUS</a:t>
            </a:r>
          </a:p>
          <a:p>
            <a:pPr marL="633222" indent="-514350"/>
            <a:r>
              <a:rPr lang="fr-FR" dirty="0" smtClean="0"/>
              <a:t>D</a:t>
            </a:r>
            <a:r>
              <a:rPr lang="fr-FR" dirty="0" err="1" smtClean="0"/>
              <a:t>éclenche</a:t>
            </a:r>
            <a:r>
              <a:rPr lang="fr-FR" dirty="0" smtClean="0"/>
              <a:t> automatiquement un processus d’activation d’unités connaissances (propositions)</a:t>
            </a:r>
          </a:p>
          <a:p>
            <a:pPr marL="633222" indent="-514350"/>
            <a:r>
              <a:rPr lang="fr-FR" dirty="0" smtClean="0"/>
              <a:t>Degré de pertinence de ces unités déterminée par le contexte</a:t>
            </a:r>
          </a:p>
          <a:p>
            <a:pPr marL="633222" indent="-514350">
              <a:buNone/>
            </a:pPr>
            <a:endParaRPr lang="fr-FR" dirty="0" smtClean="0"/>
          </a:p>
          <a:p>
            <a:pPr marL="633222" indent="-514350"/>
            <a:endParaRPr lang="fr-FR" dirty="0" smtClean="0"/>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1219200" y="2133600"/>
            <a:ext cx="22098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200" dirty="0" smtClean="0"/>
              <a:t>TEXTE</a:t>
            </a:r>
            <a:endParaRPr lang="fr-FR" sz="3200" dirty="0"/>
          </a:p>
        </p:txBody>
      </p:sp>
      <p:sp>
        <p:nvSpPr>
          <p:cNvPr id="5" name="ZoneTexte 4"/>
          <p:cNvSpPr txBox="1"/>
          <p:nvPr/>
        </p:nvSpPr>
        <p:spPr>
          <a:xfrm>
            <a:off x="4343400" y="2133600"/>
            <a:ext cx="2209800" cy="58477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3200" dirty="0" smtClean="0"/>
              <a:t>LECTEUR</a:t>
            </a:r>
            <a:endParaRPr lang="fr-FR" sz="3200" dirty="0"/>
          </a:p>
        </p:txBody>
      </p:sp>
      <p:cxnSp>
        <p:nvCxnSpPr>
          <p:cNvPr id="7" name="Connecteur droit avec flèche 6"/>
          <p:cNvCxnSpPr/>
          <p:nvPr/>
        </p:nvCxnSpPr>
        <p:spPr>
          <a:xfrm rot="5400000">
            <a:off x="2971800" y="3962400"/>
            <a:ext cx="1828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1981200" y="5181600"/>
            <a:ext cx="4114800" cy="58477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sz="3200" dirty="0" smtClean="0"/>
              <a:t>COMPREHENSION</a:t>
            </a:r>
            <a:endParaRPr lang="fr-FR"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Compréhension</a:t>
            </a:r>
            <a:endParaRPr lang="fr-FR" dirty="0"/>
          </a:p>
        </p:txBody>
      </p:sp>
      <p:sp>
        <p:nvSpPr>
          <p:cNvPr id="3" name="Espace réservé du contenu 2"/>
          <p:cNvSpPr>
            <a:spLocks noGrp="1"/>
          </p:cNvSpPr>
          <p:nvPr>
            <p:ph idx="1"/>
          </p:nvPr>
        </p:nvSpPr>
        <p:spPr/>
        <p:txBody>
          <a:bodyPr/>
          <a:lstStyle/>
          <a:p>
            <a:r>
              <a:rPr lang="fr-FR" dirty="0" smtClean="0"/>
              <a:t>Rôle de la connaissance préalable du lecteur</a:t>
            </a:r>
          </a:p>
          <a:p>
            <a:r>
              <a:rPr lang="fr-FR" dirty="0" smtClean="0"/>
              <a:t>Dimension prédictive de l’activité de lecture</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Descente de police à Anvers</a:t>
            </a:r>
            <a:endParaRPr lang="fr-FR" dirty="0"/>
          </a:p>
        </p:txBody>
      </p:sp>
      <p:pic>
        <p:nvPicPr>
          <p:cNvPr id="4" name="Image 3"/>
          <p:cNvPicPr>
            <a:picLocks noChangeAspect="1"/>
          </p:cNvPicPr>
          <p:nvPr/>
        </p:nvPicPr>
        <p:blipFill>
          <a:blip r:embed="rId2"/>
          <a:stretch>
            <a:fillRect/>
          </a:stretch>
        </p:blipFill>
        <p:spPr>
          <a:xfrm>
            <a:off x="260350" y="2048736"/>
            <a:ext cx="8461381" cy="4580664"/>
          </a:xfrm>
          <a:prstGeom prst="rect">
            <a:avLst/>
          </a:prstGeom>
        </p:spPr>
      </p:pic>
      <p:pic>
        <p:nvPicPr>
          <p:cNvPr id="5" name="Image 4"/>
          <p:cNvPicPr>
            <a:picLocks noChangeAspect="1"/>
          </p:cNvPicPr>
          <p:nvPr/>
        </p:nvPicPr>
        <p:blipFill>
          <a:blip r:embed="rId3"/>
          <a:stretch>
            <a:fillRect/>
          </a:stretch>
        </p:blipFill>
        <p:spPr>
          <a:xfrm>
            <a:off x="228599" y="2209800"/>
            <a:ext cx="8493131" cy="45376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normAutofit/>
          </a:bodyPr>
          <a:lstStyle/>
          <a:p>
            <a:r>
              <a:rPr lang="fr-FR" dirty="0" smtClean="0"/>
              <a:t>Partie théorique</a:t>
            </a:r>
          </a:p>
          <a:p>
            <a:pPr lvl="1"/>
            <a:r>
              <a:rPr lang="fr-FR" b="1" dirty="0" smtClean="0">
                <a:solidFill>
                  <a:schemeClr val="accent3"/>
                </a:solidFill>
              </a:rPr>
              <a:t>Définition des domaines de recherches</a:t>
            </a:r>
          </a:p>
          <a:p>
            <a:pPr lvl="2"/>
            <a:r>
              <a:rPr lang="fr-FR" dirty="0" smtClean="0"/>
              <a:t>Connecteurs?</a:t>
            </a:r>
          </a:p>
          <a:p>
            <a:pPr lvl="2"/>
            <a:r>
              <a:rPr lang="fr-FR" b="1" dirty="0" smtClean="0">
                <a:solidFill>
                  <a:srgbClr val="A04DA3"/>
                </a:solidFill>
              </a:rPr>
              <a:t>Compréhension à la lecture?</a:t>
            </a:r>
          </a:p>
          <a:p>
            <a:pPr lvl="2"/>
            <a:r>
              <a:rPr lang="fr-FR" dirty="0" smtClean="0"/>
              <a:t>Compréhension à la lecture en L2?</a:t>
            </a:r>
          </a:p>
          <a:p>
            <a:r>
              <a:rPr lang="fr-FR" dirty="0" smtClean="0"/>
              <a:t>Partie expérimentale</a:t>
            </a:r>
          </a:p>
          <a:p>
            <a:pPr lvl="1"/>
            <a:r>
              <a:rPr lang="fr-FR" dirty="0" smtClean="0"/>
              <a:t>Impact des connecteurs sur la compréhension à la lecture</a:t>
            </a:r>
          </a:p>
          <a:p>
            <a:pPr lvl="1"/>
            <a:endParaRPr lang="fr-F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Descente de police à Anvers</a:t>
            </a:r>
            <a:endParaRPr lang="fr-FR" dirty="0"/>
          </a:p>
        </p:txBody>
      </p:sp>
      <p:pic>
        <p:nvPicPr>
          <p:cNvPr id="6" name="Image 5"/>
          <p:cNvPicPr>
            <a:picLocks noChangeAspect="1"/>
          </p:cNvPicPr>
          <p:nvPr/>
        </p:nvPicPr>
        <p:blipFill>
          <a:blip r:embed="rId2"/>
          <a:stretch>
            <a:fillRect/>
          </a:stretch>
        </p:blipFill>
        <p:spPr>
          <a:xfrm>
            <a:off x="1908018" y="2367952"/>
            <a:ext cx="5102382" cy="372804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066800"/>
          </a:xfrm>
        </p:spPr>
        <p:txBody>
          <a:bodyPr/>
          <a:lstStyle/>
          <a:p>
            <a:r>
              <a:rPr lang="fr-FR" dirty="0" smtClean="0"/>
              <a:t>Compréhension de texte</a:t>
            </a:r>
            <a:endParaRPr lang="fr-FR" dirty="0"/>
          </a:p>
        </p:txBody>
      </p:sp>
      <p:sp>
        <p:nvSpPr>
          <p:cNvPr id="3" name="Espace réservé du contenu 2"/>
          <p:cNvSpPr>
            <a:spLocks noGrp="1"/>
          </p:cNvSpPr>
          <p:nvPr>
            <p:ph idx="1"/>
          </p:nvPr>
        </p:nvSpPr>
        <p:spPr>
          <a:xfrm>
            <a:off x="457200" y="1524000"/>
            <a:ext cx="8229600" cy="5050536"/>
          </a:xfrm>
        </p:spPr>
        <p:txBody>
          <a:bodyPr>
            <a:normAutofit fontScale="92500" lnSpcReduction="20000"/>
          </a:bodyPr>
          <a:lstStyle/>
          <a:p>
            <a:r>
              <a:rPr lang="fr-FR" dirty="0" smtClean="0"/>
              <a:t>Activité de lecture = processus</a:t>
            </a:r>
          </a:p>
          <a:p>
            <a:pPr lvl="1"/>
            <a:r>
              <a:rPr lang="fr-FR" dirty="0" smtClean="0"/>
              <a:t>Stade initial: lettres</a:t>
            </a:r>
          </a:p>
          <a:p>
            <a:pPr lvl="1"/>
            <a:r>
              <a:rPr lang="fr-FR" dirty="0" smtClean="0"/>
              <a:t>Stade final: compréhension</a:t>
            </a:r>
          </a:p>
          <a:p>
            <a:pPr lvl="1"/>
            <a:r>
              <a:rPr lang="fr-FR" dirty="0" smtClean="0"/>
              <a:t>Transformations</a:t>
            </a:r>
          </a:p>
          <a:p>
            <a:pPr lvl="2"/>
            <a:r>
              <a:rPr lang="fr-FR" dirty="0" smtClean="0"/>
              <a:t>P</a:t>
            </a:r>
            <a:r>
              <a:rPr lang="fr-FR" dirty="0" err="1" smtClean="0"/>
              <a:t>rocessus</a:t>
            </a:r>
            <a:r>
              <a:rPr lang="fr-FR" dirty="0" smtClean="0"/>
              <a:t> liés à la perception</a:t>
            </a:r>
          </a:p>
          <a:p>
            <a:pPr lvl="2"/>
            <a:r>
              <a:rPr lang="fr-FR" dirty="0" smtClean="0"/>
              <a:t>Processus de compréhension</a:t>
            </a:r>
          </a:p>
          <a:p>
            <a:r>
              <a:rPr lang="fr-FR" dirty="0" smtClean="0"/>
              <a:t>Compréhension = représentation mentale cohérente de l’information textuelle</a:t>
            </a:r>
          </a:p>
          <a:p>
            <a:pPr lvl="1"/>
            <a:r>
              <a:rPr lang="fr-FR" dirty="0" smtClean="0"/>
              <a:t>Différents niveaux</a:t>
            </a:r>
          </a:p>
          <a:p>
            <a:pPr lvl="2"/>
            <a:r>
              <a:rPr lang="fr-FR" dirty="0" smtClean="0"/>
              <a:t>Représentation de surface</a:t>
            </a:r>
          </a:p>
          <a:p>
            <a:pPr lvl="2"/>
            <a:r>
              <a:rPr lang="fr-FR" dirty="0" smtClean="0"/>
              <a:t>Base de texte</a:t>
            </a:r>
          </a:p>
          <a:p>
            <a:pPr lvl="2"/>
            <a:r>
              <a:rPr lang="fr-FR" dirty="0" smtClean="0"/>
              <a:t>Modèle de situation</a:t>
            </a:r>
          </a:p>
          <a:p>
            <a:r>
              <a:rPr lang="fr-FR" dirty="0" smtClean="0"/>
              <a:t>Compréhension résulte de l’interaction entre un texte (stimulus) et un lecteur (connaissance)</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normAutofit/>
          </a:bodyPr>
          <a:lstStyle/>
          <a:p>
            <a:r>
              <a:rPr lang="fr-FR" dirty="0" smtClean="0">
                <a:solidFill>
                  <a:srgbClr val="000000"/>
                </a:solidFill>
              </a:rPr>
              <a:t>Partie théorique</a:t>
            </a:r>
          </a:p>
          <a:p>
            <a:pPr lvl="1"/>
            <a:r>
              <a:rPr lang="fr-FR" b="1" dirty="0" smtClean="0">
                <a:solidFill>
                  <a:schemeClr val="accent3"/>
                </a:solidFill>
              </a:rPr>
              <a:t>Définition des domaines de recherches</a:t>
            </a:r>
          </a:p>
          <a:p>
            <a:pPr lvl="2"/>
            <a:r>
              <a:rPr lang="fr-FR" dirty="0" smtClean="0"/>
              <a:t>Connecteurs?</a:t>
            </a:r>
          </a:p>
          <a:p>
            <a:pPr lvl="2"/>
            <a:r>
              <a:rPr lang="fr-FR" b="1" dirty="0" smtClean="0">
                <a:solidFill>
                  <a:srgbClr val="A04DA3"/>
                </a:solidFill>
              </a:rPr>
              <a:t>Compréhension à la lecture?</a:t>
            </a:r>
          </a:p>
          <a:p>
            <a:pPr lvl="2"/>
            <a:r>
              <a:rPr lang="fr-FR" dirty="0" smtClean="0"/>
              <a:t>Compréhension à la lecture en L2?</a:t>
            </a:r>
          </a:p>
          <a:p>
            <a:r>
              <a:rPr lang="fr-FR" dirty="0" smtClean="0"/>
              <a:t>Partie expérimentale</a:t>
            </a:r>
          </a:p>
          <a:p>
            <a:pPr lvl="1"/>
            <a:r>
              <a:rPr lang="fr-FR" dirty="0" smtClean="0"/>
              <a:t> Impact des connecteurs sur la compréhension à la lecture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normAutofit/>
          </a:bodyPr>
          <a:lstStyle/>
          <a:p>
            <a:r>
              <a:rPr lang="fr-FR" dirty="0" smtClean="0">
                <a:solidFill>
                  <a:srgbClr val="000000"/>
                </a:solidFill>
              </a:rPr>
              <a:t>Partie théorique</a:t>
            </a:r>
          </a:p>
          <a:p>
            <a:pPr lvl="1"/>
            <a:r>
              <a:rPr lang="fr-FR" b="1" dirty="0" smtClean="0">
                <a:solidFill>
                  <a:schemeClr val="accent3"/>
                </a:solidFill>
              </a:rPr>
              <a:t>Définition des domaines de recherches</a:t>
            </a:r>
          </a:p>
          <a:p>
            <a:pPr lvl="2"/>
            <a:r>
              <a:rPr lang="fr-FR" dirty="0" smtClean="0"/>
              <a:t>Connecteurs?</a:t>
            </a:r>
          </a:p>
          <a:p>
            <a:pPr lvl="2"/>
            <a:r>
              <a:rPr lang="fr-FR" dirty="0" smtClean="0">
                <a:solidFill>
                  <a:schemeClr val="accent3">
                    <a:lumMod val="40000"/>
                    <a:lumOff val="60000"/>
                  </a:schemeClr>
                </a:solidFill>
              </a:rPr>
              <a:t>Compréhension à la lecture?</a:t>
            </a:r>
          </a:p>
          <a:p>
            <a:pPr lvl="2"/>
            <a:r>
              <a:rPr lang="fr-FR" b="1" dirty="0" smtClean="0">
                <a:solidFill>
                  <a:schemeClr val="accent3"/>
                </a:solidFill>
              </a:rPr>
              <a:t>Compréhension à la lecture en L2?</a:t>
            </a:r>
          </a:p>
          <a:p>
            <a:r>
              <a:rPr lang="fr-FR" dirty="0" smtClean="0"/>
              <a:t>Partie expérimentale</a:t>
            </a:r>
          </a:p>
          <a:p>
            <a:pPr lvl="1"/>
            <a:r>
              <a:rPr lang="fr-FR" dirty="0" smtClean="0"/>
              <a:t>Impact des connecteurs sur la compréhension à la lecture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1066800"/>
          </a:xfrm>
        </p:spPr>
        <p:txBody>
          <a:bodyPr/>
          <a:lstStyle/>
          <a:p>
            <a:r>
              <a:rPr lang="fr-FR" dirty="0" smtClean="0"/>
              <a:t>Compréhension de texte en L2</a:t>
            </a:r>
            <a:endParaRPr lang="fr-FR" dirty="0"/>
          </a:p>
        </p:txBody>
      </p:sp>
      <p:sp>
        <p:nvSpPr>
          <p:cNvPr id="3" name="Espace réservé du contenu 2"/>
          <p:cNvSpPr>
            <a:spLocks noGrp="1"/>
          </p:cNvSpPr>
          <p:nvPr>
            <p:ph idx="1"/>
          </p:nvPr>
        </p:nvSpPr>
        <p:spPr>
          <a:xfrm>
            <a:off x="457200" y="1447800"/>
            <a:ext cx="8229600" cy="4953000"/>
          </a:xfrm>
        </p:spPr>
        <p:txBody>
          <a:bodyPr>
            <a:normAutofit/>
          </a:bodyPr>
          <a:lstStyle/>
          <a:p>
            <a:r>
              <a:rPr lang="fr-FR" dirty="0" smtClean="0"/>
              <a:t>Dimension indépendante de la langue</a:t>
            </a:r>
          </a:p>
          <a:p>
            <a:pPr lvl="1"/>
            <a:r>
              <a:rPr lang="fr-FR" dirty="0" smtClean="0"/>
              <a:t>Cf. processus de lecture, d’activation d’unités de connaissance,…</a:t>
            </a:r>
          </a:p>
          <a:p>
            <a:pPr lvl="1"/>
            <a:r>
              <a:rPr lang="fr-FR" dirty="0" smtClean="0"/>
              <a:t>Métacognition</a:t>
            </a:r>
          </a:p>
          <a:p>
            <a:pPr lvl="2"/>
            <a:r>
              <a:rPr lang="fr-FR" dirty="0" smtClean="0"/>
              <a:t>Connaissance sur sa propre connaissance</a:t>
            </a:r>
          </a:p>
          <a:p>
            <a:pPr lvl="2"/>
            <a:r>
              <a:rPr lang="fr-FR" dirty="0" smtClean="0"/>
              <a:t>« the </a:t>
            </a:r>
            <a:r>
              <a:rPr lang="fr-FR" dirty="0" err="1" smtClean="0"/>
              <a:t>readers</a:t>
            </a:r>
            <a:r>
              <a:rPr lang="fr-FR" dirty="0" smtClean="0"/>
              <a:t>' </a:t>
            </a:r>
            <a:r>
              <a:rPr lang="fr-FR" dirty="0" err="1" smtClean="0"/>
              <a:t>assessment</a:t>
            </a:r>
            <a:r>
              <a:rPr lang="fr-FR" dirty="0" smtClean="0"/>
              <a:t> of </a:t>
            </a:r>
            <a:r>
              <a:rPr lang="fr-FR" dirty="0" err="1" smtClean="0"/>
              <a:t>themselves</a:t>
            </a:r>
            <a:r>
              <a:rPr lang="fr-FR" dirty="0" smtClean="0"/>
              <a:t> as </a:t>
            </a:r>
            <a:r>
              <a:rPr lang="fr-FR" dirty="0" err="1" smtClean="0"/>
              <a:t>readers</a:t>
            </a:r>
            <a:r>
              <a:rPr lang="fr-FR" dirty="0" smtClean="0"/>
              <a:t> and </a:t>
            </a:r>
            <a:r>
              <a:rPr lang="fr-FR" dirty="0" err="1" smtClean="0"/>
              <a:t>their</a:t>
            </a:r>
            <a:r>
              <a:rPr lang="fr-FR" dirty="0" smtClean="0"/>
              <a:t> </a:t>
            </a:r>
            <a:r>
              <a:rPr lang="fr-FR" dirty="0" err="1" smtClean="0"/>
              <a:t>knowledge</a:t>
            </a:r>
            <a:r>
              <a:rPr lang="fr-FR" dirty="0" smtClean="0"/>
              <a:t> and control of </a:t>
            </a:r>
            <a:r>
              <a:rPr lang="fr-FR" dirty="0" err="1" smtClean="0"/>
              <a:t>strategies</a:t>
            </a:r>
            <a:r>
              <a:rPr lang="fr-FR" dirty="0" smtClean="0"/>
              <a:t> for </a:t>
            </a:r>
            <a:r>
              <a:rPr lang="fr-FR" dirty="0" err="1" smtClean="0"/>
              <a:t>processing</a:t>
            </a:r>
            <a:r>
              <a:rPr lang="fr-FR" dirty="0" smtClean="0"/>
              <a:t> and </a:t>
            </a:r>
            <a:r>
              <a:rPr lang="fr-FR" dirty="0" err="1" smtClean="0"/>
              <a:t>learning</a:t>
            </a:r>
            <a:r>
              <a:rPr lang="fr-FR" dirty="0" smtClean="0"/>
              <a:t> </a:t>
            </a:r>
            <a:r>
              <a:rPr lang="fr-FR" dirty="0" err="1" smtClean="0"/>
              <a:t>from</a:t>
            </a:r>
            <a:r>
              <a:rPr lang="fr-FR" dirty="0" smtClean="0"/>
              <a:t> </a:t>
            </a:r>
            <a:r>
              <a:rPr lang="fr-FR" dirty="0" err="1" smtClean="0"/>
              <a:t>texts</a:t>
            </a:r>
            <a:r>
              <a:rPr lang="fr-FR" dirty="0" smtClean="0"/>
              <a:t>, in relation </a:t>
            </a:r>
            <a:r>
              <a:rPr lang="fr-FR" dirty="0" err="1" smtClean="0"/>
              <a:t>both</a:t>
            </a:r>
            <a:r>
              <a:rPr lang="fr-FR" dirty="0" smtClean="0"/>
              <a:t> to the </a:t>
            </a:r>
            <a:r>
              <a:rPr lang="fr-FR" dirty="0" err="1" smtClean="0"/>
              <a:t>complexity</a:t>
            </a:r>
            <a:r>
              <a:rPr lang="fr-FR" dirty="0" smtClean="0"/>
              <a:t> of the </a:t>
            </a:r>
            <a:r>
              <a:rPr lang="fr-FR" dirty="0" err="1" smtClean="0"/>
              <a:t>task</a:t>
            </a:r>
            <a:r>
              <a:rPr lang="fr-FR" dirty="0" smtClean="0"/>
              <a:t> </a:t>
            </a:r>
            <a:r>
              <a:rPr lang="fr-FR" dirty="0" err="1" smtClean="0"/>
              <a:t>at</a:t>
            </a:r>
            <a:r>
              <a:rPr lang="fr-FR" dirty="0" smtClean="0"/>
              <a:t> hand and the goals </a:t>
            </a:r>
            <a:r>
              <a:rPr lang="fr-FR" dirty="0" err="1" smtClean="0"/>
              <a:t>that</a:t>
            </a:r>
            <a:r>
              <a:rPr lang="fr-FR" dirty="0" smtClean="0"/>
              <a:t> guide the </a:t>
            </a:r>
            <a:r>
              <a:rPr lang="fr-FR" dirty="0" err="1" smtClean="0"/>
              <a:t>reading</a:t>
            </a:r>
            <a:r>
              <a:rPr lang="fr-FR" dirty="0" smtClean="0"/>
              <a:t> </a:t>
            </a:r>
            <a:r>
              <a:rPr lang="fr-FR" dirty="0" err="1" smtClean="0"/>
              <a:t>process</a:t>
            </a:r>
            <a:r>
              <a:rPr lang="fr-FR" dirty="0" smtClean="0"/>
              <a:t> » (</a:t>
            </a:r>
            <a:r>
              <a:rPr lang="fr-FR" dirty="0" err="1" smtClean="0"/>
              <a:t>Schoonen</a:t>
            </a:r>
            <a:r>
              <a:rPr lang="fr-FR" dirty="0" smtClean="0"/>
              <a:t>, </a:t>
            </a:r>
            <a:r>
              <a:rPr lang="fr-FR" dirty="0" err="1" smtClean="0"/>
              <a:t>Bossers</a:t>
            </a:r>
            <a:r>
              <a:rPr lang="fr-FR" dirty="0" smtClean="0"/>
              <a:t> &amp; </a:t>
            </a:r>
            <a:r>
              <a:rPr lang="fr-FR" dirty="0" err="1" smtClean="0"/>
              <a:t>Hulstijn</a:t>
            </a:r>
            <a:r>
              <a:rPr lang="fr-FR" dirty="0" smtClean="0"/>
              <a:t> 1998, </a:t>
            </a:r>
            <a:r>
              <a:rPr lang="fr-FR" dirty="0" err="1" smtClean="0"/>
              <a:t>blz</a:t>
            </a:r>
            <a:r>
              <a:rPr lang="fr-FR" dirty="0" smtClean="0"/>
              <a:t>. 75).</a:t>
            </a:r>
          </a:p>
          <a:p>
            <a:pPr lvl="2"/>
            <a:endParaRPr lang="fr-FR" dirty="0" smtClean="0"/>
          </a:p>
          <a:p>
            <a:pPr lvl="1"/>
            <a:endParaRPr lang="fr-FR" dirty="0" smtClean="0"/>
          </a:p>
          <a:p>
            <a:pPr lvl="1"/>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066800"/>
          </a:xfrm>
        </p:spPr>
        <p:txBody>
          <a:bodyPr/>
          <a:lstStyle/>
          <a:p>
            <a:r>
              <a:rPr lang="fr-FR" dirty="0" smtClean="0"/>
              <a:t>Compréhension de texte en L2</a:t>
            </a:r>
            <a:endParaRPr lang="fr-FR" dirty="0"/>
          </a:p>
        </p:txBody>
      </p:sp>
      <p:sp>
        <p:nvSpPr>
          <p:cNvPr id="3" name="Espace réservé du contenu 2"/>
          <p:cNvSpPr>
            <a:spLocks noGrp="1"/>
          </p:cNvSpPr>
          <p:nvPr>
            <p:ph idx="1"/>
          </p:nvPr>
        </p:nvSpPr>
        <p:spPr>
          <a:xfrm>
            <a:off x="457200" y="1295400"/>
            <a:ext cx="8229600" cy="5181600"/>
          </a:xfrm>
        </p:spPr>
        <p:txBody>
          <a:bodyPr>
            <a:normAutofit fontScale="92500" lnSpcReduction="20000"/>
          </a:bodyPr>
          <a:lstStyle/>
          <a:p>
            <a:r>
              <a:rPr lang="fr-FR" dirty="0" smtClean="0"/>
              <a:t>Métacognition</a:t>
            </a:r>
          </a:p>
          <a:p>
            <a:pPr lvl="1"/>
            <a:r>
              <a:rPr lang="fr-FR" dirty="0" smtClean="0"/>
              <a:t>Conscience de son activité de lecteur</a:t>
            </a:r>
            <a:endParaRPr lang="fr-FR" i="1" dirty="0" smtClean="0"/>
          </a:p>
          <a:p>
            <a:pPr lvl="2"/>
            <a:r>
              <a:rPr lang="fr-FR" i="1" dirty="0" smtClean="0"/>
              <a:t>Comment traitez-vous les mots que vous ne comprenez pas?</a:t>
            </a:r>
          </a:p>
          <a:p>
            <a:pPr lvl="1"/>
            <a:r>
              <a:rPr lang="fr-FR" dirty="0" smtClean="0"/>
              <a:t>Connaissance des objectifs de lecture et des critères de compréhension</a:t>
            </a:r>
          </a:p>
          <a:p>
            <a:pPr lvl="2"/>
            <a:r>
              <a:rPr lang="fr-FR" i="1" dirty="0" smtClean="0"/>
              <a:t>Quels sont les éléments importants à extraire du texte pour pouvoir le comprendre</a:t>
            </a:r>
          </a:p>
          <a:p>
            <a:pPr lvl="1"/>
            <a:r>
              <a:rPr lang="fr-FR" dirty="0" smtClean="0"/>
              <a:t>Connaissance des caractéristiques textuelles</a:t>
            </a:r>
          </a:p>
          <a:p>
            <a:pPr lvl="2"/>
            <a:r>
              <a:rPr lang="fr-FR" i="1" dirty="0" smtClean="0"/>
              <a:t>Titres, paragraphes, marqueurs de cohésion,…</a:t>
            </a:r>
          </a:p>
          <a:p>
            <a:pPr lvl="1"/>
            <a:r>
              <a:rPr lang="fr-FR" dirty="0" smtClean="0"/>
              <a:t>Connaissance des stratégies de lecture</a:t>
            </a:r>
          </a:p>
          <a:p>
            <a:pPr lvl="2"/>
            <a:r>
              <a:rPr lang="fr-FR" i="1" dirty="0" smtClean="0"/>
              <a:t>Un texte comprend beaucoup de phrases longues et compliquées que vous ne comprenez pas. Pourtant vous connaissez la plupart des mots du texte. Quelle stratégie devez-vous adopter en tant que lecteur pour comprendre le texte?</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1066800"/>
          </a:xfrm>
        </p:spPr>
        <p:txBody>
          <a:bodyPr/>
          <a:lstStyle/>
          <a:p>
            <a:r>
              <a:rPr lang="fr-FR" dirty="0" smtClean="0"/>
              <a:t>Compréhension de texte en L2</a:t>
            </a:r>
            <a:endParaRPr lang="fr-FR" dirty="0"/>
          </a:p>
        </p:txBody>
      </p:sp>
      <p:sp>
        <p:nvSpPr>
          <p:cNvPr id="3" name="Espace réservé du contenu 2"/>
          <p:cNvSpPr>
            <a:spLocks noGrp="1"/>
          </p:cNvSpPr>
          <p:nvPr>
            <p:ph idx="1"/>
          </p:nvPr>
        </p:nvSpPr>
        <p:spPr>
          <a:xfrm>
            <a:off x="457200" y="1447800"/>
            <a:ext cx="8229600" cy="4953000"/>
          </a:xfrm>
        </p:spPr>
        <p:txBody>
          <a:bodyPr>
            <a:normAutofit lnSpcReduction="10000"/>
          </a:bodyPr>
          <a:lstStyle/>
          <a:p>
            <a:r>
              <a:rPr lang="fr-FR" dirty="0" smtClean="0"/>
              <a:t>Activité de lecture</a:t>
            </a:r>
          </a:p>
          <a:p>
            <a:pPr lvl="1"/>
            <a:r>
              <a:rPr lang="fr-FR" dirty="0" smtClean="0"/>
              <a:t>Dimension indépendante de la langue</a:t>
            </a:r>
          </a:p>
          <a:p>
            <a:pPr lvl="1"/>
            <a:r>
              <a:rPr lang="fr-FR" dirty="0" smtClean="0"/>
              <a:t>Dimension dépendante de la langue</a:t>
            </a:r>
          </a:p>
          <a:p>
            <a:pPr lvl="2"/>
            <a:r>
              <a:rPr lang="fr-FR" dirty="0" smtClean="0"/>
              <a:t>L2: maîtrise de la langue insuffisante</a:t>
            </a:r>
          </a:p>
          <a:p>
            <a:pPr lvl="2"/>
            <a:r>
              <a:rPr lang="fr-FR" dirty="0" smtClean="0"/>
              <a:t>Lire en L2 vs. Lire en L1?</a:t>
            </a:r>
          </a:p>
          <a:p>
            <a:pPr lvl="3"/>
            <a:r>
              <a:rPr lang="fr-FR" dirty="0" smtClean="0"/>
              <a:t>Plus difficile</a:t>
            </a:r>
          </a:p>
          <a:p>
            <a:pPr lvl="3"/>
            <a:r>
              <a:rPr lang="fr-FR" dirty="0" smtClean="0"/>
              <a:t>Plus lent</a:t>
            </a:r>
          </a:p>
          <a:p>
            <a:pPr lvl="4"/>
            <a:r>
              <a:rPr lang="fr-FR" dirty="0" smtClean="0"/>
              <a:t>V</a:t>
            </a:r>
            <a:r>
              <a:rPr lang="fr-FR" dirty="0" err="1" smtClean="0"/>
              <a:t>itesse</a:t>
            </a:r>
            <a:r>
              <a:rPr lang="fr-FR" dirty="0" smtClean="0"/>
              <a:t> optimale: </a:t>
            </a:r>
            <a:r>
              <a:rPr lang="fr-FR" b="1" dirty="0" smtClean="0"/>
              <a:t>200 à 300 mots/minute</a:t>
            </a:r>
            <a:r>
              <a:rPr lang="fr-FR" dirty="0" smtClean="0"/>
              <a:t> (L1)</a:t>
            </a:r>
          </a:p>
          <a:p>
            <a:pPr lvl="4"/>
            <a:r>
              <a:rPr lang="fr-FR" dirty="0" smtClean="0"/>
              <a:t>Apprenants: </a:t>
            </a:r>
            <a:r>
              <a:rPr lang="fr-FR" b="1" dirty="0" smtClean="0"/>
              <a:t>120 à 150 mots /minute</a:t>
            </a:r>
          </a:p>
          <a:p>
            <a:pPr lvl="3"/>
            <a:r>
              <a:rPr lang="fr-FR" dirty="0" err="1" smtClean="0"/>
              <a:t>Processsus</a:t>
            </a:r>
            <a:r>
              <a:rPr lang="fr-FR" dirty="0" smtClean="0"/>
              <a:t> de lecture?</a:t>
            </a:r>
          </a:p>
          <a:p>
            <a:pPr lvl="4"/>
            <a:r>
              <a:rPr lang="fr-FR" dirty="0" smtClean="0"/>
              <a:t>Processus liés à la perception =&gt; identification du </a:t>
            </a:r>
            <a:r>
              <a:rPr lang="fr-FR" b="1" dirty="0" smtClean="0">
                <a:solidFill>
                  <a:schemeClr val="accent2"/>
                </a:solidFill>
              </a:rPr>
              <a:t>signifiant</a:t>
            </a:r>
          </a:p>
          <a:p>
            <a:pPr lvl="4"/>
            <a:r>
              <a:rPr lang="fr-FR" dirty="0" smtClean="0"/>
              <a:t>Processus liés à la compréhension =&gt; attribution d’un </a:t>
            </a:r>
            <a:r>
              <a:rPr lang="fr-FR" b="1" dirty="0" smtClean="0">
                <a:solidFill>
                  <a:srgbClr val="438086"/>
                </a:solidFill>
              </a:rPr>
              <a:t>signifié</a:t>
            </a:r>
            <a:r>
              <a:rPr lang="fr-FR" dirty="0" smtClean="0"/>
              <a:t> au signifiant</a:t>
            </a:r>
          </a:p>
          <a:p>
            <a:pPr lvl="2"/>
            <a:endParaRPr lang="fr-FR" dirty="0" smtClean="0"/>
          </a:p>
          <a:p>
            <a:pPr lvl="1"/>
            <a:endParaRPr lang="fr-FR" dirty="0" smtClean="0"/>
          </a:p>
          <a:p>
            <a:pPr lvl="1"/>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Compréhension de texte en L2</a:t>
            </a:r>
            <a:endParaRPr lang="fr-FR" dirty="0"/>
          </a:p>
        </p:txBody>
      </p:sp>
      <p:sp>
        <p:nvSpPr>
          <p:cNvPr id="3" name="Espace réservé du contenu 2"/>
          <p:cNvSpPr>
            <a:spLocks noGrp="1"/>
          </p:cNvSpPr>
          <p:nvPr>
            <p:ph idx="1"/>
          </p:nvPr>
        </p:nvSpPr>
        <p:spPr/>
        <p:txBody>
          <a:bodyPr/>
          <a:lstStyle/>
          <a:p>
            <a:r>
              <a:rPr lang="fr-FR" dirty="0" smtClean="0"/>
              <a:t>L1 vs. L2: processus de lecture</a:t>
            </a:r>
          </a:p>
          <a:p>
            <a:pPr lvl="1"/>
            <a:r>
              <a:rPr lang="fr-FR" dirty="0" smtClean="0"/>
              <a:t>P</a:t>
            </a:r>
            <a:r>
              <a:rPr lang="fr-FR" dirty="0" err="1" smtClean="0"/>
              <a:t>rocessus</a:t>
            </a:r>
            <a:r>
              <a:rPr lang="fr-FR" dirty="0" smtClean="0"/>
              <a:t> liés à la perception</a:t>
            </a:r>
          </a:p>
          <a:p>
            <a:pPr lvl="2"/>
            <a:r>
              <a:rPr lang="fr-FR" dirty="0" smtClean="0"/>
              <a:t>L1: automatisés =&gt; signifiant identifié plus rapidement</a:t>
            </a:r>
          </a:p>
          <a:p>
            <a:pPr lvl="2"/>
            <a:r>
              <a:rPr lang="fr-FR" dirty="0" smtClean="0"/>
              <a:t>L2: plus de temps requis pour identifier le signifiant</a:t>
            </a:r>
          </a:p>
          <a:p>
            <a:pPr lvl="3"/>
            <a:r>
              <a:rPr lang="fr-FR" dirty="0" smtClean="0"/>
              <a:t>Les apprenants fixent un même mot plusieurs fois et plus longtemps</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6200" y="482600"/>
            <a:ext cx="4445000" cy="6299200"/>
          </a:xfrm>
          <a:prstGeom prst="rect">
            <a:avLst/>
          </a:prstGeom>
        </p:spPr>
      </p:pic>
      <p:sp>
        <p:nvSpPr>
          <p:cNvPr id="5" name="ZoneTexte 4"/>
          <p:cNvSpPr txBox="1"/>
          <p:nvPr/>
        </p:nvSpPr>
        <p:spPr>
          <a:xfrm>
            <a:off x="4521200" y="2743200"/>
            <a:ext cx="4622800" cy="1200328"/>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400" dirty="0" smtClean="0"/>
              <a:t>Mouvements oculaires d’un locuteur natif: nombre de fixations</a:t>
            </a:r>
            <a:endParaRPr lang="fr-FR" sz="2400"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6200" y="482600"/>
            <a:ext cx="4445000" cy="6299200"/>
          </a:xfrm>
          <a:prstGeom prst="rect">
            <a:avLst/>
          </a:prstGeom>
        </p:spPr>
      </p:pic>
      <p:pic>
        <p:nvPicPr>
          <p:cNvPr id="6" name="Image 5"/>
          <p:cNvPicPr>
            <a:picLocks noChangeAspect="1"/>
          </p:cNvPicPr>
          <p:nvPr/>
        </p:nvPicPr>
        <p:blipFill>
          <a:blip r:embed="rId3"/>
          <a:stretch>
            <a:fillRect/>
          </a:stretch>
        </p:blipFill>
        <p:spPr>
          <a:xfrm>
            <a:off x="4673600" y="482600"/>
            <a:ext cx="4241800" cy="6070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Lecture?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Lire =&gt; routine</a:t>
            </a:r>
          </a:p>
          <a:p>
            <a:pPr lvl="1"/>
            <a:r>
              <a:rPr lang="fr-FR" i="1" dirty="0" smtClean="0"/>
              <a:t>T</a:t>
            </a:r>
            <a:r>
              <a:rPr lang="fr-FR" i="1" dirty="0" err="1" smtClean="0"/>
              <a:t>ravailler</a:t>
            </a:r>
            <a:r>
              <a:rPr lang="fr-FR" i="1" dirty="0" smtClean="0"/>
              <a:t>, étudier, chatter, jouer de la musique, cuisiner, faire des cours, consulter un horaire, retirer de l’argent,…</a:t>
            </a:r>
          </a:p>
          <a:p>
            <a:r>
              <a:rPr lang="fr-FR" dirty="0" smtClean="0"/>
              <a:t>Pouvoir lire = exigence sociale</a:t>
            </a:r>
          </a:p>
          <a:p>
            <a:r>
              <a:rPr lang="fr-FR" dirty="0" smtClean="0"/>
              <a:t>Lecture = </a:t>
            </a:r>
            <a:r>
              <a:rPr lang="fr-FR" b="1" dirty="0" smtClean="0">
                <a:solidFill>
                  <a:srgbClr val="A04DA3"/>
                </a:solidFill>
              </a:rPr>
              <a:t>automatique</a:t>
            </a:r>
          </a:p>
          <a:p>
            <a:pPr lvl="1"/>
            <a:r>
              <a:rPr lang="fr-FR" dirty="0" smtClean="0"/>
              <a:t>On ne peut regarder un mot sans le lire</a:t>
            </a:r>
          </a:p>
          <a:p>
            <a:r>
              <a:rPr lang="fr-FR" dirty="0" smtClean="0"/>
              <a:t>Lecture = </a:t>
            </a:r>
            <a:r>
              <a:rPr lang="fr-FR" b="1" dirty="0" smtClean="0">
                <a:solidFill>
                  <a:srgbClr val="A04DA3"/>
                </a:solidFill>
              </a:rPr>
              <a:t>processus</a:t>
            </a:r>
          </a:p>
          <a:p>
            <a:pPr lvl="1"/>
            <a:r>
              <a:rPr lang="fr-FR" i="1" dirty="0" smtClean="0"/>
              <a:t>«Ensemble d'opérations successives, organisées en vue d'un résultat déterminé »</a:t>
            </a:r>
            <a:r>
              <a:rPr lang="fr-FR" dirty="0" smtClean="0"/>
              <a:t> (</a:t>
            </a:r>
            <a:r>
              <a:rPr lang="fr-FR" dirty="0" err="1" smtClean="0"/>
              <a:t>tlfi</a:t>
            </a:r>
            <a:r>
              <a:rPr lang="fr-FR" dirty="0" smtClean="0"/>
              <a:t>) </a:t>
            </a:r>
            <a:endParaRPr lang="fr-FR" dirty="0" smtClean="0">
              <a:solidFill>
                <a:schemeClr val="accent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5800"/>
            <a:ext cx="8229600" cy="1066800"/>
          </a:xfrm>
        </p:spPr>
        <p:txBody>
          <a:bodyPr/>
          <a:lstStyle/>
          <a:p>
            <a:r>
              <a:rPr lang="fr-FR" dirty="0" smtClean="0"/>
              <a:t>Compréhension de texte en L2</a:t>
            </a:r>
            <a:endParaRPr lang="fr-FR" dirty="0"/>
          </a:p>
        </p:txBody>
      </p:sp>
      <p:sp>
        <p:nvSpPr>
          <p:cNvPr id="3" name="Espace réservé du contenu 2"/>
          <p:cNvSpPr>
            <a:spLocks noGrp="1"/>
          </p:cNvSpPr>
          <p:nvPr>
            <p:ph idx="1"/>
          </p:nvPr>
        </p:nvSpPr>
        <p:spPr>
          <a:xfrm>
            <a:off x="457200" y="1600200"/>
            <a:ext cx="8229600" cy="4325112"/>
          </a:xfrm>
        </p:spPr>
        <p:txBody>
          <a:bodyPr>
            <a:normAutofit fontScale="92500"/>
          </a:bodyPr>
          <a:lstStyle/>
          <a:p>
            <a:r>
              <a:rPr lang="fr-FR" dirty="0" smtClean="0"/>
              <a:t>L1 vs. L2: processus de lecture</a:t>
            </a:r>
          </a:p>
          <a:p>
            <a:pPr lvl="1"/>
            <a:r>
              <a:rPr lang="fr-FR" dirty="0" smtClean="0"/>
              <a:t>P</a:t>
            </a:r>
            <a:r>
              <a:rPr lang="fr-FR" dirty="0" err="1" smtClean="0"/>
              <a:t>rocessus</a:t>
            </a:r>
            <a:r>
              <a:rPr lang="fr-FR" dirty="0" smtClean="0"/>
              <a:t> liés à la perception</a:t>
            </a:r>
          </a:p>
          <a:p>
            <a:pPr lvl="2"/>
            <a:r>
              <a:rPr lang="fr-FR" dirty="0" smtClean="0"/>
              <a:t>L1: automatisés =&gt; signifiant identifié plus rapidement</a:t>
            </a:r>
          </a:p>
          <a:p>
            <a:pPr lvl="2"/>
            <a:r>
              <a:rPr lang="fr-FR" dirty="0" smtClean="0"/>
              <a:t>L2: plus de temps requis pour identifier le signifiant</a:t>
            </a:r>
          </a:p>
          <a:p>
            <a:pPr lvl="3"/>
            <a:r>
              <a:rPr lang="fr-FR" dirty="0" smtClean="0"/>
              <a:t>Les apprenants fixent un même mot plusieurs fois et plus longtemps</a:t>
            </a:r>
          </a:p>
          <a:p>
            <a:pPr lvl="3"/>
            <a:r>
              <a:rPr lang="fr-FR" dirty="0" smtClean="0"/>
              <a:t>Moins de ressources disponibles pour les processus de niveaux supérieurs (extraction de la base de texte, </a:t>
            </a:r>
            <a:r>
              <a:rPr lang="fr-FR" dirty="0" err="1" smtClean="0"/>
              <a:t>etc</a:t>
            </a:r>
            <a:r>
              <a:rPr lang="fr-FR" dirty="0" smtClean="0"/>
              <a:t>…)</a:t>
            </a:r>
          </a:p>
          <a:p>
            <a:pPr lvl="1"/>
            <a:r>
              <a:rPr lang="fr-FR" dirty="0" smtClean="0"/>
              <a:t>Processus liés à la compréhension</a:t>
            </a:r>
          </a:p>
          <a:p>
            <a:pPr lvl="2"/>
            <a:r>
              <a:rPr lang="fr-FR" dirty="0" smtClean="0"/>
              <a:t>Difficultés pour relier le signifié au signifiant</a:t>
            </a:r>
          </a:p>
          <a:p>
            <a:pPr lvl="2"/>
            <a:r>
              <a:rPr lang="fr-FR" dirty="0" smtClean="0"/>
              <a:t>Maîtrise lexicale réduite </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1066800"/>
          </a:xfrm>
        </p:spPr>
        <p:txBody>
          <a:bodyPr/>
          <a:lstStyle/>
          <a:p>
            <a:r>
              <a:rPr lang="fr-FR" dirty="0" smtClean="0"/>
              <a:t>Compréhension de texte en L2</a:t>
            </a:r>
            <a:endParaRPr lang="fr-FR" dirty="0"/>
          </a:p>
        </p:txBody>
      </p:sp>
      <p:sp>
        <p:nvSpPr>
          <p:cNvPr id="3" name="Espace réservé du contenu 2"/>
          <p:cNvSpPr>
            <a:spLocks noGrp="1"/>
          </p:cNvSpPr>
          <p:nvPr>
            <p:ph idx="1"/>
          </p:nvPr>
        </p:nvSpPr>
        <p:spPr>
          <a:xfrm>
            <a:off x="457200" y="1447800"/>
            <a:ext cx="8229600" cy="4953000"/>
          </a:xfrm>
        </p:spPr>
        <p:txBody>
          <a:bodyPr>
            <a:normAutofit/>
          </a:bodyPr>
          <a:lstStyle/>
          <a:p>
            <a:r>
              <a:rPr lang="fr-FR" dirty="0" smtClean="0"/>
              <a:t>Activité de lecture</a:t>
            </a:r>
          </a:p>
          <a:p>
            <a:pPr lvl="1"/>
            <a:r>
              <a:rPr lang="fr-FR" dirty="0" smtClean="0"/>
              <a:t>Dimension indépendante de la langue</a:t>
            </a:r>
          </a:p>
          <a:p>
            <a:pPr lvl="1"/>
            <a:r>
              <a:rPr lang="fr-FR" dirty="0" smtClean="0"/>
              <a:t>Dimension dépendante de la langue</a:t>
            </a:r>
          </a:p>
          <a:p>
            <a:r>
              <a:rPr lang="fr-FR" dirty="0" smtClean="0"/>
              <a:t>« Reading in a </a:t>
            </a:r>
            <a:r>
              <a:rPr lang="fr-FR" dirty="0" err="1" smtClean="0"/>
              <a:t>foreign</a:t>
            </a:r>
            <a:r>
              <a:rPr lang="fr-FR" dirty="0" smtClean="0"/>
              <a:t> </a:t>
            </a:r>
            <a:r>
              <a:rPr lang="fr-FR" dirty="0" err="1" smtClean="0"/>
              <a:t>language</a:t>
            </a:r>
            <a:r>
              <a:rPr lang="fr-FR" dirty="0" smtClean="0"/>
              <a:t>: a </a:t>
            </a:r>
            <a:r>
              <a:rPr lang="fr-FR" dirty="0" err="1" smtClean="0"/>
              <a:t>reading</a:t>
            </a:r>
            <a:r>
              <a:rPr lang="fr-FR" dirty="0" smtClean="0"/>
              <a:t> </a:t>
            </a:r>
            <a:r>
              <a:rPr lang="fr-FR" dirty="0" err="1" smtClean="0"/>
              <a:t>problem</a:t>
            </a:r>
            <a:r>
              <a:rPr lang="fr-FR" dirty="0" smtClean="0"/>
              <a:t> or a </a:t>
            </a:r>
            <a:r>
              <a:rPr lang="fr-FR" dirty="0" err="1" smtClean="0"/>
              <a:t>language</a:t>
            </a:r>
            <a:r>
              <a:rPr lang="fr-FR" dirty="0" smtClean="0"/>
              <a:t> </a:t>
            </a:r>
            <a:r>
              <a:rPr lang="fr-FR" dirty="0" err="1" smtClean="0"/>
              <a:t>problem</a:t>
            </a:r>
            <a:r>
              <a:rPr lang="fr-FR" dirty="0" smtClean="0"/>
              <a:t> »</a:t>
            </a:r>
            <a:r>
              <a:rPr lang="fr-FR" sz="2400" dirty="0" smtClean="0"/>
              <a:t> (</a:t>
            </a:r>
            <a:r>
              <a:rPr lang="fr-FR" sz="2400" dirty="0" err="1" smtClean="0"/>
              <a:t>Alderson</a:t>
            </a:r>
            <a:r>
              <a:rPr lang="fr-FR" sz="2400" dirty="0" smtClean="0"/>
              <a:t> 1984)</a:t>
            </a:r>
          </a:p>
          <a:p>
            <a:pPr lvl="1"/>
            <a:endParaRPr lang="fr-FR" dirty="0" smtClean="0"/>
          </a:p>
          <a:p>
            <a:pPr lvl="1"/>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Compréhension de texte en L2</a:t>
            </a:r>
            <a:endParaRPr lang="fr-FR" dirty="0"/>
          </a:p>
        </p:txBody>
      </p:sp>
      <p:sp>
        <p:nvSpPr>
          <p:cNvPr id="3" name="Espace réservé du contenu 2"/>
          <p:cNvSpPr>
            <a:spLocks noGrp="1"/>
          </p:cNvSpPr>
          <p:nvPr>
            <p:ph idx="1"/>
          </p:nvPr>
        </p:nvSpPr>
        <p:spPr/>
        <p:txBody>
          <a:bodyPr>
            <a:normAutofit lnSpcReduction="10000"/>
          </a:bodyPr>
          <a:lstStyle/>
          <a:p>
            <a:r>
              <a:rPr lang="fr-FR" dirty="0" err="1" smtClean="0"/>
              <a:t>Schoonen</a:t>
            </a:r>
            <a:r>
              <a:rPr lang="fr-FR" dirty="0" smtClean="0"/>
              <a:t>, </a:t>
            </a:r>
            <a:r>
              <a:rPr lang="fr-FR" dirty="0" err="1" smtClean="0"/>
              <a:t>Hulstijn</a:t>
            </a:r>
            <a:r>
              <a:rPr lang="fr-FR" dirty="0" smtClean="0"/>
              <a:t> &amp; </a:t>
            </a:r>
            <a:r>
              <a:rPr lang="fr-FR" dirty="0" err="1" smtClean="0"/>
              <a:t>Bossers</a:t>
            </a:r>
            <a:r>
              <a:rPr lang="fr-FR" dirty="0" smtClean="0"/>
              <a:t> (1998)</a:t>
            </a:r>
          </a:p>
          <a:p>
            <a:pPr lvl="1"/>
            <a:r>
              <a:rPr lang="fr-FR" dirty="0" err="1" smtClean="0"/>
              <a:t>Threshold</a:t>
            </a:r>
            <a:r>
              <a:rPr lang="fr-FR" dirty="0" smtClean="0"/>
              <a:t> </a:t>
            </a:r>
            <a:r>
              <a:rPr lang="fr-FR" dirty="0" err="1" smtClean="0"/>
              <a:t>hypothesis</a:t>
            </a:r>
            <a:endParaRPr lang="fr-FR" dirty="0" smtClean="0"/>
          </a:p>
          <a:p>
            <a:pPr lvl="2"/>
            <a:r>
              <a:rPr lang="fr-FR" dirty="0" smtClean="0"/>
              <a:t>Transfert des aptitudes de lecture indépendantes de la langue ne peut avoir lieu que quand le lecteur a atteint un certain niveau de compétence dans sa langue cible.</a:t>
            </a:r>
          </a:p>
          <a:p>
            <a:pPr lvl="2"/>
            <a:r>
              <a:rPr lang="fr-FR" u="sng" dirty="0" smtClean="0"/>
              <a:t>Observations:</a:t>
            </a:r>
            <a:r>
              <a:rPr lang="fr-FR" dirty="0" smtClean="0"/>
              <a:t> </a:t>
            </a:r>
          </a:p>
          <a:p>
            <a:pPr marL="1435608" lvl="3" indent="-457200">
              <a:buFont typeface="+mj-lt"/>
              <a:buAutoNum type="arabicParenR"/>
            </a:pPr>
            <a:r>
              <a:rPr lang="fr-FR" dirty="0" smtClean="0"/>
              <a:t>maîtrise de la langue étrangère détermine le niveau de compréhension à la lecture tant que le tremplin n’est pas atteint</a:t>
            </a:r>
          </a:p>
          <a:p>
            <a:pPr marL="1435608" lvl="3" indent="-457200">
              <a:buFont typeface="+mj-lt"/>
              <a:buAutoNum type="arabicParenR"/>
            </a:pPr>
            <a:r>
              <a:rPr lang="fr-FR" dirty="0" smtClean="0"/>
              <a:t>Métacognition détermine le niveau de compréhension une fois que le tremplin a été atteint</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Compréhension de texte en L2</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Lecture</a:t>
            </a:r>
          </a:p>
          <a:p>
            <a:pPr lvl="1"/>
            <a:r>
              <a:rPr lang="fr-FR" dirty="0" smtClean="0"/>
              <a:t>D</a:t>
            </a:r>
            <a:r>
              <a:rPr lang="fr-FR" dirty="0" err="1" smtClean="0"/>
              <a:t>imension</a:t>
            </a:r>
            <a:r>
              <a:rPr lang="fr-FR" dirty="0" smtClean="0"/>
              <a:t> indépendante de la langue</a:t>
            </a:r>
          </a:p>
          <a:p>
            <a:pPr lvl="1"/>
            <a:r>
              <a:rPr lang="fr-FR" dirty="0" smtClean="0"/>
              <a:t>Dimension dépendante de la langue</a:t>
            </a:r>
          </a:p>
          <a:p>
            <a:r>
              <a:rPr lang="fr-FR" dirty="0" smtClean="0"/>
              <a:t>L1 vs. L2</a:t>
            </a:r>
          </a:p>
          <a:p>
            <a:pPr lvl="1"/>
            <a:r>
              <a:rPr lang="fr-FR" dirty="0" smtClean="0"/>
              <a:t>A</a:t>
            </a:r>
            <a:r>
              <a:rPr lang="fr-FR" dirty="0" err="1" smtClean="0"/>
              <a:t>utomatisation</a:t>
            </a:r>
            <a:r>
              <a:rPr lang="fr-FR" dirty="0" smtClean="0"/>
              <a:t> des processus liés à la perception et à la compréhension</a:t>
            </a:r>
          </a:p>
          <a:p>
            <a:pPr lvl="1"/>
            <a:r>
              <a:rPr lang="fr-FR" dirty="0" smtClean="0"/>
              <a:t>L2: beaucoup d’énergie dépensée au décodage =&gt; manque de ressources cognitives pour les processus de niveau supérieur</a:t>
            </a:r>
          </a:p>
          <a:p>
            <a:r>
              <a:rPr lang="fr-FR" dirty="0" err="1" smtClean="0"/>
              <a:t>Threshold</a:t>
            </a:r>
            <a:r>
              <a:rPr lang="fr-FR" dirty="0" smtClean="0"/>
              <a:t> </a:t>
            </a:r>
            <a:r>
              <a:rPr lang="fr-FR" dirty="0" err="1" smtClean="0"/>
              <a:t>hypothesis</a:t>
            </a: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normAutofit/>
          </a:bodyPr>
          <a:lstStyle/>
          <a:p>
            <a:r>
              <a:rPr lang="fr-FR" dirty="0" smtClean="0"/>
              <a:t>Partie théorique</a:t>
            </a:r>
          </a:p>
          <a:p>
            <a:pPr lvl="1"/>
            <a:r>
              <a:rPr lang="fr-FR" b="1" dirty="0" smtClean="0">
                <a:solidFill>
                  <a:schemeClr val="accent3"/>
                </a:solidFill>
              </a:rPr>
              <a:t>Définition des domaines de recherches</a:t>
            </a:r>
          </a:p>
          <a:p>
            <a:pPr lvl="2"/>
            <a:r>
              <a:rPr lang="fr-FR" dirty="0" smtClean="0"/>
              <a:t>Connecteurs?</a:t>
            </a:r>
          </a:p>
          <a:p>
            <a:pPr lvl="2"/>
            <a:r>
              <a:rPr lang="fr-FR" dirty="0" smtClean="0">
                <a:solidFill>
                  <a:schemeClr val="accent3">
                    <a:lumMod val="40000"/>
                    <a:lumOff val="60000"/>
                  </a:schemeClr>
                </a:solidFill>
              </a:rPr>
              <a:t>Compréhension à la lecture?</a:t>
            </a:r>
          </a:p>
          <a:p>
            <a:pPr lvl="2"/>
            <a:r>
              <a:rPr lang="fr-FR" b="1" dirty="0" smtClean="0">
                <a:solidFill>
                  <a:schemeClr val="accent3"/>
                </a:solidFill>
              </a:rPr>
              <a:t>Compréhension à la lecture en L2?</a:t>
            </a:r>
          </a:p>
          <a:p>
            <a:r>
              <a:rPr lang="fr-FR" dirty="0" smtClean="0"/>
              <a:t>Partie expérimentale</a:t>
            </a:r>
          </a:p>
          <a:p>
            <a:pPr lvl="1"/>
            <a:r>
              <a:rPr lang="fr-FR" dirty="0" smtClean="0"/>
              <a:t>Impact des connecteurs sur la compréhension à la lecture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normAutofit/>
          </a:bodyPr>
          <a:lstStyle/>
          <a:p>
            <a:r>
              <a:rPr lang="fr-FR" dirty="0" smtClean="0">
                <a:solidFill>
                  <a:srgbClr val="000000"/>
                </a:solidFill>
              </a:rPr>
              <a:t>Partie théorique</a:t>
            </a:r>
          </a:p>
          <a:p>
            <a:pPr lvl="1"/>
            <a:r>
              <a:rPr lang="fr-FR" b="1" dirty="0" smtClean="0">
                <a:solidFill>
                  <a:schemeClr val="accent3"/>
                </a:solidFill>
              </a:rPr>
              <a:t>Définition des domaines de recherches</a:t>
            </a:r>
          </a:p>
          <a:p>
            <a:pPr lvl="2"/>
            <a:r>
              <a:rPr lang="fr-FR" b="1" dirty="0" smtClean="0">
                <a:solidFill>
                  <a:schemeClr val="accent3"/>
                </a:solidFill>
              </a:rPr>
              <a:t>Connecteurs?</a:t>
            </a:r>
          </a:p>
          <a:p>
            <a:pPr lvl="2"/>
            <a:r>
              <a:rPr lang="fr-FR" dirty="0" smtClean="0">
                <a:solidFill>
                  <a:schemeClr val="accent3">
                    <a:lumMod val="40000"/>
                    <a:lumOff val="60000"/>
                  </a:schemeClr>
                </a:solidFill>
              </a:rPr>
              <a:t>Compréhension à la lecture?</a:t>
            </a:r>
          </a:p>
          <a:p>
            <a:pPr lvl="2"/>
            <a:r>
              <a:rPr lang="fr-FR" dirty="0" smtClean="0">
                <a:solidFill>
                  <a:schemeClr val="accent3">
                    <a:lumMod val="40000"/>
                    <a:lumOff val="60000"/>
                  </a:schemeClr>
                </a:solidFill>
              </a:rPr>
              <a:t>Compréhension à la lecture en L2?</a:t>
            </a:r>
          </a:p>
          <a:p>
            <a:r>
              <a:rPr lang="fr-FR" dirty="0" smtClean="0"/>
              <a:t>Partie expérimentale</a:t>
            </a:r>
          </a:p>
          <a:p>
            <a:pPr lvl="1"/>
            <a:r>
              <a:rPr lang="fr-FR" dirty="0" smtClean="0"/>
              <a:t>Impact des connecteurs sur la compréhension à la lecture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Connecteurs</a:t>
            </a:r>
            <a:endParaRPr lang="fr-FR" dirty="0"/>
          </a:p>
        </p:txBody>
      </p:sp>
      <p:sp>
        <p:nvSpPr>
          <p:cNvPr id="3" name="Espace réservé du contenu 2"/>
          <p:cNvSpPr>
            <a:spLocks noGrp="1"/>
          </p:cNvSpPr>
          <p:nvPr>
            <p:ph idx="1"/>
          </p:nvPr>
        </p:nvSpPr>
        <p:spPr/>
        <p:txBody>
          <a:bodyPr/>
          <a:lstStyle/>
          <a:p>
            <a:r>
              <a:rPr lang="fr-FR" dirty="0" err="1" smtClean="0"/>
              <a:t>Comprende</a:t>
            </a:r>
            <a:r>
              <a:rPr lang="fr-FR" dirty="0" smtClean="0"/>
              <a:t> un texte = construire une représentation mentale </a:t>
            </a:r>
            <a:r>
              <a:rPr lang="fr-FR" b="1" dirty="0" smtClean="0">
                <a:solidFill>
                  <a:schemeClr val="accent3"/>
                </a:solidFill>
              </a:rPr>
              <a:t>cohérente</a:t>
            </a:r>
            <a:r>
              <a:rPr lang="fr-FR" dirty="0" smtClean="0"/>
              <a:t> de l’information qu’il contient.</a:t>
            </a:r>
          </a:p>
          <a:p>
            <a:r>
              <a:rPr lang="fr-FR" dirty="0" smtClean="0"/>
              <a:t>Texte =&gt; organisé de manière cohérente</a:t>
            </a:r>
          </a:p>
          <a:p>
            <a:pPr lvl="1"/>
            <a:r>
              <a:rPr lang="fr-FR" dirty="0" smtClean="0"/>
              <a:t>C</a:t>
            </a:r>
            <a:r>
              <a:rPr lang="fr-FR" dirty="0" err="1" smtClean="0"/>
              <a:t>aractéristique</a:t>
            </a:r>
            <a:r>
              <a:rPr lang="fr-FR" dirty="0" smtClean="0"/>
              <a:t> fondamentale</a:t>
            </a:r>
          </a:p>
          <a:p>
            <a:r>
              <a:rPr lang="fr-FR" dirty="0" smtClean="0"/>
              <a:t>Cohérence textuelle =&gt; 2 manières</a:t>
            </a:r>
          </a:p>
          <a:p>
            <a:pPr lvl="1"/>
            <a:r>
              <a:rPr lang="fr-FR" dirty="0" smtClean="0"/>
              <a:t>Cohérence </a:t>
            </a:r>
            <a:r>
              <a:rPr lang="fr-FR" dirty="0" err="1" smtClean="0"/>
              <a:t>réferentielle</a:t>
            </a:r>
            <a:endParaRPr lang="fr-FR" dirty="0" smtClean="0"/>
          </a:p>
          <a:p>
            <a:pPr lvl="1"/>
            <a:r>
              <a:rPr lang="fr-FR" dirty="0" smtClean="0"/>
              <a:t>Cohérence relationnelle</a:t>
            </a:r>
          </a:p>
          <a:p>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Connecteurs</a:t>
            </a:r>
            <a:endParaRPr lang="fr-FR" dirty="0"/>
          </a:p>
        </p:txBody>
      </p:sp>
      <p:sp>
        <p:nvSpPr>
          <p:cNvPr id="3" name="Espace réservé du contenu 2"/>
          <p:cNvSpPr>
            <a:spLocks noGrp="1"/>
          </p:cNvSpPr>
          <p:nvPr>
            <p:ph idx="1"/>
          </p:nvPr>
        </p:nvSpPr>
        <p:spPr/>
        <p:txBody>
          <a:bodyPr/>
          <a:lstStyle/>
          <a:p>
            <a:r>
              <a:rPr lang="nl-BE" dirty="0" smtClean="0"/>
              <a:t>Cohérence réferentielle</a:t>
            </a:r>
          </a:p>
          <a:p>
            <a:pPr lvl="1"/>
            <a:r>
              <a:rPr lang="fr-FR" dirty="0" smtClean="0"/>
              <a:t>R</a:t>
            </a:r>
            <a:r>
              <a:rPr lang="nl-BE" dirty="0" smtClean="0"/>
              <a:t>éférence répétée à une même entité</a:t>
            </a:r>
          </a:p>
          <a:p>
            <a:pPr lvl="2"/>
            <a:r>
              <a:rPr lang="nl-BE" dirty="0" smtClean="0"/>
              <a:t>Une série d’éléments textuels renvoit à la même entité (anaphores)</a:t>
            </a:r>
          </a:p>
          <a:p>
            <a:pPr lvl="1"/>
            <a:endParaRPr lang="fr-FR" dirty="0" smtClean="0"/>
          </a:p>
          <a:p>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r>
              <a:rPr lang="fr-BE" dirty="0" smtClean="0"/>
              <a:t>Cohérence référentielle</a:t>
            </a:r>
            <a:endParaRPr lang="fr-FR" dirty="0"/>
          </a:p>
        </p:txBody>
      </p:sp>
      <p:sp>
        <p:nvSpPr>
          <p:cNvPr id="71685" name="Rectangle 5"/>
          <p:cNvSpPr>
            <a:spLocks noChangeArrowheads="1"/>
          </p:cNvSpPr>
          <p:nvPr/>
        </p:nvSpPr>
        <p:spPr bwMode="auto">
          <a:xfrm>
            <a:off x="250825" y="2085975"/>
            <a:ext cx="8591550" cy="4093428"/>
          </a:xfrm>
          <a:prstGeom prst="rect">
            <a:avLst/>
          </a:prstGeom>
          <a:noFill/>
          <a:ln w="9525">
            <a:noFill/>
            <a:miter lim="800000"/>
            <a:headEnd/>
            <a:tailEnd/>
          </a:ln>
          <a:effectLst/>
        </p:spPr>
        <p:txBody>
          <a:bodyPr anchor="ctr">
            <a:prstTxWarp prst="textNoShape">
              <a:avLst/>
            </a:prstTxWarp>
            <a:spAutoFit/>
          </a:bodyPr>
          <a:lstStyle/>
          <a:p>
            <a:pPr algn="just"/>
            <a:r>
              <a:rPr lang="fr-FR" sz="2000" dirty="0" smtClean="0"/>
              <a:t>Les axolotls furent reconnus comme espèce animale propre en 1789, maar leur lien de parenté avec les salamandres ne fût établi qu’en 1863, lorsqu’ils furent exposés pour la première fois, au Musée d’histoire naturelle de Paris. Ces axolotls suscitèrent d’emblée un grand intérêt public car ils perdirent leurs ouïes pendant l’exposition et se métamorphosèrent en salamandres. Il apparût qu’en situation de  captivité, il n’est pas inhabituel que ces axolotls subissent une métamorphose. Actuellement, les axolotls sont fréquemment utilisés en recherche scientifique et bon nombre d’entre eux sont élevés en situation de captivité. Leur caractéristique la plus remarquable est leur capacité de régénération: ils sont en effet capables de régénérer des membres de leur corps endommagés, et dans certains cas mêmes des structures vitales. Les axolotls sont même capables de régénérer certaines parties de leur cerveau.</a:t>
            </a:r>
            <a:endParaRPr lang="fr-FR" sz="20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r>
              <a:rPr lang="fr-BE" dirty="0" smtClean="0"/>
              <a:t>Cohérence référentielle</a:t>
            </a:r>
            <a:endParaRPr lang="fr-FR" dirty="0"/>
          </a:p>
        </p:txBody>
      </p:sp>
      <p:sp>
        <p:nvSpPr>
          <p:cNvPr id="71685" name="Rectangle 5"/>
          <p:cNvSpPr>
            <a:spLocks noChangeArrowheads="1"/>
          </p:cNvSpPr>
          <p:nvPr/>
        </p:nvSpPr>
        <p:spPr bwMode="auto">
          <a:xfrm>
            <a:off x="250825" y="2085975"/>
            <a:ext cx="8591550" cy="4401205"/>
          </a:xfrm>
          <a:prstGeom prst="rect">
            <a:avLst/>
          </a:prstGeom>
          <a:noFill/>
          <a:ln w="9525">
            <a:noFill/>
            <a:miter lim="800000"/>
            <a:headEnd/>
            <a:tailEnd/>
          </a:ln>
          <a:effectLst/>
        </p:spPr>
        <p:txBody>
          <a:bodyPr anchor="ctr">
            <a:prstTxWarp prst="textNoShape">
              <a:avLst/>
            </a:prstTxWarp>
            <a:spAutoFit/>
          </a:bodyPr>
          <a:lstStyle/>
          <a:p>
            <a:pPr algn="just"/>
            <a:r>
              <a:rPr lang="fr-FR" sz="2000" b="1" dirty="0" smtClean="0">
                <a:solidFill>
                  <a:schemeClr val="accent3"/>
                </a:solidFill>
              </a:rPr>
              <a:t>Les axolotls </a:t>
            </a:r>
            <a:r>
              <a:rPr lang="fr-FR" sz="2000" dirty="0" smtClean="0"/>
              <a:t>furent reconnus comme espèce animale propre en 1789, mais </a:t>
            </a:r>
            <a:r>
              <a:rPr lang="fr-FR" sz="2000" b="1" dirty="0" smtClean="0">
                <a:solidFill>
                  <a:srgbClr val="A04DA3"/>
                </a:solidFill>
              </a:rPr>
              <a:t>leur</a:t>
            </a:r>
            <a:r>
              <a:rPr lang="fr-FR" sz="2000" dirty="0" smtClean="0"/>
              <a:t> lien de parenté avec les salamandres ne fût établi qu’en 1863, lorsqu’</a:t>
            </a:r>
            <a:r>
              <a:rPr lang="fr-FR" sz="2000" b="1" dirty="0" smtClean="0">
                <a:solidFill>
                  <a:srgbClr val="A04DA3"/>
                </a:solidFill>
              </a:rPr>
              <a:t>ils</a:t>
            </a:r>
            <a:r>
              <a:rPr lang="fr-FR" sz="2000" dirty="0" smtClean="0"/>
              <a:t> furent exposés pour la première fois, au Musée d’histoire naturelle de Paris. </a:t>
            </a:r>
            <a:r>
              <a:rPr lang="fr-FR" sz="2000" b="1" dirty="0" smtClean="0">
                <a:solidFill>
                  <a:srgbClr val="A04DA3"/>
                </a:solidFill>
              </a:rPr>
              <a:t>Ces axolotls</a:t>
            </a:r>
            <a:r>
              <a:rPr lang="fr-FR" sz="2000" dirty="0" smtClean="0"/>
              <a:t> suscitèrent d’emblée un grand intérêt public car </a:t>
            </a:r>
            <a:r>
              <a:rPr lang="fr-FR" sz="2000" b="1" dirty="0" smtClean="0">
                <a:solidFill>
                  <a:srgbClr val="A04DA3"/>
                </a:solidFill>
              </a:rPr>
              <a:t>ils</a:t>
            </a:r>
            <a:r>
              <a:rPr lang="fr-FR" sz="2000" dirty="0" smtClean="0"/>
              <a:t> perdirent leurs ouïes pendant l’exposition et se métamorphosèrent en salamandres. Il apparût qu’en situation de  captivité, il n’est pas inhabituel que </a:t>
            </a:r>
            <a:r>
              <a:rPr lang="fr-FR" sz="2000" b="1" dirty="0" smtClean="0">
                <a:solidFill>
                  <a:srgbClr val="A04DA3"/>
                </a:solidFill>
              </a:rPr>
              <a:t>ces axolotls </a:t>
            </a:r>
            <a:r>
              <a:rPr lang="fr-FR" sz="2000" dirty="0" smtClean="0"/>
              <a:t>subissent une métamorphose. Actuellement, </a:t>
            </a:r>
            <a:r>
              <a:rPr lang="fr-FR" sz="2000" b="1" dirty="0" smtClean="0">
                <a:solidFill>
                  <a:srgbClr val="A04DA3"/>
                </a:solidFill>
              </a:rPr>
              <a:t>les axolotls </a:t>
            </a:r>
            <a:r>
              <a:rPr lang="fr-FR" sz="2000" dirty="0" smtClean="0"/>
              <a:t>sont fréquemment utilisés en recherche scientifique et</a:t>
            </a:r>
            <a:r>
              <a:rPr lang="fr-FR" sz="2000" b="1" dirty="0" smtClean="0">
                <a:solidFill>
                  <a:srgbClr val="A04DA3"/>
                </a:solidFill>
              </a:rPr>
              <a:t> bon nombre d’entre eux</a:t>
            </a:r>
            <a:r>
              <a:rPr lang="fr-FR" sz="2000" dirty="0" smtClean="0"/>
              <a:t> sont élevés en situation de captivité. </a:t>
            </a:r>
            <a:r>
              <a:rPr lang="fr-FR" sz="2000" b="1" dirty="0" smtClean="0">
                <a:solidFill>
                  <a:srgbClr val="A04DA3"/>
                </a:solidFill>
              </a:rPr>
              <a:t>Leur</a:t>
            </a:r>
            <a:r>
              <a:rPr lang="fr-FR" sz="2000" dirty="0" smtClean="0"/>
              <a:t> caractéristique la plus remarquable est </a:t>
            </a:r>
            <a:r>
              <a:rPr lang="fr-FR" sz="2000" b="1" dirty="0" smtClean="0">
                <a:solidFill>
                  <a:srgbClr val="A04DA3"/>
                </a:solidFill>
              </a:rPr>
              <a:t>leur </a:t>
            </a:r>
            <a:r>
              <a:rPr lang="fr-FR" sz="2000" dirty="0" smtClean="0"/>
              <a:t>capacité de régénération: </a:t>
            </a:r>
            <a:r>
              <a:rPr lang="fr-FR" sz="2000" b="1" dirty="0" smtClean="0">
                <a:solidFill>
                  <a:srgbClr val="A04DA3"/>
                </a:solidFill>
              </a:rPr>
              <a:t>ils</a:t>
            </a:r>
            <a:r>
              <a:rPr lang="fr-FR" sz="2000" dirty="0" smtClean="0"/>
              <a:t> sont en effet capables de régénérer des membres de </a:t>
            </a:r>
            <a:r>
              <a:rPr lang="fr-FR" sz="2000" b="1" dirty="0" smtClean="0">
                <a:solidFill>
                  <a:srgbClr val="A04DA3"/>
                </a:solidFill>
              </a:rPr>
              <a:t>leur</a:t>
            </a:r>
            <a:r>
              <a:rPr lang="fr-FR" sz="2000" dirty="0" smtClean="0"/>
              <a:t> corps endommagés, et dans certains cas mêmes des structures vitales. </a:t>
            </a:r>
            <a:r>
              <a:rPr lang="fr-FR" sz="2000" b="1" dirty="0" smtClean="0">
                <a:solidFill>
                  <a:srgbClr val="A04DA3"/>
                </a:solidFill>
              </a:rPr>
              <a:t>Les axolotls</a:t>
            </a:r>
            <a:r>
              <a:rPr lang="fr-FR" sz="2000" dirty="0" smtClean="0"/>
              <a:t> sont même capables de régénérer certaines parties de </a:t>
            </a:r>
            <a:r>
              <a:rPr lang="fr-FR" sz="2000" b="1" dirty="0" smtClean="0">
                <a:solidFill>
                  <a:srgbClr val="A04DA3"/>
                </a:solidFill>
              </a:rPr>
              <a:t>leur</a:t>
            </a:r>
            <a:r>
              <a:rPr lang="fr-FR" sz="2000" dirty="0" smtClean="0"/>
              <a:t> cerveau.</a:t>
            </a:r>
            <a:endParaRPr lang="fr-FR" sz="2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1981200" y="1524000"/>
            <a:ext cx="4876800" cy="461665"/>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sp3d extrusionH="57150">
              <a:bevelT w="38100" h="38100"/>
            </a:sp3d>
          </a:bodyPr>
          <a:lstStyle/>
          <a:p>
            <a:pPr algn="ctr"/>
            <a:r>
              <a:rPr lang="fr-FR" sz="2400" b="1" dirty="0" smtClean="0">
                <a:solidFill>
                  <a:schemeClr val="accent2"/>
                </a:solidFill>
              </a:rPr>
              <a:t>STADE INITIAL</a:t>
            </a:r>
            <a:endParaRPr lang="fr-FR" sz="2400" b="1" dirty="0">
              <a:solidFill>
                <a:schemeClr val="accent2"/>
              </a:solidFill>
            </a:endParaRPr>
          </a:p>
        </p:txBody>
      </p:sp>
      <p:cxnSp>
        <p:nvCxnSpPr>
          <p:cNvPr id="6" name="Connecteur droit avec flèche 5"/>
          <p:cNvCxnSpPr/>
          <p:nvPr/>
        </p:nvCxnSpPr>
        <p:spPr>
          <a:xfrm rot="5400000">
            <a:off x="3086100" y="3314700"/>
            <a:ext cx="2362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1829594" y="4800600"/>
            <a:ext cx="4876800" cy="461665"/>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sp3d extrusionH="57150">
              <a:bevelT w="38100" h="38100"/>
            </a:sp3d>
          </a:bodyPr>
          <a:lstStyle/>
          <a:p>
            <a:pPr algn="ctr"/>
            <a:r>
              <a:rPr lang="fr-FR" sz="2400" b="1" dirty="0" smtClean="0">
                <a:solidFill>
                  <a:schemeClr val="accent3"/>
                </a:solidFill>
              </a:rPr>
              <a:t>STADE FINAL</a:t>
            </a:r>
            <a:endParaRPr lang="fr-FR" sz="2400" b="1" dirty="0">
              <a:solidFill>
                <a:schemeClr val="accent3"/>
              </a:solidFill>
            </a:endParaRPr>
          </a:p>
        </p:txBody>
      </p:sp>
      <p:sp>
        <p:nvSpPr>
          <p:cNvPr id="8" name="ZoneTexte 7"/>
          <p:cNvSpPr txBox="1"/>
          <p:nvPr/>
        </p:nvSpPr>
        <p:spPr>
          <a:xfrm>
            <a:off x="4876800" y="2819400"/>
            <a:ext cx="3657600" cy="461665"/>
          </a:xfrm>
          <a:prstGeom prst="rect">
            <a:avLst/>
          </a:prstGeom>
          <a:noFill/>
        </p:spPr>
        <p:txBody>
          <a:bodyPr wrap="square" rtlCol="0">
            <a:spAutoFit/>
          </a:bodyPr>
          <a:lstStyle/>
          <a:p>
            <a:r>
              <a:rPr lang="fr-FR" sz="2400" b="1" dirty="0" smtClean="0">
                <a:solidFill>
                  <a:schemeClr val="accent4"/>
                </a:solidFill>
              </a:rPr>
              <a:t>TRANSFORMATIONS</a:t>
            </a:r>
            <a:endParaRPr lang="fr-FR" sz="2400" b="1" dirty="0">
              <a:solidFill>
                <a:schemeClr val="accent4"/>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Connecteurs</a:t>
            </a:r>
            <a:endParaRPr lang="fr-FR" dirty="0"/>
          </a:p>
        </p:txBody>
      </p:sp>
      <p:sp>
        <p:nvSpPr>
          <p:cNvPr id="3" name="Espace réservé du contenu 2"/>
          <p:cNvSpPr>
            <a:spLocks noGrp="1"/>
          </p:cNvSpPr>
          <p:nvPr>
            <p:ph idx="1"/>
          </p:nvPr>
        </p:nvSpPr>
        <p:spPr/>
        <p:txBody>
          <a:bodyPr/>
          <a:lstStyle/>
          <a:p>
            <a:r>
              <a:rPr lang="nl-BE" dirty="0" smtClean="0"/>
              <a:t>Cohérence réferentielle</a:t>
            </a:r>
          </a:p>
          <a:p>
            <a:pPr lvl="1"/>
            <a:r>
              <a:rPr lang="fr-FR" dirty="0" smtClean="0"/>
              <a:t>R</a:t>
            </a:r>
            <a:r>
              <a:rPr lang="nl-BE" dirty="0" smtClean="0"/>
              <a:t>éférence répétée à une même entité</a:t>
            </a:r>
          </a:p>
          <a:p>
            <a:pPr lvl="2"/>
            <a:r>
              <a:rPr lang="nl-BE" dirty="0" smtClean="0"/>
              <a:t>Une série d’éléments textuels renvoit à la même entité (anaphores)</a:t>
            </a:r>
          </a:p>
          <a:p>
            <a:pPr lvl="2"/>
            <a:r>
              <a:rPr lang="nl-BE" dirty="0" smtClean="0"/>
              <a:t>Chaîne référentielle</a:t>
            </a:r>
          </a:p>
          <a:p>
            <a:r>
              <a:rPr lang="nl-BE" dirty="0" smtClean="0"/>
              <a:t>Cohérence relationnelle</a:t>
            </a:r>
          </a:p>
          <a:p>
            <a:pPr lvl="1"/>
            <a:r>
              <a:rPr lang="nl-BE" dirty="0" smtClean="0"/>
              <a:t>Il existe entre deux segments textuels une </a:t>
            </a:r>
            <a:r>
              <a:rPr lang="nl-BE" b="1" dirty="0" smtClean="0">
                <a:solidFill>
                  <a:schemeClr val="accent3"/>
                </a:solidFill>
              </a:rPr>
              <a:t>relation de cohérence</a:t>
            </a:r>
            <a:r>
              <a:rPr lang="nl-BE" dirty="0" smtClean="0"/>
              <a:t> </a:t>
            </a:r>
            <a:r>
              <a:rPr lang="fr-BE" sz="2400" dirty="0" smtClean="0"/>
              <a:t>(cf. Hobbs 1983, Sanders et al 1992)</a:t>
            </a:r>
            <a:endParaRPr lang="nl-BE" sz="2400" dirty="0" smtClean="0"/>
          </a:p>
          <a:p>
            <a:pPr lvl="1"/>
            <a:endParaRPr lang="fr-FR" dirty="0" smtClean="0"/>
          </a:p>
          <a:p>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fr-BE" dirty="0" smtClean="0"/>
              <a:t>Cohérence relationnelle</a:t>
            </a:r>
            <a:endParaRPr lang="fr-FR" dirty="0"/>
          </a:p>
        </p:txBody>
      </p:sp>
      <p:sp>
        <p:nvSpPr>
          <p:cNvPr id="80899" name="Rectangle 3"/>
          <p:cNvSpPr>
            <a:spLocks noChangeArrowheads="1"/>
          </p:cNvSpPr>
          <p:nvPr/>
        </p:nvSpPr>
        <p:spPr bwMode="auto">
          <a:xfrm>
            <a:off x="250825" y="3117850"/>
            <a:ext cx="8591550" cy="1200328"/>
          </a:xfrm>
          <a:prstGeom prst="rect">
            <a:avLst/>
          </a:prstGeom>
          <a:noFill/>
          <a:ln w="9525">
            <a:noFill/>
            <a:miter lim="800000"/>
            <a:headEnd/>
            <a:tailEnd/>
          </a:ln>
          <a:effectLst/>
        </p:spPr>
        <p:txBody>
          <a:bodyPr anchor="ctr">
            <a:prstTxWarp prst="textNoShape">
              <a:avLst/>
            </a:prstTxWarp>
            <a:spAutoFit/>
          </a:bodyPr>
          <a:lstStyle/>
          <a:p>
            <a:pPr algn="just"/>
            <a:r>
              <a:rPr lang="nl-NL" sz="2400" b="1" dirty="0" smtClean="0">
                <a:solidFill>
                  <a:schemeClr val="accent6"/>
                </a:solidFill>
              </a:rPr>
              <a:t>{</a:t>
            </a:r>
            <a:r>
              <a:rPr lang="fr-FR" sz="2400" b="1" dirty="0" smtClean="0">
                <a:solidFill>
                  <a:schemeClr val="accent6"/>
                </a:solidFill>
              </a:rPr>
              <a:t>Les axolotls furent reconnus comme espèce animale propre en 1789</a:t>
            </a:r>
            <a:r>
              <a:rPr lang="nl-NL" sz="2400" b="1" dirty="0" smtClean="0">
                <a:solidFill>
                  <a:schemeClr val="accent6"/>
                </a:solidFill>
              </a:rPr>
              <a:t>}</a:t>
            </a:r>
            <a:r>
              <a:rPr lang="nl-NL" sz="2400" b="1" dirty="0">
                <a:solidFill>
                  <a:schemeClr val="accent6"/>
                </a:solidFill>
              </a:rPr>
              <a:t>{S</a:t>
            </a:r>
            <a:r>
              <a:rPr lang="nl-NL" sz="2400" b="1" baseline="-25000" dirty="0">
                <a:solidFill>
                  <a:schemeClr val="accent6"/>
                </a:solidFill>
              </a:rPr>
              <a:t>1</a:t>
            </a:r>
            <a:r>
              <a:rPr lang="nl-NL" sz="2400" b="1" dirty="0">
                <a:solidFill>
                  <a:schemeClr val="accent6"/>
                </a:solidFill>
              </a:rPr>
              <a:t>}, </a:t>
            </a:r>
            <a:r>
              <a:rPr lang="nl-NL" sz="2400" b="1" dirty="0" err="1" smtClean="0">
                <a:solidFill>
                  <a:schemeClr val="accent6"/>
                </a:solidFill>
              </a:rPr>
              <a:t>mais</a:t>
            </a:r>
            <a:r>
              <a:rPr lang="nl-NL" sz="2400" b="1" dirty="0" smtClean="0">
                <a:solidFill>
                  <a:schemeClr val="accent6"/>
                </a:solidFill>
              </a:rPr>
              <a:t> {</a:t>
            </a:r>
            <a:r>
              <a:rPr lang="fr-FR" sz="2400" b="1" dirty="0" smtClean="0">
                <a:solidFill>
                  <a:schemeClr val="accent6"/>
                </a:solidFill>
              </a:rPr>
              <a:t>leur lien de parenté avec les salamandres ne fût établi qu’en 1863</a:t>
            </a:r>
            <a:r>
              <a:rPr lang="nl-NL" sz="2400" b="1" dirty="0" smtClean="0">
                <a:solidFill>
                  <a:schemeClr val="accent6"/>
                </a:solidFill>
              </a:rPr>
              <a:t>}</a:t>
            </a:r>
            <a:r>
              <a:rPr lang="nl-NL" sz="2400" b="1" dirty="0">
                <a:solidFill>
                  <a:schemeClr val="accent6"/>
                </a:solidFill>
              </a:rPr>
              <a:t>{S</a:t>
            </a:r>
            <a:r>
              <a:rPr lang="nl-NL" sz="2400" b="1" baseline="-25000" dirty="0">
                <a:solidFill>
                  <a:schemeClr val="accent6"/>
                </a:solidFill>
              </a:rPr>
              <a:t>2</a:t>
            </a:r>
            <a:r>
              <a:rPr lang="nl-NL" sz="2400" b="1" dirty="0">
                <a:solidFill>
                  <a:schemeClr val="accent6"/>
                </a:solidFill>
              </a:rPr>
              <a:t>},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fr-BE" dirty="0" smtClean="0"/>
              <a:t>Cohérence relationnelle</a:t>
            </a:r>
            <a:endParaRPr lang="fr-FR" dirty="0"/>
          </a:p>
        </p:txBody>
      </p:sp>
      <p:sp>
        <p:nvSpPr>
          <p:cNvPr id="81923" name="Rectangle 3"/>
          <p:cNvSpPr>
            <a:spLocks noChangeArrowheads="1"/>
          </p:cNvSpPr>
          <p:nvPr/>
        </p:nvSpPr>
        <p:spPr bwMode="auto">
          <a:xfrm>
            <a:off x="250825" y="2935288"/>
            <a:ext cx="8591550" cy="1938992"/>
          </a:xfrm>
          <a:prstGeom prst="rect">
            <a:avLst/>
          </a:prstGeom>
          <a:noFill/>
          <a:ln w="9525">
            <a:noFill/>
            <a:miter lim="800000"/>
            <a:headEnd/>
            <a:tailEnd/>
          </a:ln>
          <a:effectLst/>
        </p:spPr>
        <p:txBody>
          <a:bodyPr anchor="ctr">
            <a:prstTxWarp prst="textNoShape">
              <a:avLst/>
            </a:prstTxWarp>
            <a:spAutoFit/>
          </a:bodyPr>
          <a:lstStyle/>
          <a:p>
            <a:pPr algn="just"/>
            <a:r>
              <a:rPr lang="nl-NL" sz="2400" dirty="0" smtClean="0">
                <a:solidFill>
                  <a:schemeClr val="accent6"/>
                </a:solidFill>
              </a:rPr>
              <a:t>{</a:t>
            </a:r>
            <a:r>
              <a:rPr lang="fr-FR" sz="2400" dirty="0" smtClean="0">
                <a:solidFill>
                  <a:schemeClr val="accent6"/>
                </a:solidFill>
              </a:rPr>
              <a:t>Les axolotls furent reconnus comme espèce animale propre en 1789</a:t>
            </a:r>
            <a:r>
              <a:rPr lang="nl-NL" sz="2400" dirty="0" smtClean="0">
                <a:solidFill>
                  <a:schemeClr val="accent6"/>
                </a:solidFill>
              </a:rPr>
              <a:t>}{S</a:t>
            </a:r>
            <a:r>
              <a:rPr lang="nl-NL" sz="2400" baseline="-25000" dirty="0" smtClean="0">
                <a:solidFill>
                  <a:schemeClr val="accent6"/>
                </a:solidFill>
              </a:rPr>
              <a:t>1</a:t>
            </a:r>
            <a:r>
              <a:rPr lang="nl-NL" sz="2400" dirty="0" smtClean="0">
                <a:solidFill>
                  <a:schemeClr val="accent6"/>
                </a:solidFill>
              </a:rPr>
              <a:t>}, </a:t>
            </a:r>
            <a:r>
              <a:rPr lang="nl-NL" sz="2400" dirty="0" err="1" smtClean="0">
                <a:solidFill>
                  <a:schemeClr val="accent6"/>
                </a:solidFill>
              </a:rPr>
              <a:t>mais</a:t>
            </a:r>
            <a:r>
              <a:rPr lang="nl-NL" sz="2400" dirty="0" smtClean="0">
                <a:solidFill>
                  <a:schemeClr val="accent6"/>
                </a:solidFill>
              </a:rPr>
              <a:t> {</a:t>
            </a:r>
            <a:r>
              <a:rPr lang="fr-FR" sz="2400" dirty="0" smtClean="0">
                <a:solidFill>
                  <a:schemeClr val="accent6"/>
                </a:solidFill>
              </a:rPr>
              <a:t>leur lien de parenté avec les salamandres ne fût établi qu’en 1863</a:t>
            </a:r>
            <a:r>
              <a:rPr lang="nl-NL" sz="2400" dirty="0" smtClean="0">
                <a:solidFill>
                  <a:schemeClr val="accent6"/>
                </a:solidFill>
              </a:rPr>
              <a:t>}{S</a:t>
            </a:r>
            <a:r>
              <a:rPr lang="nl-NL" sz="2400" baseline="-25000" dirty="0" smtClean="0">
                <a:solidFill>
                  <a:schemeClr val="accent6"/>
                </a:solidFill>
              </a:rPr>
              <a:t>2</a:t>
            </a:r>
            <a:r>
              <a:rPr lang="nl-NL" sz="2400" dirty="0" smtClean="0">
                <a:solidFill>
                  <a:schemeClr val="accent6"/>
                </a:solidFill>
              </a:rPr>
              <a:t>}</a:t>
            </a:r>
            <a:r>
              <a:rPr lang="nl-NL" sz="2400" dirty="0" smtClean="0">
                <a:solidFill>
                  <a:srgbClr val="5C92B5"/>
                </a:solidFill>
              </a:rPr>
              <a:t>,</a:t>
            </a:r>
            <a:r>
              <a:rPr lang="nl-NL" sz="2400" dirty="0" smtClean="0"/>
              <a:t> </a:t>
            </a:r>
            <a:r>
              <a:rPr lang="nl-NL" sz="2400" b="1" dirty="0" err="1" smtClean="0">
                <a:solidFill>
                  <a:schemeClr val="accent3"/>
                </a:solidFill>
              </a:rPr>
              <a:t>lorsqu</a:t>
            </a:r>
            <a:r>
              <a:rPr lang="nl-NL" sz="2400" b="1" dirty="0" smtClean="0">
                <a:solidFill>
                  <a:schemeClr val="accent3"/>
                </a:solidFill>
              </a:rPr>
              <a:t>’ {</a:t>
            </a:r>
            <a:r>
              <a:rPr lang="fr-FR" sz="2400" b="1" dirty="0" smtClean="0">
                <a:solidFill>
                  <a:schemeClr val="accent3"/>
                </a:solidFill>
              </a:rPr>
              <a:t>ils furent exposés pour la première fois, au Musée d’histoire naturelle de Paris. </a:t>
            </a:r>
            <a:r>
              <a:rPr lang="nl-NL" sz="2400" b="1" dirty="0" smtClean="0">
                <a:solidFill>
                  <a:schemeClr val="accent3"/>
                </a:solidFill>
              </a:rPr>
              <a:t>}</a:t>
            </a:r>
            <a:r>
              <a:rPr lang="nl-NL" sz="2400" b="1" dirty="0">
                <a:solidFill>
                  <a:schemeClr val="accent3"/>
                </a:solidFill>
              </a:rPr>
              <a:t>{S</a:t>
            </a:r>
            <a:r>
              <a:rPr lang="nl-NL" sz="2400" b="1" baseline="-25000" dirty="0">
                <a:solidFill>
                  <a:schemeClr val="accent3"/>
                </a:solidFill>
              </a:rPr>
              <a:t>3</a:t>
            </a:r>
            <a:r>
              <a:rPr lang="nl-NL" sz="2400" b="1" dirty="0">
                <a:solidFill>
                  <a:schemeClr val="accent3"/>
                </a:solidFill>
              </a:rPr>
              <a:t>}.</a:t>
            </a:r>
            <a:r>
              <a:rPr lang="nl-NL" sz="2400" dirty="0"/>
              <a: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r-BE" dirty="0" smtClean="0"/>
              <a:t>Cohérence relationnelle</a:t>
            </a:r>
            <a:endParaRPr lang="fr-FR" dirty="0"/>
          </a:p>
        </p:txBody>
      </p:sp>
      <p:sp>
        <p:nvSpPr>
          <p:cNvPr id="82947" name="Rectangle 3"/>
          <p:cNvSpPr>
            <a:spLocks noChangeArrowheads="1"/>
          </p:cNvSpPr>
          <p:nvPr/>
        </p:nvSpPr>
        <p:spPr bwMode="auto">
          <a:xfrm>
            <a:off x="250825" y="2387600"/>
            <a:ext cx="8591550" cy="3046988"/>
          </a:xfrm>
          <a:prstGeom prst="rect">
            <a:avLst/>
          </a:prstGeom>
          <a:noFill/>
          <a:ln w="9525">
            <a:noFill/>
            <a:miter lim="800000"/>
            <a:headEnd/>
            <a:tailEnd/>
          </a:ln>
          <a:effectLst/>
        </p:spPr>
        <p:txBody>
          <a:bodyPr anchor="ctr">
            <a:prstTxWarp prst="textNoShape">
              <a:avLst/>
            </a:prstTxWarp>
            <a:spAutoFit/>
          </a:bodyPr>
          <a:lstStyle/>
          <a:p>
            <a:pPr algn="just"/>
            <a:r>
              <a:rPr lang="nl-NL" sz="2400" dirty="0" smtClean="0">
                <a:solidFill>
                  <a:schemeClr val="accent6"/>
                </a:solidFill>
              </a:rPr>
              <a:t>{</a:t>
            </a:r>
            <a:r>
              <a:rPr lang="fr-FR" sz="2400" dirty="0" smtClean="0">
                <a:solidFill>
                  <a:schemeClr val="accent6"/>
                </a:solidFill>
              </a:rPr>
              <a:t>Les axolotls furent reconnus comme espèce animale propre en 1789</a:t>
            </a:r>
            <a:r>
              <a:rPr lang="nl-NL" sz="2400" dirty="0" smtClean="0">
                <a:solidFill>
                  <a:schemeClr val="accent6"/>
                </a:solidFill>
              </a:rPr>
              <a:t>}{S</a:t>
            </a:r>
            <a:r>
              <a:rPr lang="nl-NL" sz="2400" baseline="-25000" dirty="0" smtClean="0">
                <a:solidFill>
                  <a:schemeClr val="accent6"/>
                </a:solidFill>
              </a:rPr>
              <a:t>1</a:t>
            </a:r>
            <a:r>
              <a:rPr lang="nl-NL" sz="2400" dirty="0" smtClean="0">
                <a:solidFill>
                  <a:schemeClr val="accent6"/>
                </a:solidFill>
              </a:rPr>
              <a:t>}, </a:t>
            </a:r>
            <a:r>
              <a:rPr lang="nl-NL" sz="2400" dirty="0" err="1" smtClean="0">
                <a:solidFill>
                  <a:schemeClr val="accent6"/>
                </a:solidFill>
              </a:rPr>
              <a:t>mais</a:t>
            </a:r>
            <a:r>
              <a:rPr lang="nl-NL" sz="2400" dirty="0" smtClean="0">
                <a:solidFill>
                  <a:schemeClr val="accent6"/>
                </a:solidFill>
              </a:rPr>
              <a:t> {</a:t>
            </a:r>
            <a:r>
              <a:rPr lang="fr-FR" sz="2400" dirty="0" smtClean="0">
                <a:solidFill>
                  <a:schemeClr val="accent6"/>
                </a:solidFill>
              </a:rPr>
              <a:t>leur lien de parenté avec les salamandres ne fût établi qu’en 1863</a:t>
            </a:r>
            <a:r>
              <a:rPr lang="nl-NL" sz="2400" dirty="0" smtClean="0">
                <a:solidFill>
                  <a:schemeClr val="accent6"/>
                </a:solidFill>
              </a:rPr>
              <a:t>}{S</a:t>
            </a:r>
            <a:r>
              <a:rPr lang="nl-NL" sz="2400" baseline="-25000" dirty="0" smtClean="0">
                <a:solidFill>
                  <a:schemeClr val="accent6"/>
                </a:solidFill>
              </a:rPr>
              <a:t>2</a:t>
            </a:r>
            <a:r>
              <a:rPr lang="nl-NL" sz="2400" dirty="0" smtClean="0">
                <a:solidFill>
                  <a:schemeClr val="accent6"/>
                </a:solidFill>
              </a:rPr>
              <a:t>}</a:t>
            </a:r>
            <a:r>
              <a:rPr lang="nl-NL" sz="2400" dirty="0" smtClean="0">
                <a:solidFill>
                  <a:srgbClr val="5C92B5"/>
                </a:solidFill>
              </a:rPr>
              <a:t>,</a:t>
            </a:r>
            <a:r>
              <a:rPr lang="nl-NL" sz="2400" dirty="0" smtClean="0"/>
              <a:t> </a:t>
            </a:r>
            <a:r>
              <a:rPr lang="nl-NL" sz="2400" dirty="0" err="1" smtClean="0">
                <a:solidFill>
                  <a:schemeClr val="accent3"/>
                </a:solidFill>
              </a:rPr>
              <a:t>lorsqu</a:t>
            </a:r>
            <a:r>
              <a:rPr lang="nl-NL" sz="2400" dirty="0" smtClean="0">
                <a:solidFill>
                  <a:schemeClr val="accent3"/>
                </a:solidFill>
              </a:rPr>
              <a:t>’ {</a:t>
            </a:r>
            <a:r>
              <a:rPr lang="fr-FR" sz="2400" dirty="0" smtClean="0">
                <a:solidFill>
                  <a:schemeClr val="accent3"/>
                </a:solidFill>
              </a:rPr>
              <a:t>ils furent exposés pour la première fois, au Musée d’histoire naturelle de Paris. </a:t>
            </a:r>
            <a:r>
              <a:rPr lang="nl-NL" sz="2400" dirty="0" smtClean="0">
                <a:solidFill>
                  <a:schemeClr val="accent3"/>
                </a:solidFill>
              </a:rPr>
              <a:t>}{S</a:t>
            </a:r>
            <a:r>
              <a:rPr lang="nl-NL" sz="2400" baseline="-25000" dirty="0" smtClean="0">
                <a:solidFill>
                  <a:schemeClr val="accent3"/>
                </a:solidFill>
              </a:rPr>
              <a:t>3</a:t>
            </a:r>
            <a:r>
              <a:rPr lang="nl-NL" sz="2400" dirty="0" smtClean="0">
                <a:solidFill>
                  <a:schemeClr val="accent3"/>
                </a:solidFill>
              </a:rPr>
              <a:t>}.</a:t>
            </a:r>
            <a:r>
              <a:rPr lang="nl-NL" sz="2400" dirty="0" smtClean="0"/>
              <a:t> </a:t>
            </a:r>
            <a:endParaRPr lang="nl-NL" sz="2400" b="1" dirty="0" smtClean="0">
              <a:solidFill>
                <a:schemeClr val="accent4"/>
              </a:solidFill>
            </a:endParaRPr>
          </a:p>
          <a:p>
            <a:pPr algn="just"/>
            <a:r>
              <a:rPr lang="nl-NL" sz="2400" b="1" dirty="0" smtClean="0">
                <a:solidFill>
                  <a:schemeClr val="accent4"/>
                </a:solidFill>
              </a:rPr>
              <a:t>{</a:t>
            </a:r>
            <a:r>
              <a:rPr lang="fr-FR" sz="2400" b="1" dirty="0" smtClean="0">
                <a:solidFill>
                  <a:schemeClr val="accent4"/>
                </a:solidFill>
              </a:rPr>
              <a:t>Ces axolotls suscitèrent d’emblée un grand intérêt public</a:t>
            </a:r>
            <a:r>
              <a:rPr lang="nl-NL" sz="2400" b="1" dirty="0" smtClean="0">
                <a:solidFill>
                  <a:schemeClr val="accent4"/>
                </a:solidFill>
              </a:rPr>
              <a:t>}{S</a:t>
            </a:r>
            <a:r>
              <a:rPr lang="nl-NL" sz="2400" b="1" baseline="-25000" dirty="0" smtClean="0">
                <a:solidFill>
                  <a:schemeClr val="accent4"/>
                </a:solidFill>
              </a:rPr>
              <a:t>4</a:t>
            </a:r>
            <a:r>
              <a:rPr lang="nl-NL" sz="2400" b="1" dirty="0" smtClean="0">
                <a:solidFill>
                  <a:schemeClr val="accent4"/>
                </a:solidFill>
              </a:rPr>
              <a:t>}, </a:t>
            </a:r>
            <a:r>
              <a:rPr lang="nl-NL" sz="2400" b="1" dirty="0" err="1" smtClean="0">
                <a:solidFill>
                  <a:schemeClr val="accent4"/>
                </a:solidFill>
              </a:rPr>
              <a:t>car</a:t>
            </a:r>
            <a:r>
              <a:rPr lang="nl-NL" sz="2400" b="1" dirty="0" smtClean="0">
                <a:solidFill>
                  <a:schemeClr val="accent4"/>
                </a:solidFill>
              </a:rPr>
              <a:t> {</a:t>
            </a:r>
            <a:r>
              <a:rPr lang="fr-FR" sz="2400" b="1" dirty="0" smtClean="0">
                <a:solidFill>
                  <a:schemeClr val="accent4"/>
                </a:solidFill>
              </a:rPr>
              <a:t>ils perdirent leurs ouïes pendant l’exposition et se métamorphosèrent en salamandres</a:t>
            </a:r>
            <a:r>
              <a:rPr lang="nl-NL" sz="2400" b="1" dirty="0" smtClean="0">
                <a:solidFill>
                  <a:schemeClr val="accent4"/>
                </a:solidFill>
              </a:rPr>
              <a:t>}{S</a:t>
            </a:r>
            <a:r>
              <a:rPr lang="nl-NL" sz="2400" b="1" baseline="-25000" dirty="0" smtClean="0">
                <a:solidFill>
                  <a:schemeClr val="accent4"/>
                </a:solidFill>
              </a:rPr>
              <a:t>5</a:t>
            </a:r>
            <a:r>
              <a:rPr lang="nl-NL" sz="2400" b="1" dirty="0" smtClean="0">
                <a:solidFill>
                  <a:schemeClr val="accent4"/>
                </a:solidFill>
              </a:rPr>
              <a:t>} (…)</a:t>
            </a:r>
            <a:endParaRPr lang="nl-NL" sz="2400" b="1" dirty="0">
              <a:solidFill>
                <a:schemeClr val="accent4"/>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fr-BE" dirty="0" smtClean="0"/>
              <a:t>Cohérence relationnelle</a:t>
            </a:r>
            <a:endParaRPr lang="fr-FR" dirty="0"/>
          </a:p>
        </p:txBody>
      </p:sp>
      <p:sp>
        <p:nvSpPr>
          <p:cNvPr id="94211" name="Rectangle 3"/>
          <p:cNvSpPr>
            <a:spLocks noGrp="1" noChangeArrowheads="1"/>
          </p:cNvSpPr>
          <p:nvPr>
            <p:ph type="body" idx="1"/>
          </p:nvPr>
        </p:nvSpPr>
        <p:spPr/>
        <p:txBody>
          <a:bodyPr/>
          <a:lstStyle/>
          <a:p>
            <a:r>
              <a:rPr lang="fr-BE" b="1" dirty="0" smtClean="0">
                <a:solidFill>
                  <a:schemeClr val="accent3"/>
                </a:solidFill>
              </a:rPr>
              <a:t>Cohenretierelaties</a:t>
            </a:r>
            <a:endParaRPr lang="fr-BE" sz="2400" dirty="0" smtClean="0">
              <a:solidFill>
                <a:schemeClr val="accent3"/>
              </a:solidFill>
            </a:endParaRPr>
          </a:p>
          <a:p>
            <a:pPr lvl="1"/>
            <a:r>
              <a:rPr lang="fr-BE" sz="2200" dirty="0"/>
              <a:t>1+1=3</a:t>
            </a:r>
            <a:endParaRPr lang="fr-BE" sz="2200" dirty="0" smtClean="0"/>
          </a:p>
          <a:p>
            <a:pPr lvl="2"/>
            <a:r>
              <a:rPr lang="nl-NL" dirty="0" smtClean="0"/>
              <a:t>{</a:t>
            </a:r>
            <a:r>
              <a:rPr lang="fr-FR" dirty="0" smtClean="0"/>
              <a:t>Ces axolotls suscitèrent d’emblée un grand intérêt public</a:t>
            </a:r>
            <a:r>
              <a:rPr lang="nl-NL" dirty="0" smtClean="0"/>
              <a:t>}{</a:t>
            </a:r>
            <a:r>
              <a:rPr lang="nl-NL" dirty="0"/>
              <a:t>S</a:t>
            </a:r>
            <a:r>
              <a:rPr lang="nl-NL" baseline="-25000" dirty="0"/>
              <a:t>1</a:t>
            </a:r>
            <a:r>
              <a:rPr lang="nl-NL" dirty="0"/>
              <a:t>}</a:t>
            </a:r>
          </a:p>
          <a:p>
            <a:pPr lvl="2"/>
            <a:r>
              <a:rPr lang="nl-NL" dirty="0" smtClean="0"/>
              <a:t>{</a:t>
            </a:r>
            <a:r>
              <a:rPr lang="fr-FR" dirty="0" smtClean="0">
                <a:solidFill>
                  <a:srgbClr val="53548A"/>
                </a:solidFill>
              </a:rPr>
              <a:t>ils perdirent leurs ouïes pendant l’exposition et se métamorphosèrent en salamandres</a:t>
            </a:r>
            <a:r>
              <a:rPr lang="nl-NL" dirty="0" smtClean="0"/>
              <a:t>}</a:t>
            </a:r>
            <a:r>
              <a:rPr lang="nl-NL" dirty="0"/>
              <a:t>{S</a:t>
            </a:r>
            <a:r>
              <a:rPr lang="nl-NL" baseline="-25000" dirty="0"/>
              <a:t>2</a:t>
            </a:r>
            <a:r>
              <a:rPr lang="nl-NL" dirty="0"/>
              <a:t>}</a:t>
            </a:r>
            <a:endParaRPr lang="nl-NL" dirty="0" smtClean="0"/>
          </a:p>
          <a:p>
            <a:pPr lvl="2"/>
            <a:r>
              <a:rPr lang="nl-NL" dirty="0" err="1" smtClean="0"/>
              <a:t>Relation</a:t>
            </a:r>
            <a:r>
              <a:rPr lang="nl-NL" dirty="0" smtClean="0"/>
              <a:t> causale </a:t>
            </a:r>
            <a:r>
              <a:rPr lang="nl-NL" dirty="0"/>
              <a:t>relatie </a:t>
            </a:r>
            <a:r>
              <a:rPr lang="nl-NL" sz="2200" dirty="0" smtClean="0"/>
              <a:t>(</a:t>
            </a:r>
            <a:r>
              <a:rPr lang="nl-NL" sz="2200" dirty="0" err="1" smtClean="0"/>
              <a:t>assertion-</a:t>
            </a:r>
            <a:r>
              <a:rPr lang="nl-NL" sz="2200" dirty="0" err="1"/>
              <a:t>argument</a:t>
            </a:r>
            <a:r>
              <a:rPr lang="nl-NL" sz="2200" dirty="0"/>
              <a:t>)</a:t>
            </a:r>
            <a:endParaRPr lang="fr-FR" sz="22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r-BE" dirty="0" smtClean="0"/>
              <a:t>Cohérence relationnelle</a:t>
            </a:r>
            <a:endParaRPr lang="fr-FR" dirty="0"/>
          </a:p>
        </p:txBody>
      </p:sp>
      <p:sp>
        <p:nvSpPr>
          <p:cNvPr id="82947" name="Rectangle 3"/>
          <p:cNvSpPr>
            <a:spLocks noChangeArrowheads="1"/>
          </p:cNvSpPr>
          <p:nvPr/>
        </p:nvSpPr>
        <p:spPr bwMode="auto">
          <a:xfrm>
            <a:off x="250825" y="2387600"/>
            <a:ext cx="8591550" cy="2677656"/>
          </a:xfrm>
          <a:prstGeom prst="rect">
            <a:avLst/>
          </a:prstGeom>
          <a:noFill/>
          <a:ln w="9525">
            <a:noFill/>
            <a:miter lim="800000"/>
            <a:headEnd/>
            <a:tailEnd/>
          </a:ln>
          <a:effectLst/>
        </p:spPr>
        <p:txBody>
          <a:bodyPr anchor="ctr">
            <a:prstTxWarp prst="textNoShape">
              <a:avLst/>
            </a:prstTxWarp>
            <a:spAutoFit/>
          </a:bodyPr>
          <a:lstStyle/>
          <a:p>
            <a:pPr algn="just"/>
            <a:r>
              <a:rPr lang="nl-NL" sz="2400" dirty="0" smtClean="0">
                <a:solidFill>
                  <a:schemeClr val="accent6"/>
                </a:solidFill>
              </a:rPr>
              <a:t>{</a:t>
            </a:r>
            <a:r>
              <a:rPr lang="fr-FR" sz="2400" dirty="0" smtClean="0">
                <a:solidFill>
                  <a:schemeClr val="accent6"/>
                </a:solidFill>
              </a:rPr>
              <a:t>Les axolotls furent reconnus comme espèce animale propre en 1789</a:t>
            </a:r>
            <a:r>
              <a:rPr lang="nl-NL" sz="2400" dirty="0" smtClean="0">
                <a:solidFill>
                  <a:schemeClr val="accent6"/>
                </a:solidFill>
              </a:rPr>
              <a:t>}{S</a:t>
            </a:r>
            <a:r>
              <a:rPr lang="nl-NL" sz="2400" baseline="-25000" dirty="0" smtClean="0">
                <a:solidFill>
                  <a:schemeClr val="accent6"/>
                </a:solidFill>
              </a:rPr>
              <a:t>1</a:t>
            </a:r>
            <a:r>
              <a:rPr lang="nl-NL" sz="2400" dirty="0" smtClean="0">
                <a:solidFill>
                  <a:schemeClr val="accent6"/>
                </a:solidFill>
              </a:rPr>
              <a:t>}, </a:t>
            </a:r>
            <a:r>
              <a:rPr lang="nl-NL" sz="2400" dirty="0" err="1" smtClean="0">
                <a:solidFill>
                  <a:schemeClr val="accent6"/>
                </a:solidFill>
              </a:rPr>
              <a:t>mais</a:t>
            </a:r>
            <a:r>
              <a:rPr lang="nl-NL" sz="2400" dirty="0" smtClean="0">
                <a:solidFill>
                  <a:schemeClr val="accent6"/>
                </a:solidFill>
              </a:rPr>
              <a:t> {</a:t>
            </a:r>
            <a:r>
              <a:rPr lang="fr-FR" sz="2400" dirty="0" smtClean="0">
                <a:solidFill>
                  <a:schemeClr val="accent6"/>
                </a:solidFill>
              </a:rPr>
              <a:t>leur lien de parenté avec les salamandres ne fût établi qu’en 1863</a:t>
            </a:r>
            <a:r>
              <a:rPr lang="nl-NL" sz="2400" dirty="0" smtClean="0">
                <a:solidFill>
                  <a:schemeClr val="accent6"/>
                </a:solidFill>
              </a:rPr>
              <a:t>}{S</a:t>
            </a:r>
            <a:r>
              <a:rPr lang="nl-NL" sz="2400" baseline="-25000" dirty="0" smtClean="0">
                <a:solidFill>
                  <a:schemeClr val="accent6"/>
                </a:solidFill>
              </a:rPr>
              <a:t>2</a:t>
            </a:r>
            <a:r>
              <a:rPr lang="nl-NL" sz="2400" dirty="0" smtClean="0">
                <a:solidFill>
                  <a:schemeClr val="accent6"/>
                </a:solidFill>
              </a:rPr>
              <a:t>}</a:t>
            </a:r>
            <a:r>
              <a:rPr lang="nl-NL" sz="2400" dirty="0" smtClean="0">
                <a:solidFill>
                  <a:srgbClr val="5C92B5"/>
                </a:solidFill>
              </a:rPr>
              <a:t>,</a:t>
            </a:r>
            <a:r>
              <a:rPr lang="nl-NL" sz="2400" dirty="0" smtClean="0"/>
              <a:t> </a:t>
            </a:r>
            <a:r>
              <a:rPr lang="nl-NL" sz="2400" dirty="0" err="1" smtClean="0">
                <a:solidFill>
                  <a:schemeClr val="accent3"/>
                </a:solidFill>
              </a:rPr>
              <a:t>lorsqu</a:t>
            </a:r>
            <a:r>
              <a:rPr lang="nl-NL" sz="2400" dirty="0" smtClean="0">
                <a:solidFill>
                  <a:schemeClr val="accent3"/>
                </a:solidFill>
              </a:rPr>
              <a:t>’ {</a:t>
            </a:r>
            <a:r>
              <a:rPr lang="fr-FR" sz="2400" dirty="0" smtClean="0">
                <a:solidFill>
                  <a:schemeClr val="accent3"/>
                </a:solidFill>
              </a:rPr>
              <a:t>ils furent exposés pour la première fois, au Musée d’histoire naturelle de Paris. </a:t>
            </a:r>
            <a:r>
              <a:rPr lang="nl-NL" sz="2400" dirty="0" smtClean="0">
                <a:solidFill>
                  <a:schemeClr val="accent3"/>
                </a:solidFill>
              </a:rPr>
              <a:t>}{S</a:t>
            </a:r>
            <a:r>
              <a:rPr lang="nl-NL" sz="2400" baseline="-25000" dirty="0" smtClean="0">
                <a:solidFill>
                  <a:schemeClr val="accent3"/>
                </a:solidFill>
              </a:rPr>
              <a:t>3</a:t>
            </a:r>
            <a:r>
              <a:rPr lang="nl-NL" sz="2400" dirty="0" smtClean="0">
                <a:solidFill>
                  <a:schemeClr val="accent3"/>
                </a:solidFill>
              </a:rPr>
              <a:t>}.</a:t>
            </a:r>
            <a:r>
              <a:rPr lang="nl-NL" sz="2400" dirty="0" smtClean="0"/>
              <a:t> </a:t>
            </a:r>
            <a:endParaRPr lang="nl-NL" sz="2400" b="1" dirty="0" smtClean="0">
              <a:solidFill>
                <a:schemeClr val="accent4"/>
              </a:solidFill>
            </a:endParaRPr>
          </a:p>
          <a:p>
            <a:pPr algn="just"/>
            <a:r>
              <a:rPr lang="nl-NL" sz="2400" dirty="0" smtClean="0">
                <a:solidFill>
                  <a:schemeClr val="accent4"/>
                </a:solidFill>
              </a:rPr>
              <a:t>{</a:t>
            </a:r>
            <a:r>
              <a:rPr lang="fr-FR" sz="2400" dirty="0" smtClean="0">
                <a:solidFill>
                  <a:schemeClr val="accent4"/>
                </a:solidFill>
              </a:rPr>
              <a:t>Ces axolotls suscitèrent d’emblée un grand intérêt public</a:t>
            </a:r>
            <a:r>
              <a:rPr lang="nl-NL" sz="2400" dirty="0" smtClean="0">
                <a:solidFill>
                  <a:schemeClr val="accent4"/>
                </a:solidFill>
              </a:rPr>
              <a:t>}{S</a:t>
            </a:r>
            <a:r>
              <a:rPr lang="nl-NL" sz="2400" baseline="-25000" dirty="0" smtClean="0">
                <a:solidFill>
                  <a:schemeClr val="accent4"/>
                </a:solidFill>
              </a:rPr>
              <a:t>4</a:t>
            </a:r>
            <a:r>
              <a:rPr lang="nl-NL" sz="2400" dirty="0" smtClean="0">
                <a:solidFill>
                  <a:schemeClr val="accent4"/>
                </a:solidFill>
              </a:rPr>
              <a:t>}, </a:t>
            </a:r>
            <a:r>
              <a:rPr lang="nl-NL" sz="2400" dirty="0" err="1" smtClean="0">
                <a:solidFill>
                  <a:schemeClr val="accent4"/>
                </a:solidFill>
              </a:rPr>
              <a:t>car</a:t>
            </a:r>
            <a:r>
              <a:rPr lang="nl-NL" sz="2400" dirty="0" smtClean="0">
                <a:solidFill>
                  <a:schemeClr val="accent4"/>
                </a:solidFill>
              </a:rPr>
              <a:t> {</a:t>
            </a:r>
            <a:r>
              <a:rPr lang="fr-FR" sz="2400" dirty="0" smtClean="0">
                <a:solidFill>
                  <a:schemeClr val="accent4"/>
                </a:solidFill>
              </a:rPr>
              <a:t>ils perdirent leurs ouïes pendant l’exposition et se métamorphosèrent en salamandres</a:t>
            </a:r>
            <a:r>
              <a:rPr lang="nl-NL" sz="2400" dirty="0" smtClean="0">
                <a:solidFill>
                  <a:schemeClr val="accent4"/>
                </a:solidFill>
              </a:rPr>
              <a:t>}{S</a:t>
            </a:r>
            <a:r>
              <a:rPr lang="nl-NL" sz="2400" baseline="-25000" dirty="0" smtClean="0">
                <a:solidFill>
                  <a:schemeClr val="accent4"/>
                </a:solidFill>
              </a:rPr>
              <a:t>5</a:t>
            </a:r>
            <a:r>
              <a:rPr lang="nl-NL" sz="2400" dirty="0" smtClean="0">
                <a:solidFill>
                  <a:schemeClr val="accent4"/>
                </a:solidFill>
              </a:rPr>
              <a:t>} (…)</a:t>
            </a:r>
            <a:endParaRPr lang="nl-NL" sz="2400" dirty="0">
              <a:solidFill>
                <a:schemeClr val="accent4"/>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r-BE" dirty="0" smtClean="0"/>
              <a:t>Cohérence relationnelle</a:t>
            </a:r>
            <a:endParaRPr lang="fr-FR" dirty="0"/>
          </a:p>
        </p:txBody>
      </p:sp>
      <p:sp>
        <p:nvSpPr>
          <p:cNvPr id="82947" name="Rectangle 3"/>
          <p:cNvSpPr>
            <a:spLocks noChangeArrowheads="1"/>
          </p:cNvSpPr>
          <p:nvPr/>
        </p:nvSpPr>
        <p:spPr bwMode="auto">
          <a:xfrm>
            <a:off x="250825" y="2387600"/>
            <a:ext cx="8591550" cy="3046988"/>
          </a:xfrm>
          <a:prstGeom prst="rect">
            <a:avLst/>
          </a:prstGeom>
          <a:noFill/>
          <a:ln w="9525">
            <a:noFill/>
            <a:miter lim="800000"/>
            <a:headEnd/>
            <a:tailEnd/>
          </a:ln>
          <a:effectLst/>
        </p:spPr>
        <p:txBody>
          <a:bodyPr anchor="ctr">
            <a:prstTxWarp prst="textNoShape">
              <a:avLst/>
            </a:prstTxWarp>
            <a:spAutoFit/>
          </a:bodyPr>
          <a:lstStyle/>
          <a:p>
            <a:pPr algn="just"/>
            <a:r>
              <a:rPr lang="nl-NL" sz="2400" dirty="0" smtClean="0">
                <a:solidFill>
                  <a:schemeClr val="accent6"/>
                </a:solidFill>
              </a:rPr>
              <a:t>{</a:t>
            </a:r>
            <a:r>
              <a:rPr lang="fr-FR" sz="2400" dirty="0" smtClean="0">
                <a:solidFill>
                  <a:schemeClr val="accent6"/>
                </a:solidFill>
              </a:rPr>
              <a:t>Les axolotls furent reconnus comme espèce animale propre en 1789</a:t>
            </a:r>
            <a:r>
              <a:rPr lang="nl-NL" sz="2400" dirty="0" smtClean="0">
                <a:solidFill>
                  <a:schemeClr val="accent6"/>
                </a:solidFill>
              </a:rPr>
              <a:t>}{S</a:t>
            </a:r>
            <a:r>
              <a:rPr lang="nl-NL" sz="2400" baseline="-25000" dirty="0" smtClean="0">
                <a:solidFill>
                  <a:schemeClr val="accent6"/>
                </a:solidFill>
              </a:rPr>
              <a:t>1</a:t>
            </a:r>
            <a:r>
              <a:rPr lang="nl-NL" sz="2400" dirty="0" smtClean="0">
                <a:solidFill>
                  <a:schemeClr val="accent6"/>
                </a:solidFill>
              </a:rPr>
              <a:t>}, </a:t>
            </a:r>
            <a:r>
              <a:rPr lang="nl-NL" sz="2400" b="1" dirty="0" smtClean="0">
                <a:solidFill>
                  <a:schemeClr val="accent6"/>
                </a:solidFill>
              </a:rPr>
              <a:t>MAIS</a:t>
            </a:r>
            <a:r>
              <a:rPr lang="nl-NL" sz="2400" dirty="0" smtClean="0">
                <a:solidFill>
                  <a:schemeClr val="accent6"/>
                </a:solidFill>
              </a:rPr>
              <a:t> {</a:t>
            </a:r>
            <a:r>
              <a:rPr lang="fr-FR" sz="2400" dirty="0" smtClean="0">
                <a:solidFill>
                  <a:schemeClr val="accent6"/>
                </a:solidFill>
              </a:rPr>
              <a:t>leur lien de parenté avec les salamandres ne fût établi qu’en 1863</a:t>
            </a:r>
            <a:r>
              <a:rPr lang="nl-NL" sz="2400" dirty="0" smtClean="0">
                <a:solidFill>
                  <a:schemeClr val="accent6"/>
                </a:solidFill>
              </a:rPr>
              <a:t>}{S</a:t>
            </a:r>
            <a:r>
              <a:rPr lang="nl-NL" sz="2400" baseline="-25000" dirty="0" smtClean="0">
                <a:solidFill>
                  <a:schemeClr val="accent6"/>
                </a:solidFill>
              </a:rPr>
              <a:t>2</a:t>
            </a:r>
            <a:r>
              <a:rPr lang="nl-NL" sz="2400" dirty="0" smtClean="0">
                <a:solidFill>
                  <a:schemeClr val="accent6"/>
                </a:solidFill>
              </a:rPr>
              <a:t>}</a:t>
            </a:r>
            <a:r>
              <a:rPr lang="nl-NL" sz="2400" dirty="0" smtClean="0">
                <a:solidFill>
                  <a:srgbClr val="5C92B5"/>
                </a:solidFill>
              </a:rPr>
              <a:t>,</a:t>
            </a:r>
            <a:r>
              <a:rPr lang="nl-NL" sz="2400" dirty="0" smtClean="0"/>
              <a:t> </a:t>
            </a:r>
            <a:r>
              <a:rPr lang="nl-NL" sz="2400" dirty="0" err="1" smtClean="0">
                <a:solidFill>
                  <a:schemeClr val="accent3"/>
                </a:solidFill>
              </a:rPr>
              <a:t>lorsqu</a:t>
            </a:r>
            <a:r>
              <a:rPr lang="nl-NL" sz="2400" dirty="0" smtClean="0">
                <a:solidFill>
                  <a:schemeClr val="accent3"/>
                </a:solidFill>
              </a:rPr>
              <a:t>’ {</a:t>
            </a:r>
            <a:r>
              <a:rPr lang="fr-FR" sz="2400" dirty="0" smtClean="0">
                <a:solidFill>
                  <a:schemeClr val="accent3"/>
                </a:solidFill>
              </a:rPr>
              <a:t>ils furent exposés pour la première fois, au Musée d’histoire naturelle de Paris. </a:t>
            </a:r>
            <a:r>
              <a:rPr lang="nl-NL" sz="2400" dirty="0" smtClean="0">
                <a:solidFill>
                  <a:schemeClr val="accent3"/>
                </a:solidFill>
              </a:rPr>
              <a:t>}{S</a:t>
            </a:r>
            <a:r>
              <a:rPr lang="nl-NL" sz="2400" baseline="-25000" dirty="0" smtClean="0">
                <a:solidFill>
                  <a:schemeClr val="accent3"/>
                </a:solidFill>
              </a:rPr>
              <a:t>3</a:t>
            </a:r>
            <a:r>
              <a:rPr lang="nl-NL" sz="2400" dirty="0" smtClean="0">
                <a:solidFill>
                  <a:schemeClr val="accent3"/>
                </a:solidFill>
              </a:rPr>
              <a:t>}.</a:t>
            </a:r>
            <a:r>
              <a:rPr lang="nl-NL" sz="2400" dirty="0" smtClean="0"/>
              <a:t> </a:t>
            </a:r>
            <a:endParaRPr lang="nl-NL" sz="2400" b="1" dirty="0" smtClean="0">
              <a:solidFill>
                <a:schemeClr val="accent4"/>
              </a:solidFill>
            </a:endParaRPr>
          </a:p>
          <a:p>
            <a:pPr algn="just"/>
            <a:r>
              <a:rPr lang="nl-NL" sz="2400" dirty="0" smtClean="0">
                <a:solidFill>
                  <a:schemeClr val="accent4"/>
                </a:solidFill>
              </a:rPr>
              <a:t>{</a:t>
            </a:r>
            <a:r>
              <a:rPr lang="fr-FR" sz="2400" dirty="0" smtClean="0">
                <a:solidFill>
                  <a:schemeClr val="accent4"/>
                </a:solidFill>
              </a:rPr>
              <a:t>Ces axolotls suscitèrent d’emblée un grand intérêt public</a:t>
            </a:r>
            <a:r>
              <a:rPr lang="nl-NL" sz="2400" dirty="0" smtClean="0">
                <a:solidFill>
                  <a:schemeClr val="accent4"/>
                </a:solidFill>
              </a:rPr>
              <a:t>}{S</a:t>
            </a:r>
            <a:r>
              <a:rPr lang="nl-NL" sz="2400" baseline="-25000" dirty="0" smtClean="0">
                <a:solidFill>
                  <a:schemeClr val="accent4"/>
                </a:solidFill>
              </a:rPr>
              <a:t>4</a:t>
            </a:r>
            <a:r>
              <a:rPr lang="nl-NL" sz="2400" dirty="0" smtClean="0">
                <a:solidFill>
                  <a:schemeClr val="accent4"/>
                </a:solidFill>
              </a:rPr>
              <a:t>}, </a:t>
            </a:r>
            <a:r>
              <a:rPr lang="nl-NL" sz="2400" dirty="0" err="1" smtClean="0">
                <a:solidFill>
                  <a:schemeClr val="accent4"/>
                </a:solidFill>
              </a:rPr>
              <a:t>car</a:t>
            </a:r>
            <a:r>
              <a:rPr lang="nl-NL" sz="2400" dirty="0" smtClean="0">
                <a:solidFill>
                  <a:schemeClr val="accent4"/>
                </a:solidFill>
              </a:rPr>
              <a:t> {</a:t>
            </a:r>
            <a:r>
              <a:rPr lang="fr-FR" sz="2400" dirty="0" smtClean="0">
                <a:solidFill>
                  <a:schemeClr val="accent4"/>
                </a:solidFill>
              </a:rPr>
              <a:t>ils perdirent leurs ouïes pendant l’exposition et se métamorphosèrent en salamandres</a:t>
            </a:r>
            <a:r>
              <a:rPr lang="nl-NL" sz="2400" dirty="0" smtClean="0">
                <a:solidFill>
                  <a:schemeClr val="accent4"/>
                </a:solidFill>
              </a:rPr>
              <a:t>}{S</a:t>
            </a:r>
            <a:r>
              <a:rPr lang="nl-NL" sz="2400" baseline="-25000" dirty="0" smtClean="0">
                <a:solidFill>
                  <a:schemeClr val="accent4"/>
                </a:solidFill>
              </a:rPr>
              <a:t>5</a:t>
            </a:r>
            <a:r>
              <a:rPr lang="nl-NL" sz="2400" dirty="0" smtClean="0">
                <a:solidFill>
                  <a:schemeClr val="accent4"/>
                </a:solidFill>
              </a:rPr>
              <a:t>} (…)</a:t>
            </a:r>
            <a:endParaRPr lang="nl-NL" sz="2400" dirty="0">
              <a:solidFill>
                <a:schemeClr val="accent4"/>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r-BE" dirty="0" smtClean="0"/>
              <a:t>Cohérence relationnelle</a:t>
            </a:r>
            <a:endParaRPr lang="fr-FR" dirty="0"/>
          </a:p>
        </p:txBody>
      </p:sp>
      <p:sp>
        <p:nvSpPr>
          <p:cNvPr id="82947" name="Rectangle 3"/>
          <p:cNvSpPr>
            <a:spLocks noChangeArrowheads="1"/>
          </p:cNvSpPr>
          <p:nvPr/>
        </p:nvSpPr>
        <p:spPr bwMode="auto">
          <a:xfrm>
            <a:off x="250825" y="2387600"/>
            <a:ext cx="8591550" cy="3046988"/>
          </a:xfrm>
          <a:prstGeom prst="rect">
            <a:avLst/>
          </a:prstGeom>
          <a:noFill/>
          <a:ln w="9525">
            <a:noFill/>
            <a:miter lim="800000"/>
            <a:headEnd/>
            <a:tailEnd/>
          </a:ln>
          <a:effectLst/>
        </p:spPr>
        <p:txBody>
          <a:bodyPr anchor="ctr">
            <a:prstTxWarp prst="textNoShape">
              <a:avLst/>
            </a:prstTxWarp>
            <a:spAutoFit/>
          </a:bodyPr>
          <a:lstStyle/>
          <a:p>
            <a:pPr algn="just"/>
            <a:r>
              <a:rPr lang="nl-NL" sz="2400" dirty="0" smtClean="0">
                <a:solidFill>
                  <a:schemeClr val="accent6"/>
                </a:solidFill>
              </a:rPr>
              <a:t>{</a:t>
            </a:r>
            <a:r>
              <a:rPr lang="fr-FR" sz="2400" dirty="0" smtClean="0">
                <a:solidFill>
                  <a:schemeClr val="accent6"/>
                </a:solidFill>
              </a:rPr>
              <a:t>Les axolotls furent reconnus comme espèce animale propre en 1789</a:t>
            </a:r>
            <a:r>
              <a:rPr lang="nl-NL" sz="2400" dirty="0" smtClean="0">
                <a:solidFill>
                  <a:schemeClr val="accent6"/>
                </a:solidFill>
              </a:rPr>
              <a:t>}{S</a:t>
            </a:r>
            <a:r>
              <a:rPr lang="nl-NL" sz="2400" baseline="-25000" dirty="0" smtClean="0">
                <a:solidFill>
                  <a:schemeClr val="accent6"/>
                </a:solidFill>
              </a:rPr>
              <a:t>1</a:t>
            </a:r>
            <a:r>
              <a:rPr lang="nl-NL" sz="2400" dirty="0" smtClean="0">
                <a:solidFill>
                  <a:schemeClr val="accent6"/>
                </a:solidFill>
              </a:rPr>
              <a:t>}, </a:t>
            </a:r>
            <a:r>
              <a:rPr lang="nl-NL" sz="2400" b="1" dirty="0" smtClean="0">
                <a:solidFill>
                  <a:schemeClr val="accent6"/>
                </a:solidFill>
              </a:rPr>
              <a:t>MAIS</a:t>
            </a:r>
            <a:r>
              <a:rPr lang="nl-NL" sz="2400" dirty="0" smtClean="0">
                <a:solidFill>
                  <a:schemeClr val="accent6"/>
                </a:solidFill>
              </a:rPr>
              <a:t> {</a:t>
            </a:r>
            <a:r>
              <a:rPr lang="fr-FR" sz="2400" dirty="0" smtClean="0">
                <a:solidFill>
                  <a:schemeClr val="accent6"/>
                </a:solidFill>
              </a:rPr>
              <a:t>leur lien de parenté avec les salamandres ne fût établi qu’en 1863</a:t>
            </a:r>
            <a:r>
              <a:rPr lang="nl-NL" sz="2400" dirty="0" smtClean="0">
                <a:solidFill>
                  <a:schemeClr val="accent6"/>
                </a:solidFill>
              </a:rPr>
              <a:t>}{S</a:t>
            </a:r>
            <a:r>
              <a:rPr lang="nl-NL" sz="2400" baseline="-25000" dirty="0" smtClean="0">
                <a:solidFill>
                  <a:schemeClr val="accent6"/>
                </a:solidFill>
              </a:rPr>
              <a:t>2</a:t>
            </a:r>
            <a:r>
              <a:rPr lang="nl-NL" sz="2400" dirty="0" smtClean="0">
                <a:solidFill>
                  <a:schemeClr val="accent6"/>
                </a:solidFill>
              </a:rPr>
              <a:t>}</a:t>
            </a:r>
            <a:r>
              <a:rPr lang="nl-NL" sz="2400" dirty="0" smtClean="0">
                <a:solidFill>
                  <a:srgbClr val="5C92B5"/>
                </a:solidFill>
              </a:rPr>
              <a:t>,</a:t>
            </a:r>
            <a:r>
              <a:rPr lang="nl-NL" sz="2400" dirty="0" smtClean="0"/>
              <a:t> </a:t>
            </a:r>
            <a:r>
              <a:rPr lang="nl-NL" sz="2400" b="1" dirty="0" smtClean="0">
                <a:solidFill>
                  <a:schemeClr val="accent3"/>
                </a:solidFill>
              </a:rPr>
              <a:t>LORSQU’</a:t>
            </a:r>
            <a:r>
              <a:rPr lang="nl-NL" sz="2400" dirty="0" smtClean="0">
                <a:solidFill>
                  <a:schemeClr val="accent3"/>
                </a:solidFill>
              </a:rPr>
              <a:t> {</a:t>
            </a:r>
            <a:r>
              <a:rPr lang="fr-FR" sz="2400" dirty="0" smtClean="0">
                <a:solidFill>
                  <a:schemeClr val="accent3"/>
                </a:solidFill>
              </a:rPr>
              <a:t>ils furent exposés pour la première fois, au Musée d’histoire naturelle de Paris. </a:t>
            </a:r>
            <a:r>
              <a:rPr lang="nl-NL" sz="2400" dirty="0" smtClean="0">
                <a:solidFill>
                  <a:schemeClr val="accent3"/>
                </a:solidFill>
              </a:rPr>
              <a:t>}{S</a:t>
            </a:r>
            <a:r>
              <a:rPr lang="nl-NL" sz="2400" baseline="-25000" dirty="0" smtClean="0">
                <a:solidFill>
                  <a:schemeClr val="accent3"/>
                </a:solidFill>
              </a:rPr>
              <a:t>3</a:t>
            </a:r>
            <a:r>
              <a:rPr lang="nl-NL" sz="2400" dirty="0" smtClean="0">
                <a:solidFill>
                  <a:schemeClr val="accent3"/>
                </a:solidFill>
              </a:rPr>
              <a:t>}.</a:t>
            </a:r>
            <a:r>
              <a:rPr lang="nl-NL" sz="2400" dirty="0" smtClean="0"/>
              <a:t> </a:t>
            </a:r>
            <a:endParaRPr lang="nl-NL" sz="2400" dirty="0" smtClean="0">
              <a:solidFill>
                <a:schemeClr val="accent4"/>
              </a:solidFill>
            </a:endParaRPr>
          </a:p>
          <a:p>
            <a:pPr algn="just"/>
            <a:r>
              <a:rPr lang="nl-NL" sz="2400" dirty="0" smtClean="0">
                <a:solidFill>
                  <a:schemeClr val="accent4"/>
                </a:solidFill>
              </a:rPr>
              <a:t>{</a:t>
            </a:r>
            <a:r>
              <a:rPr lang="fr-FR" sz="2400" dirty="0" smtClean="0">
                <a:solidFill>
                  <a:schemeClr val="accent4"/>
                </a:solidFill>
              </a:rPr>
              <a:t>Ces axolotls suscitèrent d’emblée un grand intérêt public</a:t>
            </a:r>
            <a:r>
              <a:rPr lang="nl-NL" sz="2400" dirty="0" smtClean="0">
                <a:solidFill>
                  <a:schemeClr val="accent4"/>
                </a:solidFill>
              </a:rPr>
              <a:t>}{S</a:t>
            </a:r>
            <a:r>
              <a:rPr lang="nl-NL" sz="2400" baseline="-25000" dirty="0" smtClean="0">
                <a:solidFill>
                  <a:schemeClr val="accent4"/>
                </a:solidFill>
              </a:rPr>
              <a:t>4</a:t>
            </a:r>
            <a:r>
              <a:rPr lang="nl-NL" sz="2400" dirty="0" smtClean="0">
                <a:solidFill>
                  <a:schemeClr val="accent4"/>
                </a:solidFill>
              </a:rPr>
              <a:t>}, CAR {</a:t>
            </a:r>
            <a:r>
              <a:rPr lang="fr-FR" sz="2400" dirty="0" smtClean="0">
                <a:solidFill>
                  <a:schemeClr val="accent4"/>
                </a:solidFill>
              </a:rPr>
              <a:t>ils perdirent leurs ouïes pendant l’exposition et se métamorphosèrent en salamandres</a:t>
            </a:r>
            <a:r>
              <a:rPr lang="nl-NL" sz="2400" dirty="0" smtClean="0">
                <a:solidFill>
                  <a:schemeClr val="accent4"/>
                </a:solidFill>
              </a:rPr>
              <a:t>}{S</a:t>
            </a:r>
            <a:r>
              <a:rPr lang="nl-NL" sz="2400" baseline="-25000" dirty="0" smtClean="0">
                <a:solidFill>
                  <a:schemeClr val="accent4"/>
                </a:solidFill>
              </a:rPr>
              <a:t>5</a:t>
            </a:r>
            <a:r>
              <a:rPr lang="nl-NL" sz="2400" dirty="0" smtClean="0">
                <a:solidFill>
                  <a:schemeClr val="accent4"/>
                </a:solidFill>
              </a:rPr>
              <a:t>} (…)</a:t>
            </a:r>
            <a:endParaRPr lang="nl-NL" sz="2400" dirty="0">
              <a:solidFill>
                <a:schemeClr val="accent4"/>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r-BE" dirty="0" smtClean="0"/>
              <a:t>Cohérence relationnelle</a:t>
            </a:r>
            <a:endParaRPr lang="fr-FR" dirty="0"/>
          </a:p>
        </p:txBody>
      </p:sp>
      <p:sp>
        <p:nvSpPr>
          <p:cNvPr id="82947" name="Rectangle 3"/>
          <p:cNvSpPr>
            <a:spLocks noChangeArrowheads="1"/>
          </p:cNvSpPr>
          <p:nvPr/>
        </p:nvSpPr>
        <p:spPr bwMode="auto">
          <a:xfrm>
            <a:off x="250825" y="2387600"/>
            <a:ext cx="8591550" cy="3046988"/>
          </a:xfrm>
          <a:prstGeom prst="rect">
            <a:avLst/>
          </a:prstGeom>
          <a:noFill/>
          <a:ln w="9525">
            <a:noFill/>
            <a:miter lim="800000"/>
            <a:headEnd/>
            <a:tailEnd/>
          </a:ln>
          <a:effectLst/>
        </p:spPr>
        <p:txBody>
          <a:bodyPr anchor="ctr">
            <a:prstTxWarp prst="textNoShape">
              <a:avLst/>
            </a:prstTxWarp>
            <a:spAutoFit/>
          </a:bodyPr>
          <a:lstStyle/>
          <a:p>
            <a:pPr algn="just"/>
            <a:r>
              <a:rPr lang="nl-NL" sz="2400" dirty="0" smtClean="0">
                <a:solidFill>
                  <a:schemeClr val="accent6"/>
                </a:solidFill>
              </a:rPr>
              <a:t>{</a:t>
            </a:r>
            <a:r>
              <a:rPr lang="fr-FR" sz="2400" dirty="0" smtClean="0">
                <a:solidFill>
                  <a:schemeClr val="accent6"/>
                </a:solidFill>
              </a:rPr>
              <a:t>Les axolotls furent reconnus comme espèce animale propre en 1789</a:t>
            </a:r>
            <a:r>
              <a:rPr lang="nl-NL" sz="2400" dirty="0" smtClean="0">
                <a:solidFill>
                  <a:schemeClr val="accent6"/>
                </a:solidFill>
              </a:rPr>
              <a:t>}{S</a:t>
            </a:r>
            <a:r>
              <a:rPr lang="nl-NL" sz="2400" baseline="-25000" dirty="0" smtClean="0">
                <a:solidFill>
                  <a:schemeClr val="accent6"/>
                </a:solidFill>
              </a:rPr>
              <a:t>1</a:t>
            </a:r>
            <a:r>
              <a:rPr lang="nl-NL" sz="2400" dirty="0" smtClean="0">
                <a:solidFill>
                  <a:schemeClr val="accent6"/>
                </a:solidFill>
              </a:rPr>
              <a:t>}, </a:t>
            </a:r>
            <a:r>
              <a:rPr lang="nl-NL" sz="2400" b="1" dirty="0" smtClean="0">
                <a:solidFill>
                  <a:schemeClr val="accent6"/>
                </a:solidFill>
              </a:rPr>
              <a:t>MAIS</a:t>
            </a:r>
            <a:r>
              <a:rPr lang="nl-NL" sz="2400" dirty="0" smtClean="0">
                <a:solidFill>
                  <a:schemeClr val="accent6"/>
                </a:solidFill>
              </a:rPr>
              <a:t> {</a:t>
            </a:r>
            <a:r>
              <a:rPr lang="fr-FR" sz="2400" dirty="0" smtClean="0">
                <a:solidFill>
                  <a:schemeClr val="accent6"/>
                </a:solidFill>
              </a:rPr>
              <a:t>leur lien de parenté avec les salamandres ne fût établi qu’en 1863</a:t>
            </a:r>
            <a:r>
              <a:rPr lang="nl-NL" sz="2400" dirty="0" smtClean="0">
                <a:solidFill>
                  <a:schemeClr val="accent6"/>
                </a:solidFill>
              </a:rPr>
              <a:t>}{S</a:t>
            </a:r>
            <a:r>
              <a:rPr lang="nl-NL" sz="2400" baseline="-25000" dirty="0" smtClean="0">
                <a:solidFill>
                  <a:schemeClr val="accent6"/>
                </a:solidFill>
              </a:rPr>
              <a:t>2</a:t>
            </a:r>
            <a:r>
              <a:rPr lang="nl-NL" sz="2400" dirty="0" smtClean="0">
                <a:solidFill>
                  <a:schemeClr val="accent6"/>
                </a:solidFill>
              </a:rPr>
              <a:t>}</a:t>
            </a:r>
            <a:r>
              <a:rPr lang="nl-NL" sz="2400" dirty="0" smtClean="0">
                <a:solidFill>
                  <a:srgbClr val="5C92B5"/>
                </a:solidFill>
              </a:rPr>
              <a:t>,</a:t>
            </a:r>
            <a:r>
              <a:rPr lang="nl-NL" sz="2400" dirty="0" smtClean="0"/>
              <a:t> </a:t>
            </a:r>
            <a:r>
              <a:rPr lang="nl-NL" sz="2400" b="1" dirty="0" smtClean="0">
                <a:solidFill>
                  <a:schemeClr val="accent3"/>
                </a:solidFill>
              </a:rPr>
              <a:t>LORSQU’</a:t>
            </a:r>
            <a:r>
              <a:rPr lang="nl-NL" sz="2400" dirty="0" smtClean="0">
                <a:solidFill>
                  <a:schemeClr val="accent3"/>
                </a:solidFill>
              </a:rPr>
              <a:t> {</a:t>
            </a:r>
            <a:r>
              <a:rPr lang="fr-FR" sz="2400" dirty="0" smtClean="0">
                <a:solidFill>
                  <a:schemeClr val="accent3"/>
                </a:solidFill>
              </a:rPr>
              <a:t>ils furent exposés pour la première fois, au Musée d’histoire naturelle de Paris. </a:t>
            </a:r>
            <a:r>
              <a:rPr lang="nl-NL" sz="2400" dirty="0" smtClean="0">
                <a:solidFill>
                  <a:schemeClr val="accent3"/>
                </a:solidFill>
              </a:rPr>
              <a:t>}{S</a:t>
            </a:r>
            <a:r>
              <a:rPr lang="nl-NL" sz="2400" baseline="-25000" dirty="0" smtClean="0">
                <a:solidFill>
                  <a:schemeClr val="accent3"/>
                </a:solidFill>
              </a:rPr>
              <a:t>3</a:t>
            </a:r>
            <a:r>
              <a:rPr lang="nl-NL" sz="2400" dirty="0" smtClean="0">
                <a:solidFill>
                  <a:schemeClr val="accent3"/>
                </a:solidFill>
              </a:rPr>
              <a:t>}.</a:t>
            </a:r>
            <a:r>
              <a:rPr lang="nl-NL" sz="2400" dirty="0" smtClean="0"/>
              <a:t> </a:t>
            </a:r>
            <a:endParaRPr lang="nl-NL" sz="2400" b="1" dirty="0" smtClean="0">
              <a:solidFill>
                <a:schemeClr val="accent4"/>
              </a:solidFill>
            </a:endParaRPr>
          </a:p>
          <a:p>
            <a:pPr algn="just"/>
            <a:r>
              <a:rPr lang="nl-NL" sz="2400" dirty="0" smtClean="0">
                <a:solidFill>
                  <a:schemeClr val="accent4"/>
                </a:solidFill>
              </a:rPr>
              <a:t>{</a:t>
            </a:r>
            <a:r>
              <a:rPr lang="fr-FR" sz="2400" dirty="0" smtClean="0">
                <a:solidFill>
                  <a:schemeClr val="accent4"/>
                </a:solidFill>
              </a:rPr>
              <a:t>Ces axolotls suscitèrent d’emblée un grand intérêt public</a:t>
            </a:r>
            <a:r>
              <a:rPr lang="nl-NL" sz="2400" dirty="0" smtClean="0">
                <a:solidFill>
                  <a:schemeClr val="accent4"/>
                </a:solidFill>
              </a:rPr>
              <a:t>}{S</a:t>
            </a:r>
            <a:r>
              <a:rPr lang="nl-NL" sz="2400" baseline="-25000" dirty="0" smtClean="0">
                <a:solidFill>
                  <a:schemeClr val="accent4"/>
                </a:solidFill>
              </a:rPr>
              <a:t>4</a:t>
            </a:r>
            <a:r>
              <a:rPr lang="nl-NL" sz="2400" dirty="0" smtClean="0">
                <a:solidFill>
                  <a:schemeClr val="accent4"/>
                </a:solidFill>
              </a:rPr>
              <a:t>}, </a:t>
            </a:r>
            <a:r>
              <a:rPr lang="nl-NL" sz="2400" b="1" dirty="0" smtClean="0">
                <a:solidFill>
                  <a:schemeClr val="accent4"/>
                </a:solidFill>
              </a:rPr>
              <a:t>CAR</a:t>
            </a:r>
            <a:r>
              <a:rPr lang="nl-NL" sz="2400" dirty="0" smtClean="0">
                <a:solidFill>
                  <a:schemeClr val="accent4"/>
                </a:solidFill>
              </a:rPr>
              <a:t> {</a:t>
            </a:r>
            <a:r>
              <a:rPr lang="fr-FR" sz="2400" dirty="0" smtClean="0">
                <a:solidFill>
                  <a:schemeClr val="accent4"/>
                </a:solidFill>
              </a:rPr>
              <a:t>ils perdirent leurs ouïes pendant l’exposition et se métamorphosèrent en salamandres</a:t>
            </a:r>
            <a:r>
              <a:rPr lang="nl-NL" sz="2400" dirty="0" smtClean="0">
                <a:solidFill>
                  <a:schemeClr val="accent4"/>
                </a:solidFill>
              </a:rPr>
              <a:t>}{S</a:t>
            </a:r>
            <a:r>
              <a:rPr lang="nl-NL" sz="2400" baseline="-25000" dirty="0" smtClean="0">
                <a:solidFill>
                  <a:schemeClr val="accent4"/>
                </a:solidFill>
              </a:rPr>
              <a:t>5</a:t>
            </a:r>
            <a:r>
              <a:rPr lang="nl-NL" sz="2400" dirty="0" smtClean="0">
                <a:solidFill>
                  <a:schemeClr val="accent4"/>
                </a:solidFill>
              </a:rPr>
              <a:t>} (…)</a:t>
            </a:r>
            <a:endParaRPr lang="nl-NL" sz="2400" dirty="0">
              <a:solidFill>
                <a:schemeClr val="accent4"/>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r-BE" dirty="0" smtClean="0"/>
              <a:t>Cohérence relationnelle</a:t>
            </a:r>
            <a:endParaRPr lang="fr-FR" dirty="0"/>
          </a:p>
        </p:txBody>
      </p:sp>
      <p:sp>
        <p:nvSpPr>
          <p:cNvPr id="82947" name="Rectangle 3"/>
          <p:cNvSpPr>
            <a:spLocks noChangeArrowheads="1"/>
          </p:cNvSpPr>
          <p:nvPr/>
        </p:nvSpPr>
        <p:spPr bwMode="auto">
          <a:xfrm>
            <a:off x="250825" y="2387600"/>
            <a:ext cx="8591550" cy="2677656"/>
          </a:xfrm>
          <a:prstGeom prst="rect">
            <a:avLst/>
          </a:prstGeom>
          <a:noFill/>
          <a:ln w="9525">
            <a:noFill/>
            <a:miter lim="800000"/>
            <a:headEnd/>
            <a:tailEnd/>
          </a:ln>
          <a:effectLst/>
        </p:spPr>
        <p:txBody>
          <a:bodyPr anchor="ctr">
            <a:prstTxWarp prst="textNoShape">
              <a:avLst/>
            </a:prstTxWarp>
            <a:spAutoFit/>
          </a:bodyPr>
          <a:lstStyle/>
          <a:p>
            <a:pPr algn="just"/>
            <a:r>
              <a:rPr lang="nl-NL" sz="2400" dirty="0" smtClean="0">
                <a:solidFill>
                  <a:schemeClr val="accent6"/>
                </a:solidFill>
              </a:rPr>
              <a:t>{</a:t>
            </a:r>
            <a:r>
              <a:rPr lang="fr-FR" sz="2400" dirty="0" smtClean="0">
                <a:solidFill>
                  <a:schemeClr val="accent6"/>
                </a:solidFill>
              </a:rPr>
              <a:t>Les axolotls furent reconnus comme espèce animale propre en 1789</a:t>
            </a:r>
            <a:r>
              <a:rPr lang="nl-NL" sz="2400" dirty="0" smtClean="0">
                <a:solidFill>
                  <a:schemeClr val="accent6"/>
                </a:solidFill>
              </a:rPr>
              <a:t>}{S</a:t>
            </a:r>
            <a:r>
              <a:rPr lang="nl-NL" sz="2400" baseline="-25000" dirty="0" smtClean="0">
                <a:solidFill>
                  <a:schemeClr val="accent6"/>
                </a:solidFill>
              </a:rPr>
              <a:t>1</a:t>
            </a:r>
            <a:r>
              <a:rPr lang="nl-NL" sz="2400" dirty="0" smtClean="0">
                <a:solidFill>
                  <a:schemeClr val="accent6"/>
                </a:solidFill>
              </a:rPr>
              <a:t>}. {</a:t>
            </a:r>
            <a:r>
              <a:rPr lang="fr-FR" sz="2400" dirty="0">
                <a:solidFill>
                  <a:schemeClr val="accent6"/>
                </a:solidFill>
              </a:rPr>
              <a:t>L</a:t>
            </a:r>
            <a:r>
              <a:rPr lang="fr-FR" sz="2400" dirty="0" smtClean="0">
                <a:solidFill>
                  <a:schemeClr val="accent6"/>
                </a:solidFill>
              </a:rPr>
              <a:t>eur lien de parenté avec les salamandres ne fût établi qu’en 1863</a:t>
            </a:r>
            <a:r>
              <a:rPr lang="nl-NL" sz="2400" dirty="0" smtClean="0">
                <a:solidFill>
                  <a:schemeClr val="accent6"/>
                </a:solidFill>
              </a:rPr>
              <a:t>}{S</a:t>
            </a:r>
            <a:r>
              <a:rPr lang="nl-NL" sz="2400" baseline="-25000" dirty="0" smtClean="0">
                <a:solidFill>
                  <a:schemeClr val="accent6"/>
                </a:solidFill>
              </a:rPr>
              <a:t>2</a:t>
            </a:r>
            <a:r>
              <a:rPr lang="nl-NL" sz="2400" dirty="0" smtClean="0">
                <a:solidFill>
                  <a:schemeClr val="accent6"/>
                </a:solidFill>
              </a:rPr>
              <a:t>}</a:t>
            </a:r>
            <a:r>
              <a:rPr lang="nl-NL" sz="2400" dirty="0" smtClean="0">
                <a:solidFill>
                  <a:srgbClr val="5C92B5"/>
                </a:solidFill>
              </a:rPr>
              <a:t>,</a:t>
            </a:r>
            <a:r>
              <a:rPr lang="nl-NL" sz="2400" dirty="0" smtClean="0"/>
              <a:t> </a:t>
            </a:r>
            <a:r>
              <a:rPr lang="nl-NL" sz="2400" b="1" dirty="0" smtClean="0">
                <a:solidFill>
                  <a:schemeClr val="accent3"/>
                </a:solidFill>
              </a:rPr>
              <a:t>LORSQU’</a:t>
            </a:r>
            <a:r>
              <a:rPr lang="nl-NL" sz="2400" dirty="0" smtClean="0">
                <a:solidFill>
                  <a:schemeClr val="accent3"/>
                </a:solidFill>
              </a:rPr>
              <a:t> {</a:t>
            </a:r>
            <a:r>
              <a:rPr lang="fr-FR" sz="2400" dirty="0" smtClean="0">
                <a:solidFill>
                  <a:schemeClr val="accent3"/>
                </a:solidFill>
              </a:rPr>
              <a:t>ils furent exposés pour la première fois, au Musée d’histoire naturelle de Paris. </a:t>
            </a:r>
            <a:r>
              <a:rPr lang="nl-NL" sz="2400" dirty="0" smtClean="0">
                <a:solidFill>
                  <a:schemeClr val="accent3"/>
                </a:solidFill>
              </a:rPr>
              <a:t>}{S</a:t>
            </a:r>
            <a:r>
              <a:rPr lang="nl-NL" sz="2400" baseline="-25000" dirty="0" smtClean="0">
                <a:solidFill>
                  <a:schemeClr val="accent3"/>
                </a:solidFill>
              </a:rPr>
              <a:t>3</a:t>
            </a:r>
            <a:r>
              <a:rPr lang="nl-NL" sz="2400" dirty="0" smtClean="0">
                <a:solidFill>
                  <a:schemeClr val="accent3"/>
                </a:solidFill>
              </a:rPr>
              <a:t>}.</a:t>
            </a:r>
            <a:r>
              <a:rPr lang="nl-NL" sz="2400" dirty="0" smtClean="0"/>
              <a:t> </a:t>
            </a:r>
            <a:endParaRPr lang="nl-NL" sz="2400" b="1" dirty="0" smtClean="0">
              <a:solidFill>
                <a:schemeClr val="accent4"/>
              </a:solidFill>
            </a:endParaRPr>
          </a:p>
          <a:p>
            <a:pPr algn="just"/>
            <a:r>
              <a:rPr lang="nl-NL" sz="2400" dirty="0" smtClean="0">
                <a:solidFill>
                  <a:schemeClr val="accent4"/>
                </a:solidFill>
              </a:rPr>
              <a:t>{</a:t>
            </a:r>
            <a:r>
              <a:rPr lang="fr-FR" sz="2400" dirty="0" smtClean="0">
                <a:solidFill>
                  <a:schemeClr val="accent4"/>
                </a:solidFill>
              </a:rPr>
              <a:t>Ces axolotls suscitèrent d’emblée un grand intérêt public</a:t>
            </a:r>
            <a:r>
              <a:rPr lang="nl-NL" sz="2400" dirty="0" smtClean="0">
                <a:solidFill>
                  <a:schemeClr val="accent4"/>
                </a:solidFill>
              </a:rPr>
              <a:t>}{S</a:t>
            </a:r>
            <a:r>
              <a:rPr lang="nl-NL" sz="2400" baseline="-25000" dirty="0" smtClean="0">
                <a:solidFill>
                  <a:schemeClr val="accent4"/>
                </a:solidFill>
              </a:rPr>
              <a:t>4</a:t>
            </a:r>
            <a:r>
              <a:rPr lang="nl-NL" sz="2400" dirty="0" smtClean="0">
                <a:solidFill>
                  <a:schemeClr val="accent4"/>
                </a:solidFill>
              </a:rPr>
              <a:t>}, </a:t>
            </a:r>
            <a:r>
              <a:rPr lang="nl-NL" sz="2400" b="1" dirty="0" smtClean="0">
                <a:solidFill>
                  <a:schemeClr val="accent4"/>
                </a:solidFill>
              </a:rPr>
              <a:t>CAR</a:t>
            </a:r>
            <a:r>
              <a:rPr lang="nl-NL" sz="2400" dirty="0" smtClean="0">
                <a:solidFill>
                  <a:schemeClr val="accent4"/>
                </a:solidFill>
              </a:rPr>
              <a:t> {</a:t>
            </a:r>
            <a:r>
              <a:rPr lang="fr-FR" sz="2400" dirty="0" smtClean="0">
                <a:solidFill>
                  <a:schemeClr val="accent4"/>
                </a:solidFill>
              </a:rPr>
              <a:t>ils perdirent leurs ouïes pendant l’exposition et se métamorphosèrent en salamandres</a:t>
            </a:r>
            <a:r>
              <a:rPr lang="nl-NL" sz="2400" dirty="0" smtClean="0">
                <a:solidFill>
                  <a:schemeClr val="accent4"/>
                </a:solidFill>
              </a:rPr>
              <a:t>}{S</a:t>
            </a:r>
            <a:r>
              <a:rPr lang="nl-NL" sz="2400" baseline="-25000" dirty="0" smtClean="0">
                <a:solidFill>
                  <a:schemeClr val="accent4"/>
                </a:solidFill>
              </a:rPr>
              <a:t>5</a:t>
            </a:r>
            <a:r>
              <a:rPr lang="nl-NL" sz="2400" dirty="0" smtClean="0">
                <a:solidFill>
                  <a:schemeClr val="accent4"/>
                </a:solidFill>
              </a:rPr>
              <a:t>} (…)</a:t>
            </a:r>
            <a:endParaRPr lang="nl-NL" sz="2400" dirty="0">
              <a:solidFill>
                <a:schemeClr val="accent4"/>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Lecture?</a:t>
            </a:r>
            <a:endParaRPr lang="fr-FR" dirty="0"/>
          </a:p>
        </p:txBody>
      </p:sp>
      <p:sp>
        <p:nvSpPr>
          <p:cNvPr id="3" name="Espace réservé du contenu 2"/>
          <p:cNvSpPr>
            <a:spLocks noGrp="1"/>
          </p:cNvSpPr>
          <p:nvPr>
            <p:ph idx="1"/>
          </p:nvPr>
        </p:nvSpPr>
        <p:spPr/>
        <p:txBody>
          <a:bodyPr>
            <a:normAutofit/>
          </a:bodyPr>
          <a:lstStyle/>
          <a:p>
            <a:r>
              <a:rPr lang="fr-FR" dirty="0" smtClean="0"/>
              <a:t>T</a:t>
            </a:r>
            <a:r>
              <a:rPr lang="fr-FR" dirty="0" err="1" smtClean="0"/>
              <a:t>ransformer</a:t>
            </a:r>
            <a:r>
              <a:rPr lang="fr-FR" dirty="0" smtClean="0"/>
              <a:t> une information visuelle en </a:t>
            </a:r>
            <a:r>
              <a:rPr lang="fr-FR" b="1" dirty="0" smtClean="0">
                <a:solidFill>
                  <a:schemeClr val="accent3"/>
                </a:solidFill>
              </a:rPr>
              <a:t>signification</a:t>
            </a:r>
            <a:r>
              <a:rPr lang="fr-FR" dirty="0" smtClean="0"/>
              <a:t> afin d’atteindre un certain </a:t>
            </a:r>
            <a:r>
              <a:rPr lang="fr-FR" b="1" dirty="0" smtClean="0">
                <a:solidFill>
                  <a:srgbClr val="A04DA3"/>
                </a:solidFill>
              </a:rPr>
              <a:t>but</a:t>
            </a:r>
          </a:p>
          <a:p>
            <a:pPr lvl="1"/>
            <a:r>
              <a:rPr lang="fr-FR" dirty="0" smtClean="0"/>
              <a:t>Se détendre</a:t>
            </a:r>
          </a:p>
          <a:p>
            <a:pPr lvl="1"/>
            <a:r>
              <a:rPr lang="fr-FR" dirty="0" smtClean="0"/>
              <a:t>S’informer</a:t>
            </a:r>
          </a:p>
          <a:p>
            <a:pPr lvl="1"/>
            <a:r>
              <a:rPr lang="fr-FR" dirty="0" smtClean="0"/>
              <a:t>Apprendre</a:t>
            </a:r>
          </a:p>
          <a:p>
            <a:pPr lvl="1"/>
            <a:r>
              <a:rPr lang="fr-FR" dirty="0" smtClean="0"/>
              <a:t>…</a:t>
            </a:r>
          </a:p>
          <a:p>
            <a:pPr lvl="1"/>
            <a:r>
              <a:rPr lang="fr-FR" dirty="0" smtClean="0"/>
              <a:t>=&gt; obtenir de nouvelles informations</a:t>
            </a:r>
          </a:p>
          <a:p>
            <a:pPr lvl="1"/>
            <a:r>
              <a:rPr lang="fr-FR" dirty="0" smtClean="0"/>
              <a:t>=&gt; </a:t>
            </a:r>
            <a:r>
              <a:rPr lang="fr-FR" b="1" dirty="0" smtClean="0">
                <a:solidFill>
                  <a:srgbClr val="A04DA3"/>
                </a:solidFill>
              </a:rPr>
              <a:t>mise à jour</a:t>
            </a:r>
            <a:r>
              <a:rPr lang="fr-FR" dirty="0" smtClean="0"/>
              <a:t> de notre connaissance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r-BE" dirty="0" smtClean="0"/>
              <a:t>Cohérence relationnelle</a:t>
            </a:r>
            <a:endParaRPr lang="fr-FR" dirty="0"/>
          </a:p>
        </p:txBody>
      </p:sp>
      <p:sp>
        <p:nvSpPr>
          <p:cNvPr id="82947" name="Rectangle 3"/>
          <p:cNvSpPr>
            <a:spLocks noChangeArrowheads="1"/>
          </p:cNvSpPr>
          <p:nvPr/>
        </p:nvSpPr>
        <p:spPr bwMode="auto">
          <a:xfrm>
            <a:off x="250825" y="2387600"/>
            <a:ext cx="8591550" cy="2677656"/>
          </a:xfrm>
          <a:prstGeom prst="rect">
            <a:avLst/>
          </a:prstGeom>
          <a:noFill/>
          <a:ln w="9525">
            <a:noFill/>
            <a:miter lim="800000"/>
            <a:headEnd/>
            <a:tailEnd/>
          </a:ln>
          <a:effectLst/>
        </p:spPr>
        <p:txBody>
          <a:bodyPr anchor="ctr">
            <a:prstTxWarp prst="textNoShape">
              <a:avLst/>
            </a:prstTxWarp>
            <a:spAutoFit/>
          </a:bodyPr>
          <a:lstStyle/>
          <a:p>
            <a:pPr algn="just"/>
            <a:r>
              <a:rPr lang="nl-NL" sz="2400" dirty="0" smtClean="0">
                <a:solidFill>
                  <a:schemeClr val="accent6"/>
                </a:solidFill>
              </a:rPr>
              <a:t>{</a:t>
            </a:r>
            <a:r>
              <a:rPr lang="fr-FR" sz="2400" dirty="0" smtClean="0">
                <a:solidFill>
                  <a:schemeClr val="accent6"/>
                </a:solidFill>
              </a:rPr>
              <a:t>Les axolotls furent reconnus comme espèce animale propre en 1789</a:t>
            </a:r>
            <a:r>
              <a:rPr lang="nl-NL" sz="2400" dirty="0" smtClean="0">
                <a:solidFill>
                  <a:schemeClr val="accent6"/>
                </a:solidFill>
              </a:rPr>
              <a:t>}{S</a:t>
            </a:r>
            <a:r>
              <a:rPr lang="nl-NL" sz="2400" baseline="-25000" dirty="0" smtClean="0">
                <a:solidFill>
                  <a:schemeClr val="accent6"/>
                </a:solidFill>
              </a:rPr>
              <a:t>1</a:t>
            </a:r>
            <a:r>
              <a:rPr lang="nl-NL" sz="2400" dirty="0" smtClean="0">
                <a:solidFill>
                  <a:schemeClr val="accent6"/>
                </a:solidFill>
              </a:rPr>
              <a:t>}. {</a:t>
            </a:r>
            <a:r>
              <a:rPr lang="fr-FR" sz="2400" dirty="0">
                <a:solidFill>
                  <a:schemeClr val="accent6"/>
                </a:solidFill>
              </a:rPr>
              <a:t>L</a:t>
            </a:r>
            <a:r>
              <a:rPr lang="fr-FR" sz="2400" dirty="0" smtClean="0">
                <a:solidFill>
                  <a:schemeClr val="accent6"/>
                </a:solidFill>
              </a:rPr>
              <a:t>eur lien de parenté avec les salamandres ne fût établi qu’en 1863</a:t>
            </a:r>
            <a:r>
              <a:rPr lang="nl-NL" sz="2400" dirty="0" smtClean="0">
                <a:solidFill>
                  <a:schemeClr val="accent6"/>
                </a:solidFill>
              </a:rPr>
              <a:t>}{S</a:t>
            </a:r>
            <a:r>
              <a:rPr lang="nl-NL" sz="2400" baseline="-25000" dirty="0" smtClean="0">
                <a:solidFill>
                  <a:schemeClr val="accent6"/>
                </a:solidFill>
              </a:rPr>
              <a:t>2</a:t>
            </a:r>
            <a:r>
              <a:rPr lang="nl-NL" sz="2400" dirty="0" smtClean="0">
                <a:solidFill>
                  <a:schemeClr val="accent6"/>
                </a:solidFill>
              </a:rPr>
              <a:t>}</a:t>
            </a:r>
            <a:r>
              <a:rPr lang="nl-NL" sz="2400" dirty="0">
                <a:solidFill>
                  <a:srgbClr val="5C92B5"/>
                </a:solidFill>
              </a:rPr>
              <a:t>.</a:t>
            </a:r>
            <a:r>
              <a:rPr lang="nl-NL" sz="2400" dirty="0" smtClean="0"/>
              <a:t> </a:t>
            </a:r>
            <a:r>
              <a:rPr lang="nl-NL" sz="2400" dirty="0" smtClean="0">
                <a:solidFill>
                  <a:schemeClr val="accent3"/>
                </a:solidFill>
              </a:rPr>
              <a:t>{</a:t>
            </a:r>
            <a:r>
              <a:rPr lang="fr-FR" sz="2400" dirty="0">
                <a:solidFill>
                  <a:schemeClr val="accent3"/>
                </a:solidFill>
              </a:rPr>
              <a:t>I</a:t>
            </a:r>
            <a:r>
              <a:rPr lang="fr-FR" sz="2400" dirty="0" smtClean="0">
                <a:solidFill>
                  <a:schemeClr val="accent3"/>
                </a:solidFill>
              </a:rPr>
              <a:t>ls furent exposés pour la première fois, au Musée d’histoire naturelle de Paris. </a:t>
            </a:r>
            <a:r>
              <a:rPr lang="nl-NL" sz="2400" dirty="0" smtClean="0">
                <a:solidFill>
                  <a:schemeClr val="accent3"/>
                </a:solidFill>
              </a:rPr>
              <a:t>}{S</a:t>
            </a:r>
            <a:r>
              <a:rPr lang="nl-NL" sz="2400" baseline="-25000" dirty="0" smtClean="0">
                <a:solidFill>
                  <a:schemeClr val="accent3"/>
                </a:solidFill>
              </a:rPr>
              <a:t>3</a:t>
            </a:r>
            <a:r>
              <a:rPr lang="nl-NL" sz="2400" dirty="0" smtClean="0">
                <a:solidFill>
                  <a:schemeClr val="accent3"/>
                </a:solidFill>
              </a:rPr>
              <a:t>}.</a:t>
            </a:r>
            <a:r>
              <a:rPr lang="nl-NL" sz="2400" dirty="0" smtClean="0"/>
              <a:t> </a:t>
            </a:r>
            <a:endParaRPr lang="nl-NL" sz="2400" b="1" dirty="0" smtClean="0">
              <a:solidFill>
                <a:schemeClr val="accent4"/>
              </a:solidFill>
            </a:endParaRPr>
          </a:p>
          <a:p>
            <a:pPr algn="just"/>
            <a:r>
              <a:rPr lang="nl-NL" sz="2400" dirty="0" smtClean="0">
                <a:solidFill>
                  <a:schemeClr val="accent4"/>
                </a:solidFill>
              </a:rPr>
              <a:t>{</a:t>
            </a:r>
            <a:r>
              <a:rPr lang="fr-FR" sz="2400" dirty="0" smtClean="0">
                <a:solidFill>
                  <a:schemeClr val="accent4"/>
                </a:solidFill>
              </a:rPr>
              <a:t>Ces axolotls suscitèrent d’emblée un grand intérêt public</a:t>
            </a:r>
            <a:r>
              <a:rPr lang="nl-NL" sz="2400" dirty="0" smtClean="0">
                <a:solidFill>
                  <a:schemeClr val="accent4"/>
                </a:solidFill>
              </a:rPr>
              <a:t>}{S</a:t>
            </a:r>
            <a:r>
              <a:rPr lang="nl-NL" sz="2400" baseline="-25000" dirty="0" smtClean="0">
                <a:solidFill>
                  <a:schemeClr val="accent4"/>
                </a:solidFill>
              </a:rPr>
              <a:t>4</a:t>
            </a:r>
            <a:r>
              <a:rPr lang="nl-NL" sz="2400" dirty="0" smtClean="0">
                <a:solidFill>
                  <a:schemeClr val="accent4"/>
                </a:solidFill>
              </a:rPr>
              <a:t>}, </a:t>
            </a:r>
            <a:r>
              <a:rPr lang="nl-NL" sz="2400" b="1" dirty="0" smtClean="0">
                <a:solidFill>
                  <a:schemeClr val="accent4"/>
                </a:solidFill>
              </a:rPr>
              <a:t>CAR</a:t>
            </a:r>
            <a:r>
              <a:rPr lang="nl-NL" sz="2400" dirty="0" smtClean="0">
                <a:solidFill>
                  <a:schemeClr val="accent4"/>
                </a:solidFill>
              </a:rPr>
              <a:t> {</a:t>
            </a:r>
            <a:r>
              <a:rPr lang="fr-FR" sz="2400" dirty="0" smtClean="0">
                <a:solidFill>
                  <a:schemeClr val="accent4"/>
                </a:solidFill>
              </a:rPr>
              <a:t>ils perdirent leurs ouïes pendant l’exposition et se métamorphosèrent en salamandres</a:t>
            </a:r>
            <a:r>
              <a:rPr lang="nl-NL" sz="2400" dirty="0" smtClean="0">
                <a:solidFill>
                  <a:schemeClr val="accent4"/>
                </a:solidFill>
              </a:rPr>
              <a:t>}{S</a:t>
            </a:r>
            <a:r>
              <a:rPr lang="nl-NL" sz="2400" baseline="-25000" dirty="0" smtClean="0">
                <a:solidFill>
                  <a:schemeClr val="accent4"/>
                </a:solidFill>
              </a:rPr>
              <a:t>5</a:t>
            </a:r>
            <a:r>
              <a:rPr lang="nl-NL" sz="2400" dirty="0" smtClean="0">
                <a:solidFill>
                  <a:schemeClr val="accent4"/>
                </a:solidFill>
              </a:rPr>
              <a:t>} (…)</a:t>
            </a:r>
            <a:endParaRPr lang="nl-NL" sz="2400" dirty="0">
              <a:solidFill>
                <a:schemeClr val="accent4"/>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r-BE" dirty="0" smtClean="0"/>
              <a:t>Cohérence relationnelle</a:t>
            </a:r>
            <a:endParaRPr lang="fr-FR" dirty="0"/>
          </a:p>
        </p:txBody>
      </p:sp>
      <p:sp>
        <p:nvSpPr>
          <p:cNvPr id="82947" name="Rectangle 3"/>
          <p:cNvSpPr>
            <a:spLocks noChangeArrowheads="1"/>
          </p:cNvSpPr>
          <p:nvPr/>
        </p:nvSpPr>
        <p:spPr bwMode="auto">
          <a:xfrm>
            <a:off x="250825" y="2387600"/>
            <a:ext cx="8591550" cy="2677656"/>
          </a:xfrm>
          <a:prstGeom prst="rect">
            <a:avLst/>
          </a:prstGeom>
          <a:noFill/>
          <a:ln w="9525">
            <a:noFill/>
            <a:miter lim="800000"/>
            <a:headEnd/>
            <a:tailEnd/>
          </a:ln>
          <a:effectLst/>
        </p:spPr>
        <p:txBody>
          <a:bodyPr anchor="ctr">
            <a:prstTxWarp prst="textNoShape">
              <a:avLst/>
            </a:prstTxWarp>
            <a:spAutoFit/>
          </a:bodyPr>
          <a:lstStyle/>
          <a:p>
            <a:pPr algn="just"/>
            <a:r>
              <a:rPr lang="nl-NL" sz="2400" dirty="0" smtClean="0">
                <a:solidFill>
                  <a:schemeClr val="accent6"/>
                </a:solidFill>
              </a:rPr>
              <a:t>{</a:t>
            </a:r>
            <a:r>
              <a:rPr lang="fr-FR" sz="2400" dirty="0" smtClean="0">
                <a:solidFill>
                  <a:schemeClr val="accent6"/>
                </a:solidFill>
              </a:rPr>
              <a:t>Les axolotls furent reconnus comme espèce animale propre en 1789</a:t>
            </a:r>
            <a:r>
              <a:rPr lang="nl-NL" sz="2400" dirty="0" smtClean="0">
                <a:solidFill>
                  <a:schemeClr val="accent6"/>
                </a:solidFill>
              </a:rPr>
              <a:t>}{S</a:t>
            </a:r>
            <a:r>
              <a:rPr lang="nl-NL" sz="2400" baseline="-25000" dirty="0" smtClean="0">
                <a:solidFill>
                  <a:schemeClr val="accent6"/>
                </a:solidFill>
              </a:rPr>
              <a:t>1</a:t>
            </a:r>
            <a:r>
              <a:rPr lang="nl-NL" sz="2400" dirty="0" smtClean="0">
                <a:solidFill>
                  <a:schemeClr val="accent6"/>
                </a:solidFill>
              </a:rPr>
              <a:t>}. {</a:t>
            </a:r>
            <a:r>
              <a:rPr lang="fr-FR" sz="2400" dirty="0">
                <a:solidFill>
                  <a:schemeClr val="accent6"/>
                </a:solidFill>
              </a:rPr>
              <a:t>L</a:t>
            </a:r>
            <a:r>
              <a:rPr lang="fr-FR" sz="2400" dirty="0" smtClean="0">
                <a:solidFill>
                  <a:schemeClr val="accent6"/>
                </a:solidFill>
              </a:rPr>
              <a:t>eur lien de parenté avec les salamandres ne fût établi qu’en 1863</a:t>
            </a:r>
            <a:r>
              <a:rPr lang="nl-NL" sz="2400" dirty="0" smtClean="0">
                <a:solidFill>
                  <a:schemeClr val="accent6"/>
                </a:solidFill>
              </a:rPr>
              <a:t>}{S</a:t>
            </a:r>
            <a:r>
              <a:rPr lang="nl-NL" sz="2400" baseline="-25000" dirty="0" smtClean="0">
                <a:solidFill>
                  <a:schemeClr val="accent6"/>
                </a:solidFill>
              </a:rPr>
              <a:t>2</a:t>
            </a:r>
            <a:r>
              <a:rPr lang="nl-NL" sz="2400" dirty="0" smtClean="0">
                <a:solidFill>
                  <a:schemeClr val="accent6"/>
                </a:solidFill>
              </a:rPr>
              <a:t>}</a:t>
            </a:r>
            <a:r>
              <a:rPr lang="nl-NL" sz="2400" dirty="0">
                <a:solidFill>
                  <a:srgbClr val="5C92B5"/>
                </a:solidFill>
              </a:rPr>
              <a:t>.</a:t>
            </a:r>
            <a:r>
              <a:rPr lang="nl-NL" sz="2400" dirty="0" smtClean="0"/>
              <a:t> </a:t>
            </a:r>
            <a:r>
              <a:rPr lang="nl-NL" sz="2400" dirty="0" smtClean="0">
                <a:solidFill>
                  <a:schemeClr val="accent3"/>
                </a:solidFill>
              </a:rPr>
              <a:t>{</a:t>
            </a:r>
            <a:r>
              <a:rPr lang="fr-FR" sz="2400" dirty="0">
                <a:solidFill>
                  <a:schemeClr val="accent3"/>
                </a:solidFill>
              </a:rPr>
              <a:t>I</a:t>
            </a:r>
            <a:r>
              <a:rPr lang="fr-FR" sz="2400" dirty="0" smtClean="0">
                <a:solidFill>
                  <a:schemeClr val="accent3"/>
                </a:solidFill>
              </a:rPr>
              <a:t>ls furent exposés pour la première fois, au Musée d’histoire naturelle de Paris. </a:t>
            </a:r>
            <a:r>
              <a:rPr lang="nl-NL" sz="2400" dirty="0" smtClean="0">
                <a:solidFill>
                  <a:schemeClr val="accent3"/>
                </a:solidFill>
              </a:rPr>
              <a:t>}{S</a:t>
            </a:r>
            <a:r>
              <a:rPr lang="nl-NL" sz="2400" baseline="-25000" dirty="0" smtClean="0">
                <a:solidFill>
                  <a:schemeClr val="accent3"/>
                </a:solidFill>
              </a:rPr>
              <a:t>3</a:t>
            </a:r>
            <a:r>
              <a:rPr lang="nl-NL" sz="2400" dirty="0" smtClean="0">
                <a:solidFill>
                  <a:schemeClr val="accent3"/>
                </a:solidFill>
              </a:rPr>
              <a:t>}.</a:t>
            </a:r>
            <a:r>
              <a:rPr lang="nl-NL" sz="2400" dirty="0" smtClean="0"/>
              <a:t> </a:t>
            </a:r>
            <a:endParaRPr lang="nl-NL" sz="2400" b="1" dirty="0" smtClean="0">
              <a:solidFill>
                <a:schemeClr val="accent4"/>
              </a:solidFill>
            </a:endParaRPr>
          </a:p>
          <a:p>
            <a:pPr algn="just"/>
            <a:r>
              <a:rPr lang="nl-NL" sz="2400" dirty="0" smtClean="0">
                <a:solidFill>
                  <a:schemeClr val="accent4"/>
                </a:solidFill>
              </a:rPr>
              <a:t>{</a:t>
            </a:r>
            <a:r>
              <a:rPr lang="fr-FR" sz="2400" dirty="0" smtClean="0">
                <a:solidFill>
                  <a:schemeClr val="accent4"/>
                </a:solidFill>
              </a:rPr>
              <a:t>Ces axolotls suscitèrent d’emblée un grand intérêt public</a:t>
            </a:r>
            <a:r>
              <a:rPr lang="nl-NL" sz="2400" dirty="0" smtClean="0">
                <a:solidFill>
                  <a:schemeClr val="accent4"/>
                </a:solidFill>
              </a:rPr>
              <a:t>}{S</a:t>
            </a:r>
            <a:r>
              <a:rPr lang="nl-NL" sz="2400" baseline="-25000" dirty="0" smtClean="0">
                <a:solidFill>
                  <a:schemeClr val="accent4"/>
                </a:solidFill>
              </a:rPr>
              <a:t>4</a:t>
            </a:r>
            <a:r>
              <a:rPr lang="nl-NL" sz="2400" dirty="0" smtClean="0">
                <a:solidFill>
                  <a:schemeClr val="accent4"/>
                </a:solidFill>
              </a:rPr>
              <a:t>}, {</a:t>
            </a:r>
            <a:r>
              <a:rPr lang="fr-FR" sz="2400" dirty="0" smtClean="0">
                <a:solidFill>
                  <a:schemeClr val="accent4"/>
                </a:solidFill>
              </a:rPr>
              <a:t>ils perdirent leurs ouïes pendant l’exposition et se métamorphosèrent en salamandres</a:t>
            </a:r>
            <a:r>
              <a:rPr lang="nl-NL" sz="2400" dirty="0" smtClean="0">
                <a:solidFill>
                  <a:schemeClr val="accent4"/>
                </a:solidFill>
              </a:rPr>
              <a:t>}{S</a:t>
            </a:r>
            <a:r>
              <a:rPr lang="nl-NL" sz="2400" baseline="-25000" dirty="0" smtClean="0">
                <a:solidFill>
                  <a:schemeClr val="accent4"/>
                </a:solidFill>
              </a:rPr>
              <a:t>5</a:t>
            </a:r>
            <a:r>
              <a:rPr lang="nl-NL" sz="2400" dirty="0" smtClean="0">
                <a:solidFill>
                  <a:schemeClr val="accent4"/>
                </a:solidFill>
              </a:rPr>
              <a:t>} (…)</a:t>
            </a:r>
            <a:endParaRPr lang="nl-NL" sz="2400" dirty="0">
              <a:solidFill>
                <a:schemeClr val="accent4"/>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Connecteurs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Marqueurs de relations de cohérence</a:t>
            </a:r>
          </a:p>
          <a:p>
            <a:pPr lvl="1"/>
            <a:r>
              <a:rPr lang="fr-FR" dirty="0" smtClean="0"/>
              <a:t>Fonction de liaison</a:t>
            </a:r>
          </a:p>
          <a:p>
            <a:pPr lvl="2"/>
            <a:r>
              <a:rPr lang="fr-FR" dirty="0" smtClean="0"/>
              <a:t>Lien entre deux segments textuels (surface)</a:t>
            </a:r>
          </a:p>
          <a:p>
            <a:pPr lvl="2"/>
            <a:r>
              <a:rPr lang="fr-FR" dirty="0" smtClean="0"/>
              <a:t>Lien entre deux propositions (représentation mentale)</a:t>
            </a:r>
          </a:p>
          <a:p>
            <a:pPr lvl="1"/>
            <a:r>
              <a:rPr lang="fr-FR" dirty="0" smtClean="0"/>
              <a:t>Fonction de guide (processus de lecture)</a:t>
            </a:r>
          </a:p>
          <a:p>
            <a:pPr lvl="2"/>
            <a:r>
              <a:rPr lang="fr-FR" dirty="0" smtClean="0"/>
              <a:t>Indiquent au lecteur comment ils doivent intégrer deux segments textuels</a:t>
            </a:r>
          </a:p>
          <a:p>
            <a:pPr lvl="2"/>
            <a:r>
              <a:rPr lang="fr-FR" dirty="0" smtClean="0"/>
              <a:t>Fonction d’intégration (</a:t>
            </a:r>
            <a:r>
              <a:rPr lang="fr-FR" dirty="0" err="1" smtClean="0"/>
              <a:t>Noordman</a:t>
            </a:r>
            <a:r>
              <a:rPr lang="fr-FR" dirty="0" smtClean="0"/>
              <a:t> &amp; </a:t>
            </a:r>
            <a:r>
              <a:rPr lang="fr-FR" dirty="0" err="1" smtClean="0"/>
              <a:t>Vonk</a:t>
            </a:r>
            <a:r>
              <a:rPr lang="fr-FR" dirty="0" smtClean="0"/>
              <a:t>, 1997)</a:t>
            </a:r>
          </a:p>
          <a:p>
            <a:r>
              <a:rPr lang="fr-BE" sz="2600" dirty="0" smtClean="0"/>
              <a:t>Présence de connecteurs</a:t>
            </a:r>
          </a:p>
          <a:p>
            <a:pPr lvl="1"/>
            <a:r>
              <a:rPr lang="fr-FR" sz="2400" dirty="0" smtClean="0"/>
              <a:t>A</a:t>
            </a:r>
            <a:r>
              <a:rPr lang="fr-BE" sz="2400" dirty="0" smtClean="0"/>
              <a:t>llègement de la tâche cognitive</a:t>
            </a:r>
          </a:p>
          <a:p>
            <a:pPr lvl="1"/>
            <a:r>
              <a:rPr lang="fr-BE" sz="2400" dirty="0" smtClean="0"/>
              <a:t>Activité de lecture plus aisée / plus rapide</a:t>
            </a:r>
          </a:p>
          <a:p>
            <a:pPr lvl="1"/>
            <a:r>
              <a:rPr lang="fr-BE" sz="2400" dirty="0" smtClean="0"/>
              <a:t>Meilleure compréhension</a:t>
            </a:r>
          </a:p>
          <a:p>
            <a:pPr lvl="1">
              <a:buNone/>
            </a:pPr>
            <a:endParaRPr lang="fr-FR" sz="2400" dirty="0" smtClean="0"/>
          </a:p>
          <a:p>
            <a:pPr lvl="1"/>
            <a:endParaRPr lang="fr-FR" dirty="0" smtClean="0"/>
          </a:p>
          <a:p>
            <a:endParaRPr lang="fr-FR" dirty="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fr-BE" dirty="0" smtClean="0"/>
              <a:t>Connecteurs</a:t>
            </a:r>
            <a:endParaRPr lang="fr-FR" dirty="0"/>
          </a:p>
        </p:txBody>
      </p:sp>
      <p:sp>
        <p:nvSpPr>
          <p:cNvPr id="65539" name="Rectangle 3"/>
          <p:cNvSpPr>
            <a:spLocks noGrp="1" noChangeArrowheads="1"/>
          </p:cNvSpPr>
          <p:nvPr>
            <p:ph type="body" idx="1"/>
          </p:nvPr>
        </p:nvSpPr>
        <p:spPr/>
        <p:txBody>
          <a:bodyPr/>
          <a:lstStyle/>
          <a:p>
            <a:r>
              <a:rPr lang="fr-BE" dirty="0" smtClean="0"/>
              <a:t>Catégorie fonctionnelle</a:t>
            </a:r>
          </a:p>
          <a:p>
            <a:pPr lvl="1"/>
            <a:r>
              <a:rPr lang="fr-BE" sz="2400" dirty="0" smtClean="0"/>
              <a:t>Conjonctions</a:t>
            </a:r>
          </a:p>
          <a:p>
            <a:pPr lvl="2"/>
            <a:r>
              <a:rPr lang="fr-BE" sz="2000" dirty="0" smtClean="0"/>
              <a:t>Coordination </a:t>
            </a:r>
            <a:r>
              <a:rPr lang="fr-BE" sz="2000" dirty="0"/>
              <a:t>(</a:t>
            </a:r>
            <a:r>
              <a:rPr lang="fr-BE" sz="2000" i="1" dirty="0" smtClean="0"/>
              <a:t>et</a:t>
            </a:r>
            <a:r>
              <a:rPr lang="fr-BE" sz="2000" dirty="0" smtClean="0"/>
              <a:t>, </a:t>
            </a:r>
            <a:r>
              <a:rPr lang="fr-BE" sz="2000" i="1" dirty="0" smtClean="0"/>
              <a:t>car</a:t>
            </a:r>
            <a:r>
              <a:rPr lang="fr-BE" sz="2000" dirty="0" smtClean="0"/>
              <a:t>, </a:t>
            </a:r>
            <a:r>
              <a:rPr lang="fr-BE" sz="2000" i="1" dirty="0" smtClean="0"/>
              <a:t>mais</a:t>
            </a:r>
            <a:r>
              <a:rPr lang="fr-BE" sz="2000" dirty="0" smtClean="0"/>
              <a:t>, </a:t>
            </a:r>
            <a:r>
              <a:rPr lang="fr-BE" sz="2000" i="1" dirty="0" smtClean="0"/>
              <a:t>donc</a:t>
            </a:r>
            <a:r>
              <a:rPr lang="fr-BE" sz="2000" dirty="0" smtClean="0"/>
              <a:t>…</a:t>
            </a:r>
            <a:r>
              <a:rPr lang="fr-BE" sz="2000" dirty="0"/>
              <a:t>)</a:t>
            </a:r>
            <a:endParaRPr lang="fr-BE" sz="2000" dirty="0" smtClean="0"/>
          </a:p>
          <a:p>
            <a:pPr lvl="2"/>
            <a:r>
              <a:rPr lang="fr-BE" sz="2000" dirty="0" smtClean="0"/>
              <a:t>Subordination (</a:t>
            </a:r>
            <a:r>
              <a:rPr lang="fr-BE" sz="2000" i="1" dirty="0" smtClean="0"/>
              <a:t>parce que, bien que, alor que, comme…</a:t>
            </a:r>
            <a:r>
              <a:rPr lang="fr-BE" sz="2000" dirty="0"/>
              <a:t>)</a:t>
            </a:r>
            <a:endParaRPr lang="fr-BE" sz="2000" dirty="0" smtClean="0"/>
          </a:p>
          <a:p>
            <a:pPr lvl="1"/>
            <a:r>
              <a:rPr lang="fr-BE" sz="2400" dirty="0" smtClean="0"/>
              <a:t>Adverbes </a:t>
            </a:r>
            <a:r>
              <a:rPr lang="fr-BE" sz="2000" dirty="0" smtClean="0"/>
              <a:t>(</a:t>
            </a:r>
            <a:r>
              <a:rPr lang="fr-BE" sz="2000" i="1" dirty="0" smtClean="0"/>
              <a:t>c’est pourquoi, cependant,…</a:t>
            </a:r>
            <a:r>
              <a:rPr lang="fr-BE" sz="2000" dirty="0" smtClean="0"/>
              <a:t>)</a:t>
            </a:r>
            <a:endParaRPr lang="fr-BE" sz="20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dissolve">
                                      <p:cBhvr>
                                        <p:cTn id="12" dur="500"/>
                                        <p:tgtEl>
                                          <p:spTgt spid="6553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Effect transition="in" filter="dissolve">
                                      <p:cBhvr>
                                        <p:cTn id="15" dur="500"/>
                                        <p:tgtEl>
                                          <p:spTgt spid="6553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5539">
                                            <p:txEl>
                                              <p:pRg st="3" end="3"/>
                                            </p:txEl>
                                          </p:spTgt>
                                        </p:tgtEl>
                                        <p:attrNameLst>
                                          <p:attrName>style.visibility</p:attrName>
                                        </p:attrNameLst>
                                      </p:cBhvr>
                                      <p:to>
                                        <p:strVal val="visible"/>
                                      </p:to>
                                    </p:set>
                                    <p:animEffect transition="in" filter="dissolve">
                                      <p:cBhvr>
                                        <p:cTn id="18" dur="500"/>
                                        <p:tgtEl>
                                          <p:spTgt spid="6553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5539">
                                            <p:txEl>
                                              <p:pRg st="4" end="4"/>
                                            </p:txEl>
                                          </p:spTgt>
                                        </p:tgtEl>
                                        <p:attrNameLst>
                                          <p:attrName>style.visibility</p:attrName>
                                        </p:attrNameLst>
                                      </p:cBhvr>
                                      <p:to>
                                        <p:strVal val="visible"/>
                                      </p:to>
                                    </p:set>
                                    <p:animEffect transition="in" filter="dissolve">
                                      <p:cBhvr>
                                        <p:cTn id="21"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fr-BE" dirty="0" smtClean="0"/>
              <a:t>Connecteurs</a:t>
            </a:r>
            <a:endParaRPr lang="fr-FR" dirty="0"/>
          </a:p>
        </p:txBody>
      </p:sp>
      <p:sp>
        <p:nvSpPr>
          <p:cNvPr id="91139" name="Rectangle 3"/>
          <p:cNvSpPr>
            <a:spLocks noGrp="1" noChangeArrowheads="1"/>
          </p:cNvSpPr>
          <p:nvPr>
            <p:ph type="body" idx="1"/>
          </p:nvPr>
        </p:nvSpPr>
        <p:spPr/>
        <p:txBody>
          <a:bodyPr/>
          <a:lstStyle/>
          <a:p>
            <a:r>
              <a:rPr lang="fr-BE" sz="2600" dirty="0"/>
              <a:t>4</a:t>
            </a:r>
            <a:r>
              <a:rPr lang="fr-BE" sz="2600" dirty="0" smtClean="0"/>
              <a:t> sous-catégories </a:t>
            </a:r>
            <a:r>
              <a:rPr lang="fr-BE" sz="2000" dirty="0"/>
              <a:t>(cf.</a:t>
            </a:r>
            <a:r>
              <a:rPr lang="fr-BE" sz="2000" dirty="0" smtClean="0"/>
              <a:t> Halliday </a:t>
            </a:r>
            <a:r>
              <a:rPr lang="fr-BE" sz="2000" dirty="0"/>
              <a:t>&amp; Hasan 1976, Martin 1992)</a:t>
            </a:r>
            <a:endParaRPr lang="fr-BE" sz="2000" dirty="0" smtClean="0"/>
          </a:p>
          <a:p>
            <a:pPr lvl="1"/>
            <a:r>
              <a:rPr lang="fr-BE" sz="2400" dirty="0" smtClean="0"/>
              <a:t>Connecteurs additifs</a:t>
            </a:r>
          </a:p>
          <a:p>
            <a:pPr lvl="2"/>
            <a:r>
              <a:rPr lang="fr-BE" sz="2000" i="1" dirty="0" smtClean="0"/>
              <a:t>Et, par ailleurs,…</a:t>
            </a:r>
          </a:p>
          <a:p>
            <a:pPr lvl="1"/>
            <a:r>
              <a:rPr lang="fr-BE" sz="2400" dirty="0" smtClean="0"/>
              <a:t>Connecteurs temporels</a:t>
            </a:r>
          </a:p>
          <a:p>
            <a:pPr lvl="2"/>
            <a:r>
              <a:rPr lang="fr-BE" sz="2000" i="1" dirty="0" smtClean="0"/>
              <a:t>Alors, pendant que, finalement</a:t>
            </a:r>
            <a:r>
              <a:rPr lang="fr-BE" sz="2000" dirty="0" smtClean="0"/>
              <a:t>…</a:t>
            </a:r>
          </a:p>
          <a:p>
            <a:pPr lvl="1"/>
            <a:r>
              <a:rPr lang="fr-BE" sz="2400" dirty="0" smtClean="0"/>
              <a:t>Connecteurs causaux</a:t>
            </a:r>
          </a:p>
          <a:p>
            <a:pPr lvl="2"/>
            <a:r>
              <a:rPr lang="fr-BE" sz="2000" i="1" dirty="0" smtClean="0"/>
              <a:t>Parce que, du fait que, c’est pourquoi, donc</a:t>
            </a:r>
            <a:r>
              <a:rPr lang="fr-FR" sz="2000" i="1" dirty="0" smtClean="0"/>
              <a:t>…</a:t>
            </a:r>
            <a:endParaRPr lang="fr-BE" sz="2000" i="1" dirty="0" smtClean="0"/>
          </a:p>
          <a:p>
            <a:pPr lvl="1"/>
            <a:r>
              <a:rPr lang="fr-BE" sz="2400" dirty="0" smtClean="0"/>
              <a:t>Connecteurs contrastifs</a:t>
            </a:r>
          </a:p>
          <a:p>
            <a:pPr lvl="2"/>
            <a:r>
              <a:rPr lang="fr-BE" sz="2000" i="1" dirty="0" smtClean="0"/>
              <a:t>Mais, cependant, bien que,</a:t>
            </a:r>
            <a:r>
              <a:rPr lang="fr-FR" sz="2000" i="1" dirty="0" smtClean="0"/>
              <a:t>…</a:t>
            </a:r>
            <a:endParaRPr lang="fr-FR" sz="20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slide(fromBottom)">
                                      <p:cBhvr>
                                        <p:cTn id="7" dur="500"/>
                                        <p:tgtEl>
                                          <p:spTgt spid="9113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slide(fromBottom)">
                                      <p:cBhvr>
                                        <p:cTn id="10" dur="500"/>
                                        <p:tgtEl>
                                          <p:spTgt spid="91139">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slide(fromBottom)">
                                      <p:cBhvr>
                                        <p:cTn id="13" dur="500"/>
                                        <p:tgtEl>
                                          <p:spTgt spid="91139">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slide(fromBottom)">
                                      <p:cBhvr>
                                        <p:cTn id="16" dur="500"/>
                                        <p:tgtEl>
                                          <p:spTgt spid="91139">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animEffect transition="in" filter="slide(fromBottom)">
                                      <p:cBhvr>
                                        <p:cTn id="19" dur="500"/>
                                        <p:tgtEl>
                                          <p:spTgt spid="91139">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91139">
                                            <p:txEl>
                                              <p:pRg st="5" end="5"/>
                                            </p:txEl>
                                          </p:spTgt>
                                        </p:tgtEl>
                                        <p:attrNameLst>
                                          <p:attrName>style.visibility</p:attrName>
                                        </p:attrNameLst>
                                      </p:cBhvr>
                                      <p:to>
                                        <p:strVal val="visible"/>
                                      </p:to>
                                    </p:set>
                                    <p:animEffect transition="in" filter="slide(fromBottom)">
                                      <p:cBhvr>
                                        <p:cTn id="22" dur="500"/>
                                        <p:tgtEl>
                                          <p:spTgt spid="91139">
                                            <p:txEl>
                                              <p:pRg st="5" end="5"/>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91139">
                                            <p:txEl>
                                              <p:pRg st="6" end="6"/>
                                            </p:txEl>
                                          </p:spTgt>
                                        </p:tgtEl>
                                        <p:attrNameLst>
                                          <p:attrName>style.visibility</p:attrName>
                                        </p:attrNameLst>
                                      </p:cBhvr>
                                      <p:to>
                                        <p:strVal val="visible"/>
                                      </p:to>
                                    </p:set>
                                    <p:animEffect transition="in" filter="slide(fromBottom)">
                                      <p:cBhvr>
                                        <p:cTn id="25" dur="500"/>
                                        <p:tgtEl>
                                          <p:spTgt spid="91139">
                                            <p:txEl>
                                              <p:pRg st="6" end="6"/>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91139">
                                            <p:txEl>
                                              <p:pRg st="7" end="7"/>
                                            </p:txEl>
                                          </p:spTgt>
                                        </p:tgtEl>
                                        <p:attrNameLst>
                                          <p:attrName>style.visibility</p:attrName>
                                        </p:attrNameLst>
                                      </p:cBhvr>
                                      <p:to>
                                        <p:strVal val="visible"/>
                                      </p:to>
                                    </p:set>
                                    <p:animEffect transition="in" filter="slide(fromBottom)">
                                      <p:cBhvr>
                                        <p:cTn id="28" dur="500"/>
                                        <p:tgtEl>
                                          <p:spTgt spid="91139">
                                            <p:txEl>
                                              <p:pRg st="7" end="7"/>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91139">
                                            <p:txEl>
                                              <p:pRg st="8" end="8"/>
                                            </p:txEl>
                                          </p:spTgt>
                                        </p:tgtEl>
                                        <p:attrNameLst>
                                          <p:attrName>style.visibility</p:attrName>
                                        </p:attrNameLst>
                                      </p:cBhvr>
                                      <p:to>
                                        <p:strVal val="visible"/>
                                      </p:to>
                                    </p:set>
                                    <p:animEffect transition="in" filter="slide(fromBottom)">
                                      <p:cBhvr>
                                        <p:cTn id="31" dur="500"/>
                                        <p:tgtEl>
                                          <p:spTgt spid="91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fr-BE" dirty="0" smtClean="0"/>
              <a:t>Connecteurs</a:t>
            </a:r>
            <a:endParaRPr lang="fr-FR" dirty="0"/>
          </a:p>
        </p:txBody>
      </p:sp>
      <p:sp>
        <p:nvSpPr>
          <p:cNvPr id="91139" name="Rectangle 3"/>
          <p:cNvSpPr>
            <a:spLocks noGrp="1" noChangeArrowheads="1"/>
          </p:cNvSpPr>
          <p:nvPr>
            <p:ph type="body" idx="1"/>
          </p:nvPr>
        </p:nvSpPr>
        <p:spPr/>
        <p:txBody>
          <a:bodyPr/>
          <a:lstStyle/>
          <a:p>
            <a:r>
              <a:rPr lang="fr-BE" sz="2600" dirty="0"/>
              <a:t>4</a:t>
            </a:r>
            <a:r>
              <a:rPr lang="fr-BE" sz="2600" dirty="0" smtClean="0"/>
              <a:t> sous-catégories </a:t>
            </a:r>
            <a:r>
              <a:rPr lang="fr-BE" sz="2000" dirty="0"/>
              <a:t>(cf.</a:t>
            </a:r>
            <a:r>
              <a:rPr lang="fr-BE" sz="2000" dirty="0" smtClean="0"/>
              <a:t> Halliday </a:t>
            </a:r>
            <a:r>
              <a:rPr lang="fr-BE" sz="2000" dirty="0"/>
              <a:t>&amp; Hasan 1976, Martin 1992)</a:t>
            </a:r>
            <a:endParaRPr lang="fr-BE" sz="2000" dirty="0" smtClean="0"/>
          </a:p>
          <a:p>
            <a:pPr lvl="1"/>
            <a:r>
              <a:rPr lang="fr-BE" sz="2400" dirty="0" smtClean="0">
                <a:solidFill>
                  <a:schemeClr val="bg1">
                    <a:lumMod val="75000"/>
                  </a:schemeClr>
                </a:solidFill>
              </a:rPr>
              <a:t>Connecteurs additifs</a:t>
            </a:r>
          </a:p>
          <a:p>
            <a:pPr lvl="2"/>
            <a:r>
              <a:rPr lang="fr-BE" sz="2000" i="1" dirty="0" smtClean="0">
                <a:solidFill>
                  <a:schemeClr val="bg1">
                    <a:lumMod val="75000"/>
                  </a:schemeClr>
                </a:solidFill>
              </a:rPr>
              <a:t>Et, par ailleurs,…</a:t>
            </a:r>
          </a:p>
          <a:p>
            <a:pPr lvl="1"/>
            <a:r>
              <a:rPr lang="fr-BE" sz="2400" dirty="0" smtClean="0">
                <a:solidFill>
                  <a:schemeClr val="bg1">
                    <a:lumMod val="75000"/>
                  </a:schemeClr>
                </a:solidFill>
              </a:rPr>
              <a:t>Connecteurs temporels</a:t>
            </a:r>
          </a:p>
          <a:p>
            <a:pPr lvl="2"/>
            <a:r>
              <a:rPr lang="fr-BE" sz="2000" i="1" dirty="0" smtClean="0">
                <a:solidFill>
                  <a:schemeClr val="bg1">
                    <a:lumMod val="75000"/>
                  </a:schemeClr>
                </a:solidFill>
              </a:rPr>
              <a:t>Alors, pendant que, finalement</a:t>
            </a:r>
            <a:r>
              <a:rPr lang="fr-BE" sz="2000" dirty="0" smtClean="0">
                <a:solidFill>
                  <a:schemeClr val="bg1">
                    <a:lumMod val="75000"/>
                  </a:schemeClr>
                </a:solidFill>
              </a:rPr>
              <a:t>…</a:t>
            </a:r>
          </a:p>
          <a:p>
            <a:pPr lvl="1"/>
            <a:r>
              <a:rPr lang="fr-BE" sz="2400" dirty="0" smtClean="0"/>
              <a:t>Connecteurs causaux</a:t>
            </a:r>
          </a:p>
          <a:p>
            <a:pPr lvl="2"/>
            <a:r>
              <a:rPr lang="fr-BE" sz="2000" i="1" dirty="0" smtClean="0"/>
              <a:t>Parce que, du fait que, c’est pourquoi, donc</a:t>
            </a:r>
            <a:r>
              <a:rPr lang="fr-FR" sz="2000" i="1" dirty="0" smtClean="0"/>
              <a:t>…</a:t>
            </a:r>
            <a:endParaRPr lang="fr-BE" sz="2000" i="1" dirty="0" smtClean="0"/>
          </a:p>
          <a:p>
            <a:pPr lvl="1"/>
            <a:r>
              <a:rPr lang="fr-BE" sz="2400" dirty="0" smtClean="0"/>
              <a:t>Connecteurs contrastifs</a:t>
            </a:r>
          </a:p>
          <a:p>
            <a:pPr lvl="2"/>
            <a:r>
              <a:rPr lang="fr-BE" sz="2000" i="1" dirty="0" smtClean="0"/>
              <a:t>Mais, cependant, bien que,</a:t>
            </a:r>
            <a:r>
              <a:rPr lang="fr-FR" sz="2000" i="1" dirty="0" smtClean="0"/>
              <a:t>…</a:t>
            </a:r>
            <a:endParaRPr lang="fr-FR" sz="20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slide(fromBottom)">
                                      <p:cBhvr>
                                        <p:cTn id="7" dur="500"/>
                                        <p:tgtEl>
                                          <p:spTgt spid="9113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slide(fromBottom)">
                                      <p:cBhvr>
                                        <p:cTn id="10" dur="500"/>
                                        <p:tgtEl>
                                          <p:spTgt spid="91139">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slide(fromBottom)">
                                      <p:cBhvr>
                                        <p:cTn id="13" dur="500"/>
                                        <p:tgtEl>
                                          <p:spTgt spid="91139">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slide(fromBottom)">
                                      <p:cBhvr>
                                        <p:cTn id="16" dur="500"/>
                                        <p:tgtEl>
                                          <p:spTgt spid="91139">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animEffect transition="in" filter="slide(fromBottom)">
                                      <p:cBhvr>
                                        <p:cTn id="19" dur="500"/>
                                        <p:tgtEl>
                                          <p:spTgt spid="91139">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91139">
                                            <p:txEl>
                                              <p:pRg st="5" end="5"/>
                                            </p:txEl>
                                          </p:spTgt>
                                        </p:tgtEl>
                                        <p:attrNameLst>
                                          <p:attrName>style.visibility</p:attrName>
                                        </p:attrNameLst>
                                      </p:cBhvr>
                                      <p:to>
                                        <p:strVal val="visible"/>
                                      </p:to>
                                    </p:set>
                                    <p:animEffect transition="in" filter="slide(fromBottom)">
                                      <p:cBhvr>
                                        <p:cTn id="22" dur="500"/>
                                        <p:tgtEl>
                                          <p:spTgt spid="91139">
                                            <p:txEl>
                                              <p:pRg st="5" end="5"/>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91139">
                                            <p:txEl>
                                              <p:pRg st="6" end="6"/>
                                            </p:txEl>
                                          </p:spTgt>
                                        </p:tgtEl>
                                        <p:attrNameLst>
                                          <p:attrName>style.visibility</p:attrName>
                                        </p:attrNameLst>
                                      </p:cBhvr>
                                      <p:to>
                                        <p:strVal val="visible"/>
                                      </p:to>
                                    </p:set>
                                    <p:animEffect transition="in" filter="slide(fromBottom)">
                                      <p:cBhvr>
                                        <p:cTn id="25" dur="500"/>
                                        <p:tgtEl>
                                          <p:spTgt spid="91139">
                                            <p:txEl>
                                              <p:pRg st="6" end="6"/>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91139">
                                            <p:txEl>
                                              <p:pRg st="7" end="7"/>
                                            </p:txEl>
                                          </p:spTgt>
                                        </p:tgtEl>
                                        <p:attrNameLst>
                                          <p:attrName>style.visibility</p:attrName>
                                        </p:attrNameLst>
                                      </p:cBhvr>
                                      <p:to>
                                        <p:strVal val="visible"/>
                                      </p:to>
                                    </p:set>
                                    <p:animEffect transition="in" filter="slide(fromBottom)">
                                      <p:cBhvr>
                                        <p:cTn id="28" dur="500"/>
                                        <p:tgtEl>
                                          <p:spTgt spid="91139">
                                            <p:txEl>
                                              <p:pRg st="7" end="7"/>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91139">
                                            <p:txEl>
                                              <p:pRg st="8" end="8"/>
                                            </p:txEl>
                                          </p:spTgt>
                                        </p:tgtEl>
                                        <p:attrNameLst>
                                          <p:attrName>style.visibility</p:attrName>
                                        </p:attrNameLst>
                                      </p:cBhvr>
                                      <p:to>
                                        <p:strVal val="visible"/>
                                      </p:to>
                                    </p:set>
                                    <p:animEffect transition="in" filter="slide(fromBottom)">
                                      <p:cBhvr>
                                        <p:cTn id="31" dur="500"/>
                                        <p:tgtEl>
                                          <p:spTgt spid="91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Cohérence vs. cohésion</a:t>
            </a:r>
            <a:endParaRPr lang="fr-FR" dirty="0"/>
          </a:p>
        </p:txBody>
      </p:sp>
      <p:sp>
        <p:nvSpPr>
          <p:cNvPr id="3" name="Espace réservé du contenu 2"/>
          <p:cNvSpPr>
            <a:spLocks noGrp="1"/>
          </p:cNvSpPr>
          <p:nvPr>
            <p:ph idx="1"/>
          </p:nvPr>
        </p:nvSpPr>
        <p:spPr/>
        <p:txBody>
          <a:bodyPr/>
          <a:lstStyle/>
          <a:p>
            <a:r>
              <a:rPr lang="fr-FR" b="1" dirty="0" smtClean="0">
                <a:solidFill>
                  <a:schemeClr val="accent3"/>
                </a:solidFill>
              </a:rPr>
              <a:t>Cohérence</a:t>
            </a:r>
            <a:r>
              <a:rPr lang="fr-FR" dirty="0" smtClean="0"/>
              <a:t> =&gt; un énoncé est accepté comme la suite logique d’un autre énoncé</a:t>
            </a:r>
          </a:p>
          <a:p>
            <a:r>
              <a:rPr lang="fr-FR" dirty="0" smtClean="0"/>
              <a:t>I</a:t>
            </a:r>
            <a:r>
              <a:rPr lang="fr-FR" dirty="0" err="1" smtClean="0"/>
              <a:t>dée</a:t>
            </a:r>
            <a:r>
              <a:rPr lang="fr-FR" dirty="0" smtClean="0"/>
              <a:t> d’unité</a:t>
            </a:r>
          </a:p>
          <a:p>
            <a:r>
              <a:rPr lang="fr-FR" b="1" dirty="0" smtClean="0">
                <a:solidFill>
                  <a:srgbClr val="A04DA3"/>
                </a:solidFill>
              </a:rPr>
              <a:t>Cohésion</a:t>
            </a:r>
            <a:r>
              <a:rPr lang="fr-FR" dirty="0" smtClean="0"/>
              <a:t> =&gt; mécanismes linguistiques qui explicitent les liens de cohérence à la surface du texte</a:t>
            </a:r>
          </a:p>
          <a:p>
            <a:pPr lvl="1"/>
            <a:r>
              <a:rPr lang="fr-FR" dirty="0" smtClean="0"/>
              <a:t>Connecteurs, anaphores = marques de cohésion</a:t>
            </a:r>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Cohérence vs. cohésion</a:t>
            </a:r>
            <a:endParaRPr lang="fr-FR" dirty="0"/>
          </a:p>
        </p:txBody>
      </p:sp>
      <p:sp>
        <p:nvSpPr>
          <p:cNvPr id="3" name="Espace réservé du contenu 2"/>
          <p:cNvSpPr>
            <a:spLocks noGrp="1"/>
          </p:cNvSpPr>
          <p:nvPr>
            <p:ph idx="1"/>
          </p:nvPr>
        </p:nvSpPr>
        <p:spPr/>
        <p:txBody>
          <a:bodyPr/>
          <a:lstStyle/>
          <a:p>
            <a:r>
              <a:rPr lang="fr-FR" b="1" i="1" dirty="0" smtClean="0">
                <a:solidFill>
                  <a:srgbClr val="A04DA3"/>
                </a:solidFill>
              </a:rPr>
              <a:t>Kim Clijsters</a:t>
            </a:r>
            <a:r>
              <a:rPr lang="fr-FR" i="1" dirty="0" smtClean="0"/>
              <a:t> a remporté l’US Open. </a:t>
            </a:r>
            <a:r>
              <a:rPr lang="fr-FR" b="1" i="1" dirty="0" smtClean="0">
                <a:solidFill>
                  <a:srgbClr val="A04DA3"/>
                </a:solidFill>
              </a:rPr>
              <a:t>Elle</a:t>
            </a:r>
            <a:r>
              <a:rPr lang="fr-FR" i="1" dirty="0" smtClean="0"/>
              <a:t> a battu Mary Pierce en finale.</a:t>
            </a:r>
          </a:p>
          <a:p>
            <a:r>
              <a:rPr lang="fr-FR" b="1" i="1" dirty="0" smtClean="0">
                <a:solidFill>
                  <a:srgbClr val="A04DA3"/>
                </a:solidFill>
              </a:rPr>
              <a:t>Kim Clijsters</a:t>
            </a:r>
            <a:r>
              <a:rPr lang="fr-FR" i="1" dirty="0" smtClean="0"/>
              <a:t> a remporté l’US Open. </a:t>
            </a:r>
            <a:r>
              <a:rPr lang="fr-FR" b="1" i="1" dirty="0" smtClean="0">
                <a:solidFill>
                  <a:srgbClr val="A04DA3"/>
                </a:solidFill>
              </a:rPr>
              <a:t>Elle</a:t>
            </a:r>
            <a:r>
              <a:rPr lang="fr-FR" i="1" dirty="0" smtClean="0"/>
              <a:t> aime bien les sushis.</a:t>
            </a:r>
          </a:p>
          <a:p>
            <a:r>
              <a:rPr lang="fr-FR" b="1" i="1" dirty="0" smtClean="0">
                <a:solidFill>
                  <a:srgbClr val="A04DA3"/>
                </a:solidFill>
              </a:rPr>
              <a:t>Kim Clijsters</a:t>
            </a:r>
            <a:r>
              <a:rPr lang="fr-FR" i="1" dirty="0" smtClean="0"/>
              <a:t> a remporté l’US Open. La résistance de Mary Pierce apparut insuffisante.</a:t>
            </a:r>
          </a:p>
          <a:p>
            <a:r>
              <a:rPr lang="fr-FR" i="1" dirty="0" smtClean="0"/>
              <a:t>Kim Clijsters a remporté l’US Open. L’OM a battu le PSG par 1 but à 3.</a:t>
            </a:r>
          </a:p>
          <a:p>
            <a:endParaRPr lang="fr-FR" dirty="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normAutofit/>
          </a:bodyPr>
          <a:lstStyle/>
          <a:p>
            <a:r>
              <a:rPr lang="fr-FR" dirty="0" smtClean="0">
                <a:solidFill>
                  <a:srgbClr val="000000"/>
                </a:solidFill>
              </a:rPr>
              <a:t>Partie théorique</a:t>
            </a:r>
          </a:p>
          <a:p>
            <a:pPr lvl="1"/>
            <a:r>
              <a:rPr lang="fr-FR" b="1" dirty="0" smtClean="0">
                <a:solidFill>
                  <a:schemeClr val="accent3"/>
                </a:solidFill>
              </a:rPr>
              <a:t>Définition des domaines de recherches</a:t>
            </a:r>
          </a:p>
          <a:p>
            <a:pPr lvl="2"/>
            <a:r>
              <a:rPr lang="fr-FR" b="1" dirty="0" smtClean="0">
                <a:solidFill>
                  <a:schemeClr val="accent3"/>
                </a:solidFill>
              </a:rPr>
              <a:t>Connecteurs?</a:t>
            </a:r>
          </a:p>
          <a:p>
            <a:pPr lvl="2"/>
            <a:r>
              <a:rPr lang="fr-FR" dirty="0" smtClean="0">
                <a:solidFill>
                  <a:schemeClr val="accent3">
                    <a:lumMod val="40000"/>
                    <a:lumOff val="60000"/>
                  </a:schemeClr>
                </a:solidFill>
              </a:rPr>
              <a:t>Compréhension à la lecture?</a:t>
            </a:r>
          </a:p>
          <a:p>
            <a:pPr lvl="2"/>
            <a:r>
              <a:rPr lang="fr-FR" dirty="0" smtClean="0">
                <a:solidFill>
                  <a:schemeClr val="accent3">
                    <a:lumMod val="40000"/>
                    <a:lumOff val="60000"/>
                  </a:schemeClr>
                </a:solidFill>
              </a:rPr>
              <a:t>Compréhension à la lecture en L2?</a:t>
            </a:r>
          </a:p>
          <a:p>
            <a:r>
              <a:rPr lang="fr-FR" dirty="0" smtClean="0"/>
              <a:t>Partie expérimentale</a:t>
            </a:r>
          </a:p>
          <a:p>
            <a:pPr lvl="1"/>
            <a:r>
              <a:rPr lang="fr-FR" dirty="0" smtClean="0"/>
              <a:t>Impact des connecteurs sur la compréhension à la lecture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normAutofit/>
          </a:bodyPr>
          <a:lstStyle/>
          <a:p>
            <a:r>
              <a:rPr lang="fr-FR" dirty="0" smtClean="0">
                <a:solidFill>
                  <a:schemeClr val="accent3">
                    <a:lumMod val="40000"/>
                    <a:lumOff val="60000"/>
                  </a:schemeClr>
                </a:solidFill>
              </a:rPr>
              <a:t>Partie théorique</a:t>
            </a:r>
          </a:p>
          <a:p>
            <a:pPr lvl="1"/>
            <a:r>
              <a:rPr lang="fr-FR" dirty="0" smtClean="0">
                <a:solidFill>
                  <a:schemeClr val="accent3">
                    <a:lumMod val="40000"/>
                    <a:lumOff val="60000"/>
                  </a:schemeClr>
                </a:solidFill>
              </a:rPr>
              <a:t>Définition des domaines de recherches</a:t>
            </a:r>
          </a:p>
          <a:p>
            <a:pPr lvl="2"/>
            <a:r>
              <a:rPr lang="fr-FR" dirty="0" smtClean="0">
                <a:solidFill>
                  <a:schemeClr val="accent3">
                    <a:lumMod val="40000"/>
                    <a:lumOff val="60000"/>
                  </a:schemeClr>
                </a:solidFill>
              </a:rPr>
              <a:t>Connecteurs?</a:t>
            </a:r>
          </a:p>
          <a:p>
            <a:pPr lvl="2"/>
            <a:r>
              <a:rPr lang="fr-FR" dirty="0" smtClean="0">
                <a:solidFill>
                  <a:schemeClr val="accent3">
                    <a:lumMod val="40000"/>
                    <a:lumOff val="60000"/>
                  </a:schemeClr>
                </a:solidFill>
              </a:rPr>
              <a:t>Compréhension à la lecture?</a:t>
            </a:r>
          </a:p>
          <a:p>
            <a:pPr lvl="2"/>
            <a:r>
              <a:rPr lang="fr-FR" dirty="0" smtClean="0">
                <a:solidFill>
                  <a:schemeClr val="accent3">
                    <a:lumMod val="40000"/>
                    <a:lumOff val="60000"/>
                  </a:schemeClr>
                </a:solidFill>
              </a:rPr>
              <a:t>Compréhension à la lecture en L2?</a:t>
            </a:r>
          </a:p>
          <a:p>
            <a:r>
              <a:rPr lang="fr-FR" dirty="0" smtClean="0"/>
              <a:t>Partie expérimentale</a:t>
            </a:r>
          </a:p>
          <a:p>
            <a:pPr lvl="1"/>
            <a:r>
              <a:rPr lang="fr-FR" dirty="0" smtClean="0"/>
              <a:t>Impact des connecteurs sur la compréhension à la lecture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Lecture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Information visuelle</a:t>
            </a:r>
          </a:p>
          <a:p>
            <a:pPr lvl="1"/>
            <a:r>
              <a:rPr lang="fr-FR" dirty="0" smtClean="0"/>
              <a:t>M</a:t>
            </a:r>
            <a:r>
              <a:rPr lang="fr-FR" dirty="0" err="1" smtClean="0"/>
              <a:t>ots</a:t>
            </a:r>
            <a:r>
              <a:rPr lang="fr-FR" dirty="0" smtClean="0"/>
              <a:t>, phrases, textes,…</a:t>
            </a:r>
          </a:p>
          <a:p>
            <a:pPr lvl="1"/>
            <a:r>
              <a:rPr lang="fr-FR" dirty="0" smtClean="0"/>
              <a:t>Images</a:t>
            </a:r>
          </a:p>
          <a:p>
            <a:pPr lvl="1"/>
            <a:r>
              <a:rPr lang="fr-FR" dirty="0" err="1" smtClean="0"/>
              <a:t>Emioticons</a:t>
            </a:r>
            <a:r>
              <a:rPr lang="fr-FR" dirty="0" smtClean="0"/>
              <a:t> </a:t>
            </a:r>
            <a:r>
              <a:rPr lang="fr-FR" dirty="0" err="1" smtClean="0">
                <a:sym typeface="Wingdings"/>
              </a:rPr>
              <a:t></a:t>
            </a:r>
            <a:r>
              <a:rPr lang="fr-FR" dirty="0" smtClean="0">
                <a:sym typeface="Wingdings"/>
              </a:rPr>
              <a:t> </a:t>
            </a:r>
            <a:r>
              <a:rPr lang="fr-FR" dirty="0" err="1" smtClean="0">
                <a:sym typeface="Wingdings"/>
              </a:rPr>
              <a:t></a:t>
            </a:r>
            <a:r>
              <a:rPr lang="fr-FR" dirty="0" smtClean="0">
                <a:sym typeface="Wingdings"/>
              </a:rPr>
              <a:t> :</a:t>
            </a:r>
            <a:r>
              <a:rPr lang="fr-FR" dirty="0" err="1" smtClean="0">
                <a:sym typeface="Wingdings"/>
              </a:rPr>
              <a:t>-o</a:t>
            </a:r>
            <a:r>
              <a:rPr lang="fr-FR" dirty="0" smtClean="0">
                <a:sym typeface="Wingdings"/>
              </a:rPr>
              <a:t> :</a:t>
            </a:r>
            <a:r>
              <a:rPr lang="fr-FR" dirty="0" err="1" smtClean="0">
                <a:sym typeface="Wingdings"/>
              </a:rPr>
              <a:t>-s</a:t>
            </a:r>
            <a:r>
              <a:rPr lang="fr-FR" dirty="0" smtClean="0">
                <a:sym typeface="Wingdings"/>
              </a:rPr>
              <a:t> </a:t>
            </a:r>
          </a:p>
          <a:p>
            <a:pPr lvl="1"/>
            <a:r>
              <a:rPr lang="fr-FR" dirty="0" smtClean="0">
                <a:sym typeface="Wingdings"/>
              </a:rPr>
              <a:t>Situations</a:t>
            </a:r>
          </a:p>
          <a:p>
            <a:r>
              <a:rPr lang="fr-FR" dirty="0" smtClean="0">
                <a:sym typeface="Wingdings"/>
              </a:rPr>
              <a:t>Expressions</a:t>
            </a:r>
          </a:p>
          <a:p>
            <a:pPr lvl="1"/>
            <a:r>
              <a:rPr lang="fr-FR" i="1" dirty="0" smtClean="0">
                <a:sym typeface="Wingdings"/>
              </a:rPr>
              <a:t>Lire dans le jeu de quelqu’un</a:t>
            </a:r>
          </a:p>
          <a:p>
            <a:pPr lvl="1"/>
            <a:r>
              <a:rPr lang="fr-FR" i="1" dirty="0" smtClean="0">
                <a:sym typeface="Wingdings"/>
              </a:rPr>
              <a:t>Lire dans les lignes de la main</a:t>
            </a:r>
          </a:p>
          <a:p>
            <a:pPr lvl="1"/>
            <a:r>
              <a:rPr lang="fr-FR" i="1" dirty="0" smtClean="0">
                <a:sym typeface="Wingdings"/>
              </a:rPr>
              <a:t>Lire l'avenir dans le marc de café;</a:t>
            </a:r>
          </a:p>
          <a:p>
            <a:pPr lvl="1"/>
            <a:r>
              <a:rPr lang="fr-FR" i="1" dirty="0" smtClean="0">
                <a:sym typeface="Wingdings"/>
              </a:rPr>
              <a:t>Lire les lignes de la main</a:t>
            </a:r>
          </a:p>
          <a:p>
            <a:pPr lvl="1"/>
            <a:r>
              <a:rPr lang="fr-FR" i="1" dirty="0" smtClean="0">
                <a:sym typeface="Wingdings"/>
              </a:rPr>
              <a:t>Lire les cartes</a:t>
            </a:r>
          </a:p>
          <a:p>
            <a:pPr lvl="1"/>
            <a:r>
              <a:rPr lang="fr-FR" i="1" dirty="0" smtClean="0">
                <a:sym typeface="Wingdings"/>
              </a:rPr>
              <a:t>Lire l’avenir dans les boules de </a:t>
            </a:r>
            <a:r>
              <a:rPr lang="fr-FR" i="1" dirty="0" err="1" smtClean="0">
                <a:sym typeface="Wingdings"/>
              </a:rPr>
              <a:t>crystal</a:t>
            </a:r>
            <a:endParaRPr lang="fr-FR" i="1" dirty="0" smtClean="0">
              <a:sym typeface="Wingdings"/>
            </a:endParaRPr>
          </a:p>
          <a:p>
            <a:pPr lvl="1"/>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t>Introduction</a:t>
            </a:r>
          </a:p>
          <a:p>
            <a:r>
              <a:rPr lang="fr-FR" dirty="0" smtClean="0"/>
              <a:t>Littérature</a:t>
            </a:r>
          </a:p>
          <a:p>
            <a:r>
              <a:rPr lang="fr-FR" dirty="0" smtClean="0"/>
              <a:t>Design expérimental global</a:t>
            </a:r>
          </a:p>
          <a:p>
            <a:r>
              <a:rPr lang="fr-FR" dirty="0" smtClean="0"/>
              <a:t>Expérience 1</a:t>
            </a:r>
          </a:p>
          <a:p>
            <a:r>
              <a:rPr lang="fr-FR" dirty="0" smtClean="0"/>
              <a:t>Expérience 2</a:t>
            </a:r>
          </a:p>
          <a:p>
            <a:r>
              <a:rPr lang="fr-FR" dirty="0" smtClean="0"/>
              <a:t>Conclusions et discussions</a:t>
            </a:r>
            <a:endParaRPr lang="fr-FR" dirty="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b="1" dirty="0" smtClean="0">
                <a:solidFill>
                  <a:schemeClr val="accent3"/>
                </a:solidFill>
              </a:rPr>
              <a:t>Introduction</a:t>
            </a:r>
          </a:p>
          <a:p>
            <a:r>
              <a:rPr lang="fr-FR" dirty="0" smtClean="0">
                <a:solidFill>
                  <a:srgbClr val="000000"/>
                </a:solidFill>
              </a:rPr>
              <a:t>Littérature</a:t>
            </a:r>
          </a:p>
          <a:p>
            <a:r>
              <a:rPr lang="fr-FR" dirty="0" smtClean="0"/>
              <a:t>Design expérimental global</a:t>
            </a:r>
          </a:p>
          <a:p>
            <a:r>
              <a:rPr lang="fr-FR" dirty="0" smtClean="0"/>
              <a:t>Expérience 1</a:t>
            </a:r>
          </a:p>
          <a:p>
            <a:r>
              <a:rPr lang="fr-FR" dirty="0" smtClean="0"/>
              <a:t>Expérience 2</a:t>
            </a:r>
          </a:p>
          <a:p>
            <a:r>
              <a:rPr lang="fr-FR" dirty="0" smtClean="0"/>
              <a:t>Conclusions et discussions</a:t>
            </a:r>
            <a:endParaRPr lang="fr-FR" dirty="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Partie expérimentale - introduction</a:t>
            </a:r>
            <a:endParaRPr lang="fr-FR" dirty="0"/>
          </a:p>
        </p:txBody>
      </p:sp>
      <p:sp>
        <p:nvSpPr>
          <p:cNvPr id="3" name="Espace réservé du contenu 2"/>
          <p:cNvSpPr>
            <a:spLocks noGrp="1"/>
          </p:cNvSpPr>
          <p:nvPr>
            <p:ph idx="1"/>
          </p:nvPr>
        </p:nvSpPr>
        <p:spPr/>
        <p:txBody>
          <a:bodyPr/>
          <a:lstStyle/>
          <a:p>
            <a:r>
              <a:rPr lang="fr-FR" dirty="0" smtClean="0"/>
              <a:t>Impact des connecteurs de cause et de contraste sur la compréhension de textes en L2</a:t>
            </a:r>
          </a:p>
          <a:p>
            <a:r>
              <a:rPr lang="fr-FR" dirty="0" smtClean="0"/>
              <a:t>= est-ce que la présence de ces connecteurs facilite le processus de compréhension à la lecture?</a:t>
            </a:r>
          </a:p>
          <a:p>
            <a:r>
              <a:rPr lang="fr-FR" dirty="0" smtClean="0"/>
              <a:t>Si oui, à quel niveau?</a:t>
            </a:r>
            <a:endParaRPr lang="fr-FR" dirty="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9600"/>
            <a:ext cx="8229600" cy="1066800"/>
          </a:xfrm>
        </p:spPr>
        <p:txBody>
          <a:bodyPr>
            <a:normAutofit fontScale="90000"/>
          </a:bodyPr>
          <a:lstStyle/>
          <a:p>
            <a:r>
              <a:rPr lang="fr-FR" dirty="0" smtClean="0"/>
              <a:t>Partie expérimentale - introduction</a:t>
            </a:r>
            <a:endParaRPr lang="fr-FR" dirty="0"/>
          </a:p>
        </p:txBody>
      </p:sp>
      <p:sp>
        <p:nvSpPr>
          <p:cNvPr id="3" name="Espace réservé du contenu 2"/>
          <p:cNvSpPr>
            <a:spLocks noGrp="1"/>
          </p:cNvSpPr>
          <p:nvPr>
            <p:ph idx="1"/>
          </p:nvPr>
        </p:nvSpPr>
        <p:spPr>
          <a:xfrm>
            <a:off x="457200" y="1770888"/>
            <a:ext cx="8229600" cy="4325112"/>
          </a:xfrm>
        </p:spPr>
        <p:txBody>
          <a:bodyPr>
            <a:normAutofit fontScale="92500" lnSpcReduction="20000"/>
          </a:bodyPr>
          <a:lstStyle/>
          <a:p>
            <a:r>
              <a:rPr lang="fr-FR" dirty="0" err="1" smtClean="0"/>
              <a:t>Noordman</a:t>
            </a:r>
            <a:r>
              <a:rPr lang="fr-FR" dirty="0" smtClean="0"/>
              <a:t> &amp; </a:t>
            </a:r>
            <a:r>
              <a:rPr lang="fr-FR" dirty="0" err="1" smtClean="0"/>
              <a:t>Vonk</a:t>
            </a:r>
            <a:r>
              <a:rPr lang="fr-FR" dirty="0" smtClean="0"/>
              <a:t> (1997)</a:t>
            </a:r>
          </a:p>
          <a:p>
            <a:pPr lvl="1"/>
            <a:r>
              <a:rPr lang="fr-FR" dirty="0" smtClean="0"/>
              <a:t>3 fonctions des connecteurs</a:t>
            </a:r>
          </a:p>
          <a:p>
            <a:pPr marL="1161288" lvl="2" indent="-457200">
              <a:buFont typeface="+mj-lt"/>
              <a:buAutoNum type="arabicParenR"/>
            </a:pPr>
            <a:r>
              <a:rPr lang="fr-FR" dirty="0" smtClean="0"/>
              <a:t>Fonction de </a:t>
            </a:r>
            <a:r>
              <a:rPr lang="fr-FR" b="1" dirty="0" smtClean="0"/>
              <a:t>segmentation</a:t>
            </a:r>
          </a:p>
          <a:p>
            <a:pPr marL="1417320" lvl="3" indent="-457200">
              <a:buFont typeface="Arial"/>
              <a:buChar char="•"/>
            </a:pPr>
            <a:r>
              <a:rPr lang="fr-FR" dirty="0" smtClean="0"/>
              <a:t>C</a:t>
            </a:r>
            <a:r>
              <a:rPr lang="fr-FR" dirty="0" err="1" smtClean="0"/>
              <a:t>aractéristiques</a:t>
            </a:r>
            <a:r>
              <a:rPr lang="fr-FR" dirty="0" smtClean="0"/>
              <a:t> syntaxiques</a:t>
            </a:r>
          </a:p>
          <a:p>
            <a:pPr marL="1417320" lvl="3" indent="-457200">
              <a:buFont typeface="Arial"/>
              <a:buChar char="•"/>
            </a:pPr>
            <a:r>
              <a:rPr lang="fr-FR" dirty="0" smtClean="0"/>
              <a:t>I</a:t>
            </a:r>
            <a:r>
              <a:rPr lang="fr-FR" dirty="0" err="1" smtClean="0"/>
              <a:t>ndique</a:t>
            </a:r>
            <a:r>
              <a:rPr lang="fr-FR" dirty="0" smtClean="0"/>
              <a:t> une frontière entre deux phrases</a:t>
            </a:r>
          </a:p>
          <a:p>
            <a:pPr marL="1417320" lvl="3" indent="-457200">
              <a:buFont typeface="Arial"/>
              <a:buChar char="•"/>
            </a:pPr>
            <a:r>
              <a:rPr lang="fr-FR" dirty="0" smtClean="0"/>
              <a:t>Représentation de surface</a:t>
            </a:r>
          </a:p>
          <a:p>
            <a:pPr marL="1417320" lvl="3" indent="-457200">
              <a:buFont typeface="Arial"/>
              <a:buChar char="•"/>
            </a:pPr>
            <a:r>
              <a:rPr lang="fr-FR" dirty="0" smtClean="0"/>
              <a:t>Signaux qui permettent de placer l’information de la phrase à une place cohérente dans la mémoire à </a:t>
            </a:r>
            <a:r>
              <a:rPr lang="fr-FR" dirty="0" err="1" smtClean="0"/>
              <a:t>court-terme</a:t>
            </a:r>
            <a:endParaRPr lang="fr-FR" dirty="0" smtClean="0"/>
          </a:p>
          <a:p>
            <a:pPr marL="1161288" lvl="2" indent="-457200">
              <a:buFont typeface="+mj-lt"/>
              <a:buAutoNum type="arabicParenR"/>
            </a:pPr>
            <a:r>
              <a:rPr lang="fr-FR" dirty="0" smtClean="0"/>
              <a:t>Fonction d’</a:t>
            </a:r>
            <a:r>
              <a:rPr lang="fr-FR" b="1" dirty="0" smtClean="0"/>
              <a:t>intégration</a:t>
            </a:r>
          </a:p>
          <a:p>
            <a:pPr marL="1417320" lvl="3" indent="-457200"/>
            <a:r>
              <a:rPr lang="fr-FR" dirty="0" smtClean="0"/>
              <a:t>Caractéristiques sémantiques</a:t>
            </a:r>
          </a:p>
          <a:p>
            <a:pPr marL="1417320" lvl="3" indent="-457200"/>
            <a:r>
              <a:rPr lang="fr-FR" dirty="0" smtClean="0"/>
              <a:t>Indique comment une nouvelle information doit être intégrée à une ancienne information</a:t>
            </a:r>
          </a:p>
          <a:p>
            <a:pPr marL="1417320" lvl="3" indent="-457200"/>
            <a:r>
              <a:rPr lang="fr-FR" dirty="0" smtClean="0"/>
              <a:t>Base de texte</a:t>
            </a:r>
          </a:p>
          <a:p>
            <a:pPr marL="1417320" lvl="3" indent="-457200"/>
            <a:endParaRPr lang="fr-FR"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43000"/>
            <a:ext cx="8229600" cy="1066800"/>
          </a:xfrm>
        </p:spPr>
        <p:txBody>
          <a:bodyPr/>
          <a:lstStyle/>
          <a:p>
            <a:r>
              <a:rPr lang="fr-FR" dirty="0" smtClean="0"/>
              <a:t>Fonction d’intégration</a:t>
            </a:r>
            <a:endParaRPr lang="fr-FR" dirty="0"/>
          </a:p>
        </p:txBody>
      </p:sp>
      <p:sp>
        <p:nvSpPr>
          <p:cNvPr id="4" name="ZoneTexte 3"/>
          <p:cNvSpPr txBox="1"/>
          <p:nvPr/>
        </p:nvSpPr>
        <p:spPr>
          <a:xfrm>
            <a:off x="533400" y="2743200"/>
            <a:ext cx="7696200" cy="34163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fr-FR" sz="2400" dirty="0"/>
              <a:t>the </a:t>
            </a:r>
            <a:r>
              <a:rPr lang="fr-FR" sz="2400" dirty="0" err="1"/>
              <a:t>presence</a:t>
            </a:r>
            <a:r>
              <a:rPr lang="fr-FR" sz="2400" dirty="0"/>
              <a:t> of the causal </a:t>
            </a:r>
            <a:r>
              <a:rPr lang="fr-FR" sz="2400" dirty="0" err="1"/>
              <a:t>conjunction</a:t>
            </a:r>
            <a:r>
              <a:rPr lang="fr-FR" sz="2400" dirty="0"/>
              <a:t> </a:t>
            </a:r>
            <a:r>
              <a:rPr lang="fr-FR" sz="2400" dirty="0" err="1"/>
              <a:t>is</a:t>
            </a:r>
            <a:r>
              <a:rPr lang="fr-FR" sz="2400" dirty="0"/>
              <a:t> a signal to the </a:t>
            </a:r>
            <a:r>
              <a:rPr lang="fr-FR" sz="2400" dirty="0" err="1"/>
              <a:t>reader</a:t>
            </a:r>
            <a:r>
              <a:rPr lang="fr-FR" sz="2400" dirty="0"/>
              <a:t> </a:t>
            </a:r>
            <a:r>
              <a:rPr lang="fr-FR" sz="2400" dirty="0" err="1"/>
              <a:t>that</a:t>
            </a:r>
            <a:r>
              <a:rPr lang="fr-FR" sz="2400" dirty="0"/>
              <a:t> the </a:t>
            </a:r>
            <a:r>
              <a:rPr lang="fr-FR" sz="2400" dirty="0" err="1"/>
              <a:t>writer</a:t>
            </a:r>
            <a:r>
              <a:rPr lang="fr-FR" sz="2400" dirty="0"/>
              <a:t> </a:t>
            </a:r>
            <a:r>
              <a:rPr lang="fr-FR" sz="2400" dirty="0" err="1"/>
              <a:t>intends</a:t>
            </a:r>
            <a:r>
              <a:rPr lang="fr-FR" sz="2400" dirty="0"/>
              <a:t> to express a causal relation. The </a:t>
            </a:r>
            <a:r>
              <a:rPr lang="fr-FR" sz="2400" dirty="0" err="1"/>
              <a:t>reader</a:t>
            </a:r>
            <a:r>
              <a:rPr lang="fr-FR" sz="2400" dirty="0" smtClean="0"/>
              <a:t> </a:t>
            </a:r>
            <a:r>
              <a:rPr lang="fr-FR" sz="2400" dirty="0" err="1" smtClean="0"/>
              <a:t>accepts</a:t>
            </a:r>
            <a:r>
              <a:rPr lang="fr-FR" sz="2400" dirty="0" smtClean="0"/>
              <a:t> </a:t>
            </a:r>
            <a:r>
              <a:rPr lang="fr-FR" sz="2400" dirty="0" err="1"/>
              <a:t>this</a:t>
            </a:r>
            <a:r>
              <a:rPr lang="fr-FR" sz="2400" dirty="0"/>
              <a:t> relation and </a:t>
            </a:r>
            <a:r>
              <a:rPr lang="fr-FR" sz="2400" dirty="0" err="1"/>
              <a:t>interprets</a:t>
            </a:r>
            <a:r>
              <a:rPr lang="fr-FR" sz="2400" dirty="0"/>
              <a:t> the relation </a:t>
            </a:r>
            <a:r>
              <a:rPr lang="fr-FR" sz="2400" dirty="0" err="1"/>
              <a:t>accordingly</a:t>
            </a:r>
            <a:r>
              <a:rPr lang="fr-FR" sz="2400" dirty="0"/>
              <a:t>. In </a:t>
            </a:r>
            <a:r>
              <a:rPr lang="fr-FR" sz="2400" dirty="0" err="1"/>
              <a:t>this</a:t>
            </a:r>
            <a:r>
              <a:rPr lang="fr-FR" sz="2400" dirty="0"/>
              <a:t> </a:t>
            </a:r>
            <a:r>
              <a:rPr lang="fr-FR" sz="2400" dirty="0" err="1"/>
              <a:t>way</a:t>
            </a:r>
            <a:r>
              <a:rPr lang="fr-FR" sz="2400" dirty="0"/>
              <a:t>, the </a:t>
            </a:r>
            <a:r>
              <a:rPr lang="fr-FR" sz="2400" dirty="0" err="1"/>
              <a:t>reader</a:t>
            </a:r>
            <a:r>
              <a:rPr lang="fr-FR" sz="2400" dirty="0"/>
              <a:t> </a:t>
            </a:r>
            <a:r>
              <a:rPr lang="fr-FR" sz="2400" dirty="0" err="1"/>
              <a:t>integrates</a:t>
            </a:r>
            <a:r>
              <a:rPr lang="fr-FR" sz="2400" dirty="0"/>
              <a:t> the </a:t>
            </a:r>
            <a:r>
              <a:rPr lang="fr-FR" sz="2400" dirty="0" err="1"/>
              <a:t>two</a:t>
            </a:r>
            <a:r>
              <a:rPr lang="fr-FR" sz="2400" dirty="0"/>
              <a:t> clauses. The </a:t>
            </a:r>
            <a:r>
              <a:rPr lang="fr-FR" sz="2400" dirty="0" err="1"/>
              <a:t>integration</a:t>
            </a:r>
            <a:r>
              <a:rPr lang="fr-FR" sz="2400" dirty="0"/>
              <a:t> </a:t>
            </a:r>
            <a:r>
              <a:rPr lang="fr-FR" sz="2400" dirty="0" err="1"/>
              <a:t>that</a:t>
            </a:r>
            <a:r>
              <a:rPr lang="fr-FR" sz="2400" dirty="0"/>
              <a:t> </a:t>
            </a:r>
            <a:r>
              <a:rPr lang="fr-FR" sz="2400" dirty="0" err="1"/>
              <a:t>is</a:t>
            </a:r>
            <a:r>
              <a:rPr lang="fr-FR" sz="2400" dirty="0"/>
              <a:t> </a:t>
            </a:r>
            <a:r>
              <a:rPr lang="fr-FR" sz="2400" dirty="0" err="1"/>
              <a:t>achieved</a:t>
            </a:r>
            <a:r>
              <a:rPr lang="fr-FR" sz="2400" dirty="0"/>
              <a:t> </a:t>
            </a:r>
            <a:r>
              <a:rPr lang="fr-FR" sz="2400" dirty="0" err="1"/>
              <a:t>is</a:t>
            </a:r>
            <a:r>
              <a:rPr lang="fr-FR" sz="2400" dirty="0"/>
              <a:t> </a:t>
            </a:r>
            <a:r>
              <a:rPr lang="fr-FR" sz="2400" dirty="0" err="1"/>
              <a:t>that</a:t>
            </a:r>
            <a:r>
              <a:rPr lang="fr-FR" sz="2400" dirty="0"/>
              <a:t> the </a:t>
            </a:r>
            <a:r>
              <a:rPr lang="fr-FR" sz="2400" dirty="0" err="1"/>
              <a:t>reader</a:t>
            </a:r>
            <a:r>
              <a:rPr lang="fr-FR" sz="2400" dirty="0"/>
              <a:t> </a:t>
            </a:r>
            <a:r>
              <a:rPr lang="fr-FR" sz="2400" dirty="0" err="1"/>
              <a:t>accepts</a:t>
            </a:r>
            <a:r>
              <a:rPr lang="fr-FR" sz="2400" dirty="0"/>
              <a:t> the causal relation </a:t>
            </a:r>
            <a:r>
              <a:rPr lang="fr-FR" sz="2400" dirty="0" err="1"/>
              <a:t>without</a:t>
            </a:r>
            <a:r>
              <a:rPr lang="fr-FR" sz="2400" dirty="0"/>
              <a:t> </a:t>
            </a:r>
            <a:r>
              <a:rPr lang="fr-FR" sz="2400" dirty="0" err="1"/>
              <a:t>checking</a:t>
            </a:r>
            <a:r>
              <a:rPr lang="fr-FR" sz="2400" dirty="0"/>
              <a:t> </a:t>
            </a:r>
            <a:r>
              <a:rPr lang="fr-FR" sz="2400" dirty="0" err="1"/>
              <a:t>it</a:t>
            </a:r>
            <a:r>
              <a:rPr lang="fr-FR" sz="2400" dirty="0"/>
              <a:t> to </a:t>
            </a:r>
            <a:r>
              <a:rPr lang="fr-FR" sz="2400" dirty="0" err="1"/>
              <a:t>his/her</a:t>
            </a:r>
            <a:r>
              <a:rPr lang="fr-FR" sz="2400" dirty="0"/>
              <a:t> </a:t>
            </a:r>
            <a:r>
              <a:rPr lang="fr-FR" sz="2400" dirty="0" err="1"/>
              <a:t>knowledge</a:t>
            </a:r>
            <a:r>
              <a:rPr lang="fr-FR" sz="2400" dirty="0"/>
              <a:t> </a:t>
            </a:r>
            <a:r>
              <a:rPr lang="fr-FR" sz="2400" dirty="0" smtClean="0"/>
              <a:t>base.</a:t>
            </a:r>
          </a:p>
          <a:p>
            <a:pPr algn="just"/>
            <a:endParaRPr lang="fr-FR" sz="2400" dirty="0" smtClean="0"/>
          </a:p>
          <a:p>
            <a:pPr algn="r"/>
            <a:r>
              <a:rPr lang="fr-FR" sz="2200" dirty="0" err="1" smtClean="0"/>
              <a:t>Noordman</a:t>
            </a:r>
            <a:r>
              <a:rPr lang="fr-FR" sz="2200" dirty="0" smtClean="0"/>
              <a:t> &amp; </a:t>
            </a:r>
            <a:r>
              <a:rPr lang="fr-FR" sz="2200" dirty="0" err="1" smtClean="0"/>
              <a:t>Vonk</a:t>
            </a:r>
            <a:r>
              <a:rPr lang="fr-FR" sz="2200" dirty="0" smtClean="0"/>
              <a:t> 1997, p.88</a:t>
            </a:r>
            <a:endParaRPr lang="fr-FR" sz="2200" dirty="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9600"/>
            <a:ext cx="8229600" cy="1066800"/>
          </a:xfrm>
        </p:spPr>
        <p:txBody>
          <a:bodyPr/>
          <a:lstStyle/>
          <a:p>
            <a:r>
              <a:rPr lang="fr-FR" dirty="0" smtClean="0"/>
              <a:t>Fonction d’intégration</a:t>
            </a:r>
            <a:endParaRPr lang="fr-FR" dirty="0"/>
          </a:p>
        </p:txBody>
      </p:sp>
      <p:sp>
        <p:nvSpPr>
          <p:cNvPr id="5" name="Espace réservé du contenu 4"/>
          <p:cNvSpPr>
            <a:spLocks noGrp="1"/>
          </p:cNvSpPr>
          <p:nvPr>
            <p:ph idx="1"/>
          </p:nvPr>
        </p:nvSpPr>
        <p:spPr>
          <a:xfrm>
            <a:off x="457200" y="3153728"/>
            <a:ext cx="8229600" cy="3420808"/>
          </a:xfrm>
        </p:spPr>
        <p:txBody>
          <a:bodyPr/>
          <a:lstStyle/>
          <a:p>
            <a:r>
              <a:rPr lang="fr-FR" dirty="0" smtClean="0"/>
              <a:t>Observations expérimentales: fixations oculaires</a:t>
            </a:r>
          </a:p>
          <a:p>
            <a:pPr lvl="1"/>
            <a:r>
              <a:rPr lang="fr-FR" dirty="0" smtClean="0"/>
              <a:t>Groupe nominal « public relations </a:t>
            </a:r>
            <a:r>
              <a:rPr lang="fr-FR" dirty="0" err="1" smtClean="0"/>
              <a:t>officer</a:t>
            </a:r>
            <a:r>
              <a:rPr lang="fr-FR" dirty="0" smtClean="0"/>
              <a:t> » dans P2 est fixé moins longtemps si le</a:t>
            </a:r>
            <a:r>
              <a:rPr lang="fr-FR" b="1" dirty="0" smtClean="0"/>
              <a:t> but</a:t>
            </a:r>
            <a:r>
              <a:rPr lang="fr-FR" dirty="0" smtClean="0"/>
              <a:t> est présent.</a:t>
            </a:r>
          </a:p>
          <a:p>
            <a:pPr lvl="1"/>
            <a:r>
              <a:rPr lang="fr-FR" dirty="0" smtClean="0"/>
              <a:t>Suggestion: Les deux phrases sont intégrées dans la même représentation mentale</a:t>
            </a:r>
            <a:endParaRPr lang="fr-FR" dirty="0"/>
          </a:p>
        </p:txBody>
      </p:sp>
      <p:sp>
        <p:nvSpPr>
          <p:cNvPr id="4" name="ZoneTexte 3"/>
          <p:cNvSpPr txBox="1"/>
          <p:nvPr/>
        </p:nvSpPr>
        <p:spPr>
          <a:xfrm>
            <a:off x="457200" y="1676400"/>
            <a:ext cx="8229600"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fr-FR" dirty="0"/>
              <a:t>A public relation </a:t>
            </a:r>
            <a:r>
              <a:rPr lang="fr-FR" dirty="0" err="1"/>
              <a:t>oﬃcer</a:t>
            </a:r>
            <a:r>
              <a:rPr lang="fr-FR" dirty="0"/>
              <a:t> of the air force </a:t>
            </a:r>
            <a:r>
              <a:rPr lang="fr-FR" dirty="0" err="1"/>
              <a:t>conﬁrmed</a:t>
            </a:r>
            <a:r>
              <a:rPr lang="fr-FR" dirty="0"/>
              <a:t> in a </a:t>
            </a:r>
            <a:r>
              <a:rPr lang="fr-FR" dirty="0" err="1"/>
              <a:t>newspaper</a:t>
            </a:r>
            <a:r>
              <a:rPr lang="fr-FR" dirty="0"/>
              <a:t> article </a:t>
            </a:r>
            <a:r>
              <a:rPr lang="fr-FR" dirty="0" err="1"/>
              <a:t>that</a:t>
            </a:r>
            <a:r>
              <a:rPr lang="fr-FR" dirty="0"/>
              <a:t> the </a:t>
            </a:r>
            <a:r>
              <a:rPr lang="fr-FR" dirty="0" err="1"/>
              <a:t>safety</a:t>
            </a:r>
            <a:r>
              <a:rPr lang="fr-FR" dirty="0"/>
              <a:t> </a:t>
            </a:r>
            <a:r>
              <a:rPr lang="fr-FR" dirty="0" err="1"/>
              <a:t>devices</a:t>
            </a:r>
            <a:r>
              <a:rPr lang="fr-FR" dirty="0"/>
              <a:t> of the basis </a:t>
            </a:r>
            <a:r>
              <a:rPr lang="fr-FR" dirty="0" err="1"/>
              <a:t>were</a:t>
            </a:r>
            <a:r>
              <a:rPr lang="fr-FR" dirty="0"/>
              <a:t> </a:t>
            </a:r>
            <a:r>
              <a:rPr lang="fr-FR" dirty="0" err="1"/>
              <a:t>insuﬃcient</a:t>
            </a:r>
            <a:r>
              <a:rPr lang="fr-FR" dirty="0"/>
              <a:t>. </a:t>
            </a:r>
            <a:r>
              <a:rPr lang="fr-FR" b="1" dirty="0"/>
              <a:t>But</a:t>
            </a:r>
            <a:r>
              <a:rPr lang="fr-FR" dirty="0"/>
              <a:t> </a:t>
            </a:r>
            <a:r>
              <a:rPr lang="fr-FR" dirty="0" err="1"/>
              <a:t>later</a:t>
            </a:r>
            <a:r>
              <a:rPr lang="fr-FR" dirty="0"/>
              <a:t> in the article, the </a:t>
            </a:r>
            <a:r>
              <a:rPr lang="fr-FR" u="sng" dirty="0"/>
              <a:t>public relations </a:t>
            </a:r>
            <a:r>
              <a:rPr lang="fr-FR" u="sng" dirty="0" err="1"/>
              <a:t>oﬃcer</a:t>
            </a:r>
            <a:r>
              <a:rPr lang="fr-FR" dirty="0"/>
              <a:t> </a:t>
            </a:r>
            <a:r>
              <a:rPr lang="fr-FR" dirty="0" err="1"/>
              <a:t>said</a:t>
            </a:r>
            <a:r>
              <a:rPr lang="fr-FR" dirty="0"/>
              <a:t> </a:t>
            </a:r>
            <a:r>
              <a:rPr lang="fr-FR" dirty="0" err="1"/>
              <a:t>that</a:t>
            </a:r>
            <a:r>
              <a:rPr lang="fr-FR" dirty="0"/>
              <a:t> </a:t>
            </a:r>
            <a:r>
              <a:rPr lang="fr-FR" dirty="0" err="1"/>
              <a:t>there</a:t>
            </a:r>
            <a:r>
              <a:rPr lang="fr-FR" dirty="0"/>
              <a:t> are no plans to </a:t>
            </a:r>
            <a:r>
              <a:rPr lang="fr-FR" dirty="0" err="1"/>
              <a:t>improve</a:t>
            </a:r>
            <a:r>
              <a:rPr lang="fr-FR" dirty="0"/>
              <a:t> the </a:t>
            </a:r>
            <a:r>
              <a:rPr lang="fr-FR" dirty="0" err="1"/>
              <a:t>safety</a:t>
            </a:r>
            <a:r>
              <a:rPr lang="fr-FR" dirty="0"/>
              <a:t> </a:t>
            </a:r>
            <a:r>
              <a:rPr lang="fr-FR" dirty="0" err="1"/>
              <a:t>devices</a:t>
            </a:r>
            <a:r>
              <a:rPr lang="fr-FR" dirty="0"/>
              <a:t>.</a:t>
            </a:r>
            <a:endParaRPr lang="fr-FR" dirty="0" smtClean="0"/>
          </a:p>
          <a:p>
            <a:pPr algn="r"/>
            <a:r>
              <a:rPr lang="fr-FR" dirty="0" err="1" smtClean="0"/>
              <a:t>Noordman</a:t>
            </a:r>
            <a:r>
              <a:rPr lang="fr-FR" dirty="0" smtClean="0"/>
              <a:t> &amp; </a:t>
            </a:r>
            <a:r>
              <a:rPr lang="fr-FR" dirty="0" err="1" smtClean="0"/>
              <a:t>Vonk</a:t>
            </a:r>
            <a:r>
              <a:rPr lang="fr-FR" dirty="0" smtClean="0"/>
              <a:t> 1997</a:t>
            </a:r>
            <a:endParaRPr lang="fr-FR" dirty="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Partie expérimentale - introduction</a:t>
            </a:r>
            <a:endParaRPr lang="fr-FR" dirty="0"/>
          </a:p>
        </p:txBody>
      </p:sp>
      <p:sp>
        <p:nvSpPr>
          <p:cNvPr id="3" name="Espace réservé du contenu 2"/>
          <p:cNvSpPr>
            <a:spLocks noGrp="1"/>
          </p:cNvSpPr>
          <p:nvPr>
            <p:ph idx="1"/>
          </p:nvPr>
        </p:nvSpPr>
        <p:spPr/>
        <p:txBody>
          <a:bodyPr>
            <a:normAutofit lnSpcReduction="10000"/>
          </a:bodyPr>
          <a:lstStyle/>
          <a:p>
            <a:r>
              <a:rPr lang="fr-FR" dirty="0" err="1" smtClean="0"/>
              <a:t>Noordman</a:t>
            </a:r>
            <a:r>
              <a:rPr lang="fr-FR" dirty="0" smtClean="0"/>
              <a:t> &amp; </a:t>
            </a:r>
            <a:r>
              <a:rPr lang="fr-FR" dirty="0" err="1" smtClean="0"/>
              <a:t>Vonk</a:t>
            </a:r>
            <a:r>
              <a:rPr lang="fr-FR" dirty="0" smtClean="0"/>
              <a:t> (1997)</a:t>
            </a:r>
          </a:p>
          <a:p>
            <a:pPr lvl="1"/>
            <a:r>
              <a:rPr lang="fr-FR" dirty="0" smtClean="0"/>
              <a:t>3 fonctions des connecteurs</a:t>
            </a:r>
          </a:p>
          <a:p>
            <a:pPr marL="1161288" lvl="2" indent="-457200">
              <a:buFont typeface="+mj-lt"/>
              <a:buAutoNum type="arabicParenR"/>
            </a:pPr>
            <a:r>
              <a:rPr lang="fr-FR" dirty="0" smtClean="0"/>
              <a:t>Fonction de segmentation</a:t>
            </a:r>
          </a:p>
          <a:p>
            <a:pPr marL="1161288" lvl="2" indent="-457200">
              <a:buFont typeface="+mj-lt"/>
              <a:buAutoNum type="arabicParenR"/>
            </a:pPr>
            <a:r>
              <a:rPr lang="fr-FR" dirty="0" smtClean="0"/>
              <a:t>Fonction d’intégration</a:t>
            </a:r>
          </a:p>
          <a:p>
            <a:pPr marL="1161288" lvl="2" indent="-457200">
              <a:buFont typeface="+mj-lt"/>
              <a:buAutoNum type="arabicParenR"/>
            </a:pPr>
            <a:r>
              <a:rPr lang="fr-FR" dirty="0" smtClean="0"/>
              <a:t>Fonction d’</a:t>
            </a:r>
            <a:r>
              <a:rPr lang="fr-FR" b="1" dirty="0" smtClean="0"/>
              <a:t>inférence</a:t>
            </a:r>
          </a:p>
          <a:p>
            <a:pPr marL="1417320" lvl="3" indent="-457200"/>
            <a:r>
              <a:rPr lang="fr-FR" dirty="0" smtClean="0"/>
              <a:t>P</a:t>
            </a:r>
            <a:r>
              <a:rPr lang="fr-FR" dirty="0" err="1" smtClean="0"/>
              <a:t>euvent</a:t>
            </a:r>
            <a:r>
              <a:rPr lang="fr-FR" dirty="0" smtClean="0"/>
              <a:t> déclencher une inférence</a:t>
            </a:r>
          </a:p>
          <a:p>
            <a:pPr marL="1417320" lvl="3" indent="-457200"/>
            <a:r>
              <a:rPr lang="fr-FR" u="sng" dirty="0" smtClean="0"/>
              <a:t>Inférence:</a:t>
            </a:r>
            <a:r>
              <a:rPr lang="fr-FR" dirty="0" smtClean="0"/>
              <a:t> proposition sous-jacente à une relation de cohérence  et qui peut être dérivée sur base de la connaissance du lecteur</a:t>
            </a:r>
          </a:p>
          <a:p>
            <a:pPr marL="1417320" lvl="3" indent="-457200"/>
            <a:r>
              <a:rPr lang="fr-FR" i="1" dirty="0" smtClean="0"/>
              <a:t>Jean est linguiste. Il ne s’y connaît pas en statistique.</a:t>
            </a:r>
          </a:p>
          <a:p>
            <a:pPr marL="1417320" lvl="3" indent="-457200"/>
            <a:r>
              <a:rPr lang="fr-FR" i="1" dirty="0" smtClean="0"/>
              <a:t>Jean est linguiste </a:t>
            </a:r>
            <a:r>
              <a:rPr lang="fr-FR" b="1" i="1" dirty="0" smtClean="0"/>
              <a:t>mais</a:t>
            </a:r>
            <a:r>
              <a:rPr lang="fr-FR" i="1" dirty="0" smtClean="0"/>
              <a:t> il ne s’y connaît pas en statistique.</a:t>
            </a:r>
          </a:p>
          <a:p>
            <a:pPr marL="1417320" lvl="3" indent="-457200"/>
            <a:endParaRPr lang="fr-FR" dirty="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Partie expérimentale - introduction</a:t>
            </a:r>
            <a:endParaRPr lang="fr-FR" dirty="0"/>
          </a:p>
        </p:txBody>
      </p:sp>
      <p:sp>
        <p:nvSpPr>
          <p:cNvPr id="3" name="Espace réservé du contenu 2"/>
          <p:cNvSpPr>
            <a:spLocks noGrp="1"/>
          </p:cNvSpPr>
          <p:nvPr>
            <p:ph idx="1"/>
          </p:nvPr>
        </p:nvSpPr>
        <p:spPr/>
        <p:txBody>
          <a:bodyPr>
            <a:normAutofit lnSpcReduction="10000"/>
          </a:bodyPr>
          <a:lstStyle/>
          <a:p>
            <a:r>
              <a:rPr lang="fr-FR" dirty="0" err="1" smtClean="0"/>
              <a:t>Noordman</a:t>
            </a:r>
            <a:r>
              <a:rPr lang="fr-FR" dirty="0" smtClean="0"/>
              <a:t> &amp; </a:t>
            </a:r>
            <a:r>
              <a:rPr lang="fr-FR" dirty="0" err="1" smtClean="0"/>
              <a:t>Vonk</a:t>
            </a:r>
            <a:r>
              <a:rPr lang="fr-FR" dirty="0" smtClean="0"/>
              <a:t> (1997)</a:t>
            </a:r>
          </a:p>
          <a:p>
            <a:pPr lvl="1"/>
            <a:r>
              <a:rPr lang="fr-FR" dirty="0" smtClean="0"/>
              <a:t>3 fonctions des connecteurs</a:t>
            </a:r>
          </a:p>
          <a:p>
            <a:pPr marL="1161288" lvl="2" indent="-457200"/>
            <a:r>
              <a:rPr lang="fr-FR" dirty="0" smtClean="0"/>
              <a:t>Un seul connecteur peut déclencher les trois fonctions à différentes phases du processus de lecture</a:t>
            </a:r>
          </a:p>
          <a:p>
            <a:pPr marL="1161288" lvl="2" indent="-457200"/>
            <a:r>
              <a:rPr lang="fr-FR" dirty="0" err="1" smtClean="0"/>
              <a:t>Cozijn</a:t>
            </a:r>
            <a:r>
              <a:rPr lang="fr-FR" dirty="0" smtClean="0"/>
              <a:t>, </a:t>
            </a:r>
            <a:r>
              <a:rPr lang="fr-FR" dirty="0" err="1" smtClean="0"/>
              <a:t>Vonk</a:t>
            </a:r>
            <a:r>
              <a:rPr lang="fr-FR" dirty="0" smtClean="0"/>
              <a:t> &amp; </a:t>
            </a:r>
            <a:r>
              <a:rPr lang="fr-FR" dirty="0" err="1" smtClean="0"/>
              <a:t>Noordman</a:t>
            </a:r>
            <a:r>
              <a:rPr lang="fr-FR" dirty="0" smtClean="0"/>
              <a:t> (2003)</a:t>
            </a:r>
          </a:p>
          <a:p>
            <a:pPr marL="1417320" lvl="3" indent="-457200"/>
            <a:r>
              <a:rPr lang="fr-FR" dirty="0" smtClean="0"/>
              <a:t>Analyse des temps de lecture après </a:t>
            </a:r>
            <a:r>
              <a:rPr lang="fr-FR" i="1" dirty="0" err="1" smtClean="0"/>
              <a:t>omdat</a:t>
            </a:r>
            <a:endParaRPr lang="fr-FR" i="1" dirty="0" smtClean="0"/>
          </a:p>
          <a:p>
            <a:pPr marL="1417320" lvl="3" indent="-457200"/>
            <a:r>
              <a:rPr lang="fr-FR" dirty="0" smtClean="0"/>
              <a:t>➘ temps de lecture juste après le connecteur </a:t>
            </a:r>
          </a:p>
          <a:p>
            <a:pPr marL="1417320" lvl="3" indent="-457200"/>
            <a:r>
              <a:rPr lang="fr-FR" dirty="0" smtClean="0"/>
              <a:t>➚ temps de lecture à la fin du segment</a:t>
            </a:r>
          </a:p>
          <a:p>
            <a:pPr marL="1417320" lvl="3" indent="-457200"/>
            <a:r>
              <a:rPr lang="fr-FR" dirty="0" smtClean="0"/>
              <a:t>=&gt; fonction d’intégration (➘)</a:t>
            </a:r>
          </a:p>
          <a:p>
            <a:pPr marL="1417320" lvl="3" indent="-457200"/>
            <a:r>
              <a:rPr lang="fr-FR" dirty="0" smtClean="0"/>
              <a:t>=&gt; fonction d’inférence (➚)</a:t>
            </a:r>
            <a:endParaRPr lang="fr-FR" dirty="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t>Littérature</a:t>
            </a:r>
          </a:p>
          <a:p>
            <a:r>
              <a:rPr lang="fr-FR" dirty="0" smtClean="0"/>
              <a:t>Design expérimental global</a:t>
            </a:r>
          </a:p>
          <a:p>
            <a:r>
              <a:rPr lang="fr-FR" dirty="0" smtClean="0"/>
              <a:t>Expérience 1</a:t>
            </a:r>
          </a:p>
          <a:p>
            <a:r>
              <a:rPr lang="fr-FR" dirty="0" smtClean="0"/>
              <a:t>Expérience 2</a:t>
            </a:r>
          </a:p>
          <a:p>
            <a:r>
              <a:rPr lang="fr-FR" dirty="0" smtClean="0"/>
              <a:t>Conclusions et discussions</a:t>
            </a:r>
            <a:endParaRPr lang="fr-FR" dirty="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solidFill>
                  <a:schemeClr val="accent3">
                    <a:lumMod val="40000"/>
                    <a:lumOff val="60000"/>
                  </a:schemeClr>
                </a:solidFill>
              </a:rPr>
              <a:t>Introduction</a:t>
            </a:r>
          </a:p>
          <a:p>
            <a:r>
              <a:rPr lang="fr-FR" b="1" dirty="0" smtClean="0">
                <a:solidFill>
                  <a:schemeClr val="accent3"/>
                </a:solidFill>
              </a:rPr>
              <a:t>Littérature</a:t>
            </a:r>
          </a:p>
          <a:p>
            <a:r>
              <a:rPr lang="fr-FR" dirty="0" smtClean="0"/>
              <a:t>Design expérimental global</a:t>
            </a:r>
          </a:p>
          <a:p>
            <a:r>
              <a:rPr lang="fr-FR" dirty="0" smtClean="0"/>
              <a:t>Expérience 1</a:t>
            </a:r>
          </a:p>
          <a:p>
            <a:r>
              <a:rPr lang="fr-FR" dirty="0" smtClean="0"/>
              <a:t>Expérience 2</a:t>
            </a:r>
          </a:p>
          <a:p>
            <a:r>
              <a:rPr lang="fr-FR" dirty="0" smtClean="0"/>
              <a:t>Conclusions et discussions</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685800" y="1295400"/>
            <a:ext cx="8153400" cy="224676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2800" i="1" dirty="0" smtClean="0"/>
              <a:t>Pour cette fois, ni le président ni le duc n'osèrent se fâcher, quoique Julien crût </a:t>
            </a:r>
            <a:r>
              <a:rPr lang="fr-FR" sz="2800" b="1" i="1" dirty="0" smtClean="0"/>
              <a:t>lire dans leurs yeux </a:t>
            </a:r>
            <a:r>
              <a:rPr lang="fr-FR" sz="2800" i="1" dirty="0" smtClean="0"/>
              <a:t>qu'ils en avaient bonne envie. </a:t>
            </a:r>
          </a:p>
          <a:p>
            <a:endParaRPr lang="fr-FR" sz="2800" dirty="0"/>
          </a:p>
          <a:p>
            <a:r>
              <a:rPr lang="fr-FR" sz="2800" dirty="0" smtClean="0"/>
              <a:t>(STENDHAL, Rouge et Noir, 1830, p. 377). </a:t>
            </a:r>
            <a:endParaRPr lang="fr-FR" sz="2800" dirty="0"/>
          </a:p>
        </p:txBody>
      </p:sp>
      <p:sp>
        <p:nvSpPr>
          <p:cNvPr id="6" name="ZoneTexte 5"/>
          <p:cNvSpPr txBox="1"/>
          <p:nvPr/>
        </p:nvSpPr>
        <p:spPr>
          <a:xfrm>
            <a:off x="685800" y="4191000"/>
            <a:ext cx="8153400" cy="209288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800" i="1" dirty="0" smtClean="0"/>
              <a:t>Puis il ramène son regard sur moi; je </a:t>
            </a:r>
            <a:r>
              <a:rPr lang="fr-FR" sz="2800" b="1" i="1" dirty="0" smtClean="0"/>
              <a:t>lis sur son visage</a:t>
            </a:r>
            <a:r>
              <a:rPr lang="fr-FR" sz="2800" i="1" dirty="0" smtClean="0"/>
              <a:t> une interrogation muette.</a:t>
            </a:r>
            <a:r>
              <a:rPr lang="fr-FR" sz="2800" dirty="0" smtClean="0"/>
              <a:t> </a:t>
            </a:r>
          </a:p>
          <a:p>
            <a:endParaRPr lang="fr-FR" sz="2800" dirty="0"/>
          </a:p>
          <a:p>
            <a:r>
              <a:rPr lang="fr-FR" sz="2800" dirty="0" smtClean="0"/>
              <a:t>(SARTRE, Nausée, 1938, p. 152) </a:t>
            </a:r>
          </a:p>
          <a:p>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Littérature expérimentale</a:t>
            </a:r>
            <a:endParaRPr lang="fr-FR" dirty="0"/>
          </a:p>
        </p:txBody>
      </p:sp>
      <p:sp>
        <p:nvSpPr>
          <p:cNvPr id="3" name="Espace réservé du contenu 2"/>
          <p:cNvSpPr>
            <a:spLocks noGrp="1"/>
          </p:cNvSpPr>
          <p:nvPr>
            <p:ph idx="1"/>
          </p:nvPr>
        </p:nvSpPr>
        <p:spPr/>
        <p:txBody>
          <a:bodyPr/>
          <a:lstStyle/>
          <a:p>
            <a:r>
              <a:rPr lang="fr-FR" dirty="0" smtClean="0"/>
              <a:t>Impact online (« en ligne »)</a:t>
            </a:r>
          </a:p>
          <a:p>
            <a:pPr lvl="1"/>
            <a:r>
              <a:rPr lang="fr-FR" dirty="0" smtClean="0"/>
              <a:t>impact sur le traitement du texte ?</a:t>
            </a:r>
          </a:p>
          <a:p>
            <a:pPr lvl="1"/>
            <a:r>
              <a:rPr lang="fr-FR" dirty="0" smtClean="0"/>
              <a:t>Processus de lecture</a:t>
            </a:r>
          </a:p>
          <a:p>
            <a:r>
              <a:rPr lang="fr-FR" dirty="0" smtClean="0"/>
              <a:t>Impact offline (« hors ligne »)</a:t>
            </a:r>
          </a:p>
          <a:p>
            <a:pPr lvl="1"/>
            <a:r>
              <a:rPr lang="fr-FR" dirty="0" smtClean="0"/>
              <a:t>Résultat du processus de lecture</a:t>
            </a:r>
          </a:p>
          <a:p>
            <a:pPr lvl="1"/>
            <a:r>
              <a:rPr lang="fr-FR" dirty="0" smtClean="0"/>
              <a:t>Représentation mentale </a:t>
            </a:r>
          </a:p>
          <a:p>
            <a:endParaRPr lang="fr-FR" dirty="0" smtClean="0"/>
          </a:p>
          <a:p>
            <a:pPr lvl="1"/>
            <a:endParaRPr lang="fr-FR" dirty="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Littérature expérimentale</a:t>
            </a:r>
            <a:endParaRPr lang="fr-FR" dirty="0"/>
          </a:p>
        </p:txBody>
      </p:sp>
      <p:sp>
        <p:nvSpPr>
          <p:cNvPr id="3" name="Espace réservé du contenu 2"/>
          <p:cNvSpPr>
            <a:spLocks noGrp="1"/>
          </p:cNvSpPr>
          <p:nvPr>
            <p:ph idx="1"/>
          </p:nvPr>
        </p:nvSpPr>
        <p:spPr/>
        <p:txBody>
          <a:bodyPr/>
          <a:lstStyle/>
          <a:p>
            <a:r>
              <a:rPr lang="fr-FR" dirty="0" smtClean="0"/>
              <a:t>Impact online</a:t>
            </a:r>
          </a:p>
          <a:p>
            <a:pPr lvl="1"/>
            <a:r>
              <a:rPr lang="fr-FR" dirty="0" smtClean="0"/>
              <a:t>Intégration d’une relation de cohérence implicite exige plus de capacités cognitives que l’intégration d’une relation de cohérence explicite</a:t>
            </a:r>
          </a:p>
          <a:p>
            <a:pPr lvl="1"/>
            <a:r>
              <a:rPr lang="fr-FR" dirty="0" smtClean="0"/>
              <a:t>Mesures online</a:t>
            </a:r>
          </a:p>
          <a:p>
            <a:pPr lvl="2"/>
            <a:r>
              <a:rPr lang="fr-FR" b="1" dirty="0" smtClean="0"/>
              <a:t>Pendant</a:t>
            </a:r>
            <a:r>
              <a:rPr lang="fr-FR" dirty="0" smtClean="0"/>
              <a:t> l’activité de lecture</a:t>
            </a:r>
          </a:p>
          <a:p>
            <a:pPr lvl="3"/>
            <a:r>
              <a:rPr lang="fr-FR" dirty="0" smtClean="0"/>
              <a:t>Mouvements oculaires</a:t>
            </a:r>
          </a:p>
          <a:p>
            <a:pPr lvl="3"/>
            <a:r>
              <a:rPr lang="fr-FR" dirty="0" smtClean="0"/>
              <a:t>Temps de lecture</a:t>
            </a:r>
          </a:p>
          <a:p>
            <a:pPr lvl="3"/>
            <a:r>
              <a:rPr lang="fr-FR" dirty="0" smtClean="0"/>
              <a:t>Temps de réactions à des tâches secondaires </a:t>
            </a:r>
            <a:endParaRPr lang="fr-FR" dirty="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Littérature expérimentale</a:t>
            </a:r>
            <a:endParaRPr lang="fr-FR" dirty="0"/>
          </a:p>
        </p:txBody>
      </p:sp>
      <p:sp>
        <p:nvSpPr>
          <p:cNvPr id="3" name="Espace réservé du contenu 2"/>
          <p:cNvSpPr>
            <a:spLocks noGrp="1"/>
          </p:cNvSpPr>
          <p:nvPr>
            <p:ph idx="1"/>
          </p:nvPr>
        </p:nvSpPr>
        <p:spPr/>
        <p:txBody>
          <a:bodyPr/>
          <a:lstStyle/>
          <a:p>
            <a:r>
              <a:rPr lang="fr-FR" dirty="0" smtClean="0"/>
              <a:t>Impact online</a:t>
            </a:r>
          </a:p>
          <a:p>
            <a:pPr lvl="1">
              <a:lnSpc>
                <a:spcPct val="90000"/>
              </a:lnSpc>
            </a:pPr>
            <a:r>
              <a:rPr lang="fr-BE" sz="2400" dirty="0" smtClean="0"/>
              <a:t>Le traitement d’une relation de cohérence explicite est exige moins de capacités cogrnitives </a:t>
            </a:r>
            <a:r>
              <a:rPr lang="fr-BE" sz="1800" i="1" dirty="0" smtClean="0"/>
              <a:t>(Cozijn 1992)</a:t>
            </a:r>
          </a:p>
          <a:p>
            <a:pPr lvl="1">
              <a:lnSpc>
                <a:spcPct val="90000"/>
              </a:lnSpc>
            </a:pPr>
            <a:r>
              <a:rPr lang="fr-BE" sz="2400" dirty="0" smtClean="0">
                <a:solidFill>
                  <a:schemeClr val="tx1"/>
                </a:solidFill>
              </a:rPr>
              <a:t>Connecteurs contrastifs</a:t>
            </a:r>
            <a:r>
              <a:rPr lang="fr-BE" sz="2400" dirty="0" smtClean="0"/>
              <a:t> </a:t>
            </a:r>
            <a:r>
              <a:rPr lang="fr-BE" sz="1800" i="1" dirty="0" smtClean="0"/>
              <a:t>(cf. Haberlandt 1982, Millis &amp; Just 1994, Murray 1995)</a:t>
            </a:r>
          </a:p>
          <a:p>
            <a:pPr lvl="2">
              <a:lnSpc>
                <a:spcPct val="90000"/>
              </a:lnSpc>
            </a:pPr>
            <a:r>
              <a:rPr lang="fr-BE" sz="2000" dirty="0" smtClean="0"/>
              <a:t>S</a:t>
            </a:r>
            <a:r>
              <a:rPr lang="fr-BE" sz="2000" baseline="-25000" dirty="0" smtClean="0"/>
              <a:t>2 </a:t>
            </a:r>
            <a:r>
              <a:rPr lang="fr-BE" sz="2000" dirty="0" smtClean="0"/>
              <a:t>=&gt; temps de lecture ➘</a:t>
            </a:r>
            <a:endParaRPr lang="fr-BE" sz="2000" baseline="-25000" dirty="0" smtClean="0"/>
          </a:p>
          <a:p>
            <a:pPr lvl="1">
              <a:lnSpc>
                <a:spcPct val="90000"/>
              </a:lnSpc>
            </a:pPr>
            <a:r>
              <a:rPr lang="fr-BE" sz="2400" dirty="0" smtClean="0">
                <a:solidFill>
                  <a:schemeClr val="tx1"/>
                </a:solidFill>
              </a:rPr>
              <a:t>Connecteurs causaux </a:t>
            </a:r>
            <a:r>
              <a:rPr lang="fr-BE" sz="1800" i="1" dirty="0" smtClean="0"/>
              <a:t>(cf.. Cozijn et al 2003, Millis &amp; Just 1994, Mouchon et al. 2003)</a:t>
            </a:r>
          </a:p>
          <a:p>
            <a:pPr lvl="2">
              <a:lnSpc>
                <a:spcPct val="90000"/>
              </a:lnSpc>
            </a:pPr>
            <a:r>
              <a:rPr lang="fr-BE" sz="2000" dirty="0" smtClean="0"/>
              <a:t>Début S</a:t>
            </a:r>
            <a:r>
              <a:rPr lang="fr-BE" sz="2000" baseline="-25000" dirty="0" smtClean="0"/>
              <a:t>2</a:t>
            </a:r>
            <a:r>
              <a:rPr lang="fr-BE" sz="2000" dirty="0" smtClean="0"/>
              <a:t> =&gt; temps de lecture ➘</a:t>
            </a:r>
          </a:p>
          <a:p>
            <a:pPr lvl="2">
              <a:lnSpc>
                <a:spcPct val="90000"/>
              </a:lnSpc>
            </a:pPr>
            <a:r>
              <a:rPr lang="fr-BE" sz="2000" dirty="0" smtClean="0"/>
              <a:t>Fin S</a:t>
            </a:r>
            <a:r>
              <a:rPr lang="fr-BE" sz="2000" baseline="-25000" dirty="0" smtClean="0"/>
              <a:t>2</a:t>
            </a:r>
            <a:r>
              <a:rPr lang="fr-BE" sz="2000" dirty="0" smtClean="0"/>
              <a:t> =&gt; temps de lecture </a:t>
            </a:r>
            <a:r>
              <a:rPr lang="fr-FR" sz="2000" dirty="0" smtClean="0"/>
              <a:t>➚</a:t>
            </a:r>
          </a:p>
          <a:p>
            <a:pPr>
              <a:lnSpc>
                <a:spcPct val="90000"/>
              </a:lnSpc>
            </a:pPr>
            <a:r>
              <a:rPr lang="fr-FR" sz="2400" dirty="0" smtClean="0"/>
              <a:t>=&gt; la présence de connecteurs causaux et contrastifs influence le processus de lecture</a:t>
            </a:r>
            <a:endParaRPr lang="fr-BE" sz="2400" dirty="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Littérature expérimentale</a:t>
            </a:r>
            <a:endParaRPr lang="fr-FR" dirty="0"/>
          </a:p>
        </p:txBody>
      </p:sp>
      <p:sp>
        <p:nvSpPr>
          <p:cNvPr id="3" name="Espace réservé du contenu 2"/>
          <p:cNvSpPr>
            <a:spLocks noGrp="1"/>
          </p:cNvSpPr>
          <p:nvPr>
            <p:ph idx="1"/>
          </p:nvPr>
        </p:nvSpPr>
        <p:spPr/>
        <p:txBody>
          <a:bodyPr>
            <a:normAutofit/>
          </a:bodyPr>
          <a:lstStyle/>
          <a:p>
            <a:r>
              <a:rPr lang="fr-FR" dirty="0" smtClean="0"/>
              <a:t>Impact offline</a:t>
            </a:r>
          </a:p>
          <a:p>
            <a:pPr lvl="1"/>
            <a:r>
              <a:rPr lang="fr-FR" dirty="0" smtClean="0"/>
              <a:t>Impact sur la représentation mentale</a:t>
            </a:r>
          </a:p>
          <a:p>
            <a:pPr lvl="1"/>
            <a:r>
              <a:rPr lang="fr-FR" dirty="0" smtClean="0"/>
              <a:t>Mesures </a:t>
            </a:r>
            <a:r>
              <a:rPr lang="fr-FR" b="1" dirty="0" smtClean="0"/>
              <a:t>après</a:t>
            </a:r>
            <a:r>
              <a:rPr lang="fr-FR" dirty="0" smtClean="0"/>
              <a:t> l’activité de lecture</a:t>
            </a:r>
          </a:p>
          <a:p>
            <a:pPr lvl="1"/>
            <a:r>
              <a:rPr lang="fr-FR" dirty="0" smtClean="0"/>
              <a:t>Mesures offline</a:t>
            </a:r>
          </a:p>
          <a:p>
            <a:pPr lvl="2"/>
            <a:r>
              <a:rPr lang="fr-FR" dirty="0" smtClean="0"/>
              <a:t>Reconnaissance de mots</a:t>
            </a:r>
          </a:p>
          <a:p>
            <a:pPr lvl="2"/>
            <a:r>
              <a:rPr lang="fr-FR" dirty="0" smtClean="0"/>
              <a:t>Vérifications de phrases (vrai/faux)</a:t>
            </a:r>
          </a:p>
          <a:p>
            <a:pPr lvl="2"/>
            <a:r>
              <a:rPr lang="fr-FR" dirty="0" smtClean="0"/>
              <a:t>Tâches de rappel</a:t>
            </a:r>
          </a:p>
          <a:p>
            <a:pPr lvl="2"/>
            <a:r>
              <a:rPr lang="fr-FR" dirty="0" smtClean="0"/>
              <a:t>Questions de compréhension</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Littérature expérimentale</a:t>
            </a:r>
            <a:endParaRPr lang="fr-FR" dirty="0"/>
          </a:p>
        </p:txBody>
      </p:sp>
      <p:sp>
        <p:nvSpPr>
          <p:cNvPr id="3" name="Espace réservé du contenu 2"/>
          <p:cNvSpPr>
            <a:spLocks noGrp="1"/>
          </p:cNvSpPr>
          <p:nvPr>
            <p:ph idx="1"/>
          </p:nvPr>
        </p:nvSpPr>
        <p:spPr/>
        <p:txBody>
          <a:bodyPr>
            <a:normAutofit/>
          </a:bodyPr>
          <a:lstStyle/>
          <a:p>
            <a:r>
              <a:rPr lang="fr-FR" dirty="0" smtClean="0"/>
              <a:t>Impact offline</a:t>
            </a:r>
          </a:p>
          <a:p>
            <a:pPr lvl="1">
              <a:lnSpc>
                <a:spcPct val="90000"/>
              </a:lnSpc>
            </a:pPr>
            <a:r>
              <a:rPr lang="fr-BE" dirty="0" smtClean="0"/>
              <a:t>Connecteurs contrastifs =&gt; ∅</a:t>
            </a:r>
          </a:p>
          <a:p>
            <a:pPr lvl="1">
              <a:lnSpc>
                <a:spcPct val="90000"/>
              </a:lnSpc>
            </a:pPr>
            <a:r>
              <a:rPr lang="fr-BE" dirty="0" smtClean="0"/>
              <a:t>Connecteurs causaux</a:t>
            </a:r>
          </a:p>
          <a:p>
            <a:pPr lvl="2">
              <a:lnSpc>
                <a:spcPct val="90000"/>
              </a:lnSpc>
            </a:pPr>
            <a:r>
              <a:rPr lang="fr-BE" dirty="0" smtClean="0"/>
              <a:t>Tâches de vérification plus radipe </a:t>
            </a:r>
            <a:r>
              <a:rPr lang="fr-BE" sz="1600" i="1" dirty="0" smtClean="0"/>
              <a:t>(cf. Cozijn 1992, Millis &amp; Just 1994, Sanders &amp; Noordman 2000)</a:t>
            </a:r>
            <a:r>
              <a:rPr lang="fr-BE" dirty="0" smtClean="0"/>
              <a:t> </a:t>
            </a:r>
          </a:p>
          <a:p>
            <a:pPr lvl="1">
              <a:lnSpc>
                <a:spcPct val="90000"/>
              </a:lnSpc>
            </a:pPr>
            <a:r>
              <a:rPr lang="fr-BE" dirty="0" smtClean="0"/>
              <a:t>Tâches de rappel et questions de compréhension</a:t>
            </a:r>
          </a:p>
          <a:p>
            <a:pPr lvl="2">
              <a:lnSpc>
                <a:spcPct val="90000"/>
              </a:lnSpc>
            </a:pPr>
            <a:r>
              <a:rPr lang="fr-BE" dirty="0" smtClean="0"/>
              <a:t>Impact positif </a:t>
            </a:r>
            <a:r>
              <a:rPr lang="fr-BE" sz="1800" i="1" dirty="0" smtClean="0"/>
              <a:t>(cf. Degand et al. 1999, Degand &amp; Sanders 2002)</a:t>
            </a:r>
            <a:r>
              <a:rPr lang="fr-BE" dirty="0" smtClean="0"/>
              <a:t> </a:t>
            </a:r>
          </a:p>
          <a:p>
            <a:pPr lvl="2">
              <a:lnSpc>
                <a:spcPct val="90000"/>
              </a:lnSpc>
            </a:pPr>
            <a:r>
              <a:rPr lang="fr-BE" dirty="0" smtClean="0"/>
              <a:t>Pas d’impact </a:t>
            </a:r>
            <a:r>
              <a:rPr lang="fr-BE" sz="1800" i="1" dirty="0" smtClean="0"/>
              <a:t>(cf. Millis &amp; Just 1994, Sanders &amp; Noordman 2000, Mulder 1999)</a:t>
            </a:r>
          </a:p>
          <a:p>
            <a:pPr lvl="2">
              <a:lnSpc>
                <a:spcPct val="90000"/>
              </a:lnSpc>
            </a:pPr>
            <a:r>
              <a:rPr lang="fr-BE" dirty="0" smtClean="0"/>
              <a:t>Impact négatif </a:t>
            </a:r>
            <a:r>
              <a:rPr lang="fr-BE" sz="1800" dirty="0" smtClean="0"/>
              <a:t>(Millis et al. 1993)</a:t>
            </a:r>
          </a:p>
          <a:p>
            <a:r>
              <a:rPr lang="fr-FR" dirty="0" smtClean="0"/>
              <a:t>=&gt; Résultats mitigés</a:t>
            </a:r>
            <a:endParaRPr lang="fr-FR" dirty="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Littérature expérimentale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Impact offline</a:t>
            </a:r>
          </a:p>
          <a:p>
            <a:pPr lvl="1">
              <a:lnSpc>
                <a:spcPct val="90000"/>
              </a:lnSpc>
            </a:pPr>
            <a:r>
              <a:rPr lang="fr-BE" dirty="0" smtClean="0"/>
              <a:t>Connecteurs contrastifs =&gt; ∅</a:t>
            </a:r>
          </a:p>
          <a:p>
            <a:pPr lvl="1">
              <a:lnSpc>
                <a:spcPct val="90000"/>
              </a:lnSpc>
            </a:pPr>
            <a:r>
              <a:rPr lang="fr-BE" dirty="0" smtClean="0"/>
              <a:t>Connecteurs causaux</a:t>
            </a:r>
          </a:p>
          <a:p>
            <a:pPr lvl="2">
              <a:lnSpc>
                <a:spcPct val="90000"/>
              </a:lnSpc>
            </a:pPr>
            <a:r>
              <a:rPr lang="fr-BE" dirty="0" smtClean="0"/>
              <a:t>Tâches de vérification plus radipe </a:t>
            </a:r>
            <a:r>
              <a:rPr lang="fr-BE" sz="1600" i="1" dirty="0" smtClean="0"/>
              <a:t>(cf. Cozijn 1992, Millis &amp; Just 1994, Sanders &amp; Noordman 2000)</a:t>
            </a:r>
            <a:r>
              <a:rPr lang="fr-BE" dirty="0" smtClean="0"/>
              <a:t> </a:t>
            </a:r>
          </a:p>
          <a:p>
            <a:pPr lvl="1">
              <a:lnSpc>
                <a:spcPct val="90000"/>
              </a:lnSpc>
            </a:pPr>
            <a:r>
              <a:rPr lang="fr-BE" dirty="0" smtClean="0"/>
              <a:t>Tâches de rappel et questions de compréhension</a:t>
            </a:r>
          </a:p>
          <a:p>
            <a:pPr lvl="2">
              <a:lnSpc>
                <a:spcPct val="90000"/>
              </a:lnSpc>
            </a:pPr>
            <a:r>
              <a:rPr lang="fr-BE" dirty="0" smtClean="0"/>
              <a:t>Impact positif </a:t>
            </a:r>
            <a:r>
              <a:rPr lang="fr-BE" sz="1800" i="1" dirty="0" smtClean="0"/>
              <a:t>(cf. Degand et al. 1999, Degand &amp; Sanders 2002)</a:t>
            </a:r>
            <a:r>
              <a:rPr lang="fr-BE" dirty="0" smtClean="0"/>
              <a:t> </a:t>
            </a:r>
          </a:p>
          <a:p>
            <a:pPr lvl="2">
              <a:lnSpc>
                <a:spcPct val="90000"/>
              </a:lnSpc>
            </a:pPr>
            <a:r>
              <a:rPr lang="fr-BE" dirty="0" smtClean="0"/>
              <a:t>Pas d’impact </a:t>
            </a:r>
            <a:r>
              <a:rPr lang="fr-BE" sz="1800" i="1" dirty="0" smtClean="0"/>
              <a:t>(cf. Millis &amp; Just 1994, Sanders &amp; Noordman 2000, Mulder 1999)</a:t>
            </a:r>
          </a:p>
          <a:p>
            <a:pPr lvl="2">
              <a:lnSpc>
                <a:spcPct val="90000"/>
              </a:lnSpc>
            </a:pPr>
            <a:r>
              <a:rPr lang="fr-BE" dirty="0" smtClean="0"/>
              <a:t>Impact négatif </a:t>
            </a:r>
            <a:r>
              <a:rPr lang="fr-BE" sz="1800" dirty="0" smtClean="0"/>
              <a:t>(Millis et al. 1993)</a:t>
            </a:r>
          </a:p>
          <a:p>
            <a:r>
              <a:rPr lang="fr-FR" dirty="0" smtClean="0"/>
              <a:t>=&gt; Résultats mitigés</a:t>
            </a:r>
          </a:p>
          <a:p>
            <a:r>
              <a:rPr lang="fr-FR" dirty="0" smtClean="0"/>
              <a:t>Différentes méthodologies =&gt; différents résultats</a:t>
            </a:r>
          </a:p>
          <a:p>
            <a:pPr lvl="1"/>
            <a:r>
              <a:rPr lang="fr-FR" dirty="0" smtClean="0"/>
              <a:t>Textes vs. Paires de phrase</a:t>
            </a:r>
          </a:p>
          <a:p>
            <a:pPr lvl="1"/>
            <a:r>
              <a:rPr lang="fr-FR" dirty="0" smtClean="0"/>
              <a:t>Rappel vs. Q</a:t>
            </a:r>
            <a:r>
              <a:rPr lang="fr-FR" dirty="0" err="1" smtClean="0"/>
              <a:t>uestions</a:t>
            </a:r>
            <a:r>
              <a:rPr lang="fr-FR" dirty="0" smtClean="0"/>
              <a:t> de compréhension</a:t>
            </a:r>
          </a:p>
          <a:p>
            <a:pPr lvl="1"/>
            <a:r>
              <a:rPr lang="fr-FR" dirty="0" smtClean="0"/>
              <a:t>Questions ouvertes vs. QCM</a:t>
            </a:r>
          </a:p>
          <a:p>
            <a:pPr>
              <a:buNone/>
            </a:pPr>
            <a:endParaRPr lang="fr-FR" dirty="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Littérature expérimentale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L2</a:t>
            </a:r>
          </a:p>
          <a:p>
            <a:pPr lvl="1"/>
            <a:r>
              <a:rPr lang="fr-FR" dirty="0" smtClean="0"/>
              <a:t>Peu d’études</a:t>
            </a:r>
          </a:p>
          <a:p>
            <a:pPr lvl="1"/>
            <a:r>
              <a:rPr lang="fr-FR" dirty="0" err="1" smtClean="0"/>
              <a:t>Degand</a:t>
            </a:r>
            <a:r>
              <a:rPr lang="fr-FR" dirty="0" smtClean="0"/>
              <a:t> &amp; </a:t>
            </a:r>
            <a:r>
              <a:rPr lang="fr-FR" dirty="0" err="1" smtClean="0"/>
              <a:t>Sanders</a:t>
            </a:r>
            <a:r>
              <a:rPr lang="fr-FR" dirty="0" smtClean="0"/>
              <a:t> (2002)</a:t>
            </a:r>
          </a:p>
          <a:p>
            <a:pPr lvl="2"/>
            <a:r>
              <a:rPr lang="fr-FR" dirty="0" smtClean="0"/>
              <a:t>Impact offline positif de la présence de connecteurs causaux en L2</a:t>
            </a:r>
          </a:p>
          <a:p>
            <a:pPr lvl="2"/>
            <a:r>
              <a:rPr lang="fr-FR" dirty="0" err="1" smtClean="0">
                <a:solidFill>
                  <a:srgbClr val="A04DA3"/>
                </a:solidFill>
              </a:rPr>
              <a:t>Threshold</a:t>
            </a:r>
            <a:r>
              <a:rPr lang="fr-FR" dirty="0" smtClean="0">
                <a:solidFill>
                  <a:srgbClr val="A04DA3"/>
                </a:solidFill>
              </a:rPr>
              <a:t> </a:t>
            </a:r>
            <a:r>
              <a:rPr lang="fr-FR" dirty="0" err="1" smtClean="0">
                <a:solidFill>
                  <a:srgbClr val="A04DA3"/>
                </a:solidFill>
              </a:rPr>
              <a:t>hypothesis</a:t>
            </a:r>
            <a:r>
              <a:rPr lang="fr-FR" dirty="0" smtClean="0"/>
              <a:t> supposée, mais non confirmée par les résultats</a:t>
            </a:r>
          </a:p>
          <a:p>
            <a:pPr lvl="3"/>
            <a:r>
              <a:rPr lang="fr-FR" dirty="0" smtClean="0"/>
              <a:t>Interaction entre la maîtrise de la L2 et l’impact des connecteurs causaux (=&gt; compensation) </a:t>
            </a:r>
          </a:p>
          <a:p>
            <a:pPr lvl="4"/>
            <a:r>
              <a:rPr lang="fr-FR" dirty="0" smtClean="0"/>
              <a:t>// lecteurs avec moins de connaissance du sujet profitent plus de la présence de connecteurs (</a:t>
            </a:r>
            <a:r>
              <a:rPr lang="fr-FR" dirty="0" err="1" smtClean="0"/>
              <a:t>Roebben</a:t>
            </a:r>
            <a:r>
              <a:rPr lang="fr-FR" dirty="0" smtClean="0"/>
              <a:t> 2004, </a:t>
            </a:r>
            <a:r>
              <a:rPr lang="fr-FR" dirty="0" err="1" smtClean="0"/>
              <a:t>McNamara</a:t>
            </a:r>
            <a:r>
              <a:rPr lang="fr-FR" dirty="0" smtClean="0"/>
              <a:t> &amp; </a:t>
            </a:r>
            <a:r>
              <a:rPr lang="fr-FR" dirty="0" err="1" smtClean="0"/>
              <a:t>Kintsch</a:t>
            </a:r>
            <a:r>
              <a:rPr lang="fr-FR" dirty="0" smtClean="0"/>
              <a:t> 1996, </a:t>
            </a:r>
            <a:r>
              <a:rPr lang="fr-FR" dirty="0" err="1" smtClean="0"/>
              <a:t>McNamara</a:t>
            </a:r>
            <a:r>
              <a:rPr lang="fr-FR" dirty="0" smtClean="0"/>
              <a:t> et al 1996)</a:t>
            </a:r>
          </a:p>
          <a:p>
            <a:pPr lvl="4"/>
            <a:r>
              <a:rPr lang="fr-FR" dirty="0" smtClean="0"/>
              <a:t>// lecteurs expérimentés sont capables d’inférer des relations de cohérence non marquées entre deux segments (</a:t>
            </a:r>
            <a:r>
              <a:rPr lang="fr-FR" dirty="0" err="1" smtClean="0"/>
              <a:t>Geva</a:t>
            </a:r>
            <a:r>
              <a:rPr lang="fr-FR" dirty="0" smtClean="0"/>
              <a:t> &amp; Ryan 1985)</a:t>
            </a:r>
            <a:endParaRPr lang="fr-FR" dirty="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solidFill>
                  <a:schemeClr val="accent3">
                    <a:lumMod val="40000"/>
                    <a:lumOff val="60000"/>
                  </a:schemeClr>
                </a:solidFill>
              </a:rPr>
              <a:t>Introduction</a:t>
            </a:r>
          </a:p>
          <a:p>
            <a:r>
              <a:rPr lang="fr-FR" b="1" dirty="0" smtClean="0">
                <a:solidFill>
                  <a:schemeClr val="accent3"/>
                </a:solidFill>
              </a:rPr>
              <a:t>Littérature</a:t>
            </a:r>
          </a:p>
          <a:p>
            <a:r>
              <a:rPr lang="fr-FR" dirty="0" smtClean="0"/>
              <a:t>Design expérimental global</a:t>
            </a:r>
          </a:p>
          <a:p>
            <a:r>
              <a:rPr lang="fr-FR" dirty="0" smtClean="0"/>
              <a:t>Expérience 1</a:t>
            </a:r>
          </a:p>
          <a:p>
            <a:r>
              <a:rPr lang="fr-FR" dirty="0" smtClean="0"/>
              <a:t>Expérience 2</a:t>
            </a:r>
          </a:p>
          <a:p>
            <a:r>
              <a:rPr lang="fr-FR" dirty="0" smtClean="0"/>
              <a:t>Conclusions et discussions</a:t>
            </a:r>
            <a:endParaRPr lang="fr-FR" dirty="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solidFill>
                  <a:schemeClr val="accent3">
                    <a:lumMod val="40000"/>
                    <a:lumOff val="60000"/>
                  </a:schemeClr>
                </a:solidFill>
              </a:rPr>
              <a:t>Introduction</a:t>
            </a:r>
          </a:p>
          <a:p>
            <a:r>
              <a:rPr lang="fr-FR" dirty="0" smtClean="0">
                <a:solidFill>
                  <a:schemeClr val="accent3">
                    <a:lumMod val="40000"/>
                    <a:lumOff val="60000"/>
                  </a:schemeClr>
                </a:solidFill>
              </a:rPr>
              <a:t>Littérature</a:t>
            </a:r>
          </a:p>
          <a:p>
            <a:r>
              <a:rPr lang="fr-FR" b="1" dirty="0" smtClean="0">
                <a:solidFill>
                  <a:schemeClr val="accent3"/>
                </a:solidFill>
              </a:rPr>
              <a:t>Design expérimental global</a:t>
            </a:r>
          </a:p>
          <a:p>
            <a:r>
              <a:rPr lang="fr-FR" dirty="0" smtClean="0"/>
              <a:t>Expérience 1</a:t>
            </a:r>
          </a:p>
          <a:p>
            <a:r>
              <a:rPr lang="fr-FR" dirty="0" smtClean="0"/>
              <a:t>Expérience 2</a:t>
            </a:r>
          </a:p>
          <a:p>
            <a:r>
              <a:rPr lang="fr-FR" dirty="0" smtClean="0"/>
              <a:t>Conclusions et discussions</a:t>
            </a:r>
            <a:endParaRPr lang="fr-FR" dirty="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Design expérimental global</a:t>
            </a:r>
            <a:endParaRPr lang="fr-FR" dirty="0"/>
          </a:p>
        </p:txBody>
      </p:sp>
      <p:sp>
        <p:nvSpPr>
          <p:cNvPr id="3" name="Espace réservé du contenu 2"/>
          <p:cNvSpPr>
            <a:spLocks noGrp="1"/>
          </p:cNvSpPr>
          <p:nvPr>
            <p:ph idx="1"/>
          </p:nvPr>
        </p:nvSpPr>
        <p:spPr/>
        <p:txBody>
          <a:bodyPr/>
          <a:lstStyle/>
          <a:p>
            <a:r>
              <a:rPr lang="fr-FR" dirty="0" smtClean="0"/>
              <a:t>Question centrale</a:t>
            </a:r>
          </a:p>
          <a:p>
            <a:pPr lvl="1"/>
            <a:r>
              <a:rPr lang="fr-FR" dirty="0" smtClean="0"/>
              <a:t>Est-ce que les apprenants francophones du néerlandais profitent de la présence de connecteurs causaux et contrastifs quand ils lisent un texte dans leur L2?</a:t>
            </a:r>
          </a:p>
          <a:p>
            <a:pPr lvl="2"/>
            <a:r>
              <a:rPr lang="fr-FR" dirty="0" smtClean="0"/>
              <a:t> =&gt; deux expériences</a:t>
            </a:r>
          </a:p>
          <a:p>
            <a:r>
              <a:rPr lang="fr-FR" dirty="0" smtClean="0"/>
              <a:t>Deux questions préalables</a:t>
            </a:r>
          </a:p>
          <a:p>
            <a:pPr marL="925830" lvl="1" indent="-514350">
              <a:buFont typeface="+mj-lt"/>
              <a:buAutoNum type="arabicParenR"/>
            </a:pPr>
            <a:r>
              <a:rPr lang="fr-FR" dirty="0" smtClean="0"/>
              <a:t>Utilisation des connecteurs par les apprenants?</a:t>
            </a:r>
          </a:p>
          <a:p>
            <a:pPr marL="925830" lvl="1" indent="-514350">
              <a:buFont typeface="+mj-lt"/>
              <a:buAutoNum type="arabicParenR"/>
            </a:pPr>
            <a:r>
              <a:rPr lang="fr-FR" dirty="0" smtClean="0"/>
              <a:t>Connaissance et maîtrise des connecteurs par les apprenants</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1981200" y="1108501"/>
            <a:ext cx="2667000" cy="830997"/>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sp3d extrusionH="57150">
              <a:bevelT w="38100" h="38100"/>
            </a:sp3d>
          </a:bodyPr>
          <a:lstStyle/>
          <a:p>
            <a:pPr algn="ctr"/>
            <a:r>
              <a:rPr lang="fr-FR" sz="2400" b="1" dirty="0" smtClean="0">
                <a:solidFill>
                  <a:schemeClr val="accent2"/>
                </a:solidFill>
              </a:rPr>
              <a:t>STADE INITIAL</a:t>
            </a:r>
            <a:endParaRPr lang="fr-FR" sz="2400" b="1" dirty="0">
              <a:solidFill>
                <a:schemeClr val="accent2"/>
              </a:solidFill>
            </a:endParaRPr>
          </a:p>
        </p:txBody>
      </p:sp>
      <p:sp>
        <p:nvSpPr>
          <p:cNvPr id="7" name="ZoneTexte 6"/>
          <p:cNvSpPr txBox="1"/>
          <p:nvPr/>
        </p:nvSpPr>
        <p:spPr>
          <a:xfrm>
            <a:off x="2057400" y="5405735"/>
            <a:ext cx="2666206" cy="461665"/>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sp3d extrusionH="57150">
              <a:bevelT w="38100" h="38100"/>
            </a:sp3d>
          </a:bodyPr>
          <a:lstStyle/>
          <a:p>
            <a:pPr algn="ctr"/>
            <a:r>
              <a:rPr lang="fr-FR" sz="2400" b="1" dirty="0" smtClean="0">
                <a:solidFill>
                  <a:schemeClr val="accent3"/>
                </a:solidFill>
              </a:rPr>
              <a:t>STADE FINAL</a:t>
            </a:r>
            <a:endParaRPr lang="fr-FR" sz="2400" b="1" dirty="0">
              <a:solidFill>
                <a:schemeClr val="accent3"/>
              </a:solidFill>
            </a:endParaRPr>
          </a:p>
        </p:txBody>
      </p:sp>
      <p:sp>
        <p:nvSpPr>
          <p:cNvPr id="9" name="ZoneTexte 8"/>
          <p:cNvSpPr txBox="1"/>
          <p:nvPr/>
        </p:nvSpPr>
        <p:spPr>
          <a:xfrm>
            <a:off x="5181600" y="1214735"/>
            <a:ext cx="1905000" cy="461665"/>
          </a:xfrm>
          <a:prstGeom prst="rect">
            <a:avLst/>
          </a:prstGeom>
          <a:noFill/>
        </p:spPr>
        <p:txBody>
          <a:bodyPr wrap="square" rtlCol="0">
            <a:spAutoFit/>
          </a:bodyPr>
          <a:lstStyle/>
          <a:p>
            <a:r>
              <a:rPr lang="fr-FR" sz="2400" b="1" dirty="0" smtClean="0">
                <a:solidFill>
                  <a:schemeClr val="accent4"/>
                </a:solidFill>
              </a:rPr>
              <a:t>LETTRES</a:t>
            </a:r>
            <a:endParaRPr lang="fr-FR" sz="2400" b="1" dirty="0">
              <a:solidFill>
                <a:schemeClr val="accent4"/>
              </a:solidFill>
            </a:endParaRPr>
          </a:p>
        </p:txBody>
      </p:sp>
      <p:sp>
        <p:nvSpPr>
          <p:cNvPr id="10" name="Flèche vers le bas 9"/>
          <p:cNvSpPr/>
          <p:nvPr/>
        </p:nvSpPr>
        <p:spPr>
          <a:xfrm>
            <a:off x="4069875" y="2015698"/>
            <a:ext cx="1416525" cy="331830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t>P</a:t>
            </a:r>
          </a:p>
          <a:p>
            <a:pPr algn="ctr"/>
            <a:r>
              <a:rPr lang="fr-FR" sz="2400" b="1" dirty="0" smtClean="0"/>
              <a:t>R</a:t>
            </a:r>
          </a:p>
          <a:p>
            <a:pPr algn="ctr"/>
            <a:r>
              <a:rPr lang="fr-FR" sz="2400" b="1" dirty="0" smtClean="0"/>
              <a:t>O</a:t>
            </a:r>
          </a:p>
          <a:p>
            <a:pPr algn="ctr"/>
            <a:r>
              <a:rPr lang="fr-FR" sz="2400" b="1" dirty="0" smtClean="0"/>
              <a:t>C</a:t>
            </a:r>
          </a:p>
          <a:p>
            <a:pPr algn="ctr"/>
            <a:r>
              <a:rPr lang="fr-FR" sz="2400" b="1" dirty="0" smtClean="0"/>
              <a:t>E</a:t>
            </a:r>
          </a:p>
          <a:p>
            <a:pPr algn="ctr"/>
            <a:r>
              <a:rPr lang="fr-FR" sz="2400" b="1" dirty="0" smtClean="0"/>
              <a:t>S</a:t>
            </a:r>
          </a:p>
          <a:p>
            <a:pPr algn="ctr"/>
            <a:r>
              <a:rPr lang="fr-FR" sz="2400" b="1" dirty="0" smtClean="0"/>
              <a:t>U</a:t>
            </a:r>
          </a:p>
          <a:p>
            <a:pPr algn="ctr"/>
            <a:r>
              <a:rPr lang="fr-FR" sz="2400" b="1" dirty="0"/>
              <a:t>S</a:t>
            </a:r>
            <a:endParaRPr lang="fr-FR" sz="2400" b="1" dirty="0" smtClean="0"/>
          </a:p>
        </p:txBody>
      </p:sp>
      <p:sp>
        <p:nvSpPr>
          <p:cNvPr id="11" name="ZoneTexte 10"/>
          <p:cNvSpPr txBox="1"/>
          <p:nvPr/>
        </p:nvSpPr>
        <p:spPr>
          <a:xfrm>
            <a:off x="5257800" y="5405735"/>
            <a:ext cx="3429000" cy="461665"/>
          </a:xfrm>
          <a:prstGeom prst="rect">
            <a:avLst/>
          </a:prstGeom>
          <a:noFill/>
        </p:spPr>
        <p:txBody>
          <a:bodyPr wrap="square" rtlCol="0">
            <a:spAutoFit/>
          </a:bodyPr>
          <a:lstStyle/>
          <a:p>
            <a:r>
              <a:rPr lang="fr-FR" sz="2400" b="1" dirty="0" smtClean="0">
                <a:solidFill>
                  <a:schemeClr val="accent4"/>
                </a:solidFill>
              </a:rPr>
              <a:t>COMPREHENSION</a:t>
            </a:r>
            <a:endParaRPr lang="fr-FR" sz="2400" b="1" dirty="0">
              <a:solidFill>
                <a:schemeClr val="accent4"/>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Utilisation des connecteurs en L2</a:t>
            </a:r>
            <a:endParaRPr lang="fr-FR" dirty="0"/>
          </a:p>
        </p:txBody>
      </p:sp>
      <p:sp>
        <p:nvSpPr>
          <p:cNvPr id="3" name="Espace réservé du contenu 2"/>
          <p:cNvSpPr>
            <a:spLocks noGrp="1"/>
          </p:cNvSpPr>
          <p:nvPr>
            <p:ph idx="1"/>
          </p:nvPr>
        </p:nvSpPr>
        <p:spPr/>
        <p:txBody>
          <a:bodyPr>
            <a:normAutofit/>
          </a:bodyPr>
          <a:lstStyle/>
          <a:p>
            <a:r>
              <a:rPr lang="fr-FR" dirty="0" smtClean="0"/>
              <a:t>Analyse de corpus</a:t>
            </a:r>
          </a:p>
          <a:p>
            <a:pPr lvl="1"/>
            <a:r>
              <a:rPr lang="fr-FR" dirty="0" smtClean="0"/>
              <a:t>Corpus d’apprenants </a:t>
            </a:r>
            <a:r>
              <a:rPr lang="fr-FR" sz="2200" dirty="0" smtClean="0"/>
              <a:t>(320.000 mots)</a:t>
            </a:r>
          </a:p>
          <a:p>
            <a:pPr lvl="1"/>
            <a:r>
              <a:rPr lang="fr-FR" dirty="0" smtClean="0"/>
              <a:t>Corpus de contrôle</a:t>
            </a:r>
            <a:r>
              <a:rPr lang="fr-FR" sz="2200" dirty="0" smtClean="0"/>
              <a:t> (52.000 mots)</a:t>
            </a:r>
          </a:p>
          <a:p>
            <a:r>
              <a:rPr lang="fr-FR" dirty="0" smtClean="0"/>
              <a:t>Trois tendances principales</a:t>
            </a:r>
          </a:p>
          <a:p>
            <a:pPr marL="925830" lvl="1" indent="-514350">
              <a:buFont typeface="+mj-lt"/>
              <a:buAutoNum type="arabicParenR"/>
            </a:pPr>
            <a:r>
              <a:rPr lang="fr-FR" dirty="0" err="1" smtClean="0"/>
              <a:t>Sur-emploi</a:t>
            </a:r>
            <a:r>
              <a:rPr lang="fr-FR" dirty="0" smtClean="0"/>
              <a:t> des connecteurs par les apprenants</a:t>
            </a:r>
          </a:p>
          <a:p>
            <a:pPr marL="1191006" lvl="2" indent="-514350"/>
            <a:r>
              <a:rPr lang="fr-FR" dirty="0" smtClean="0"/>
              <a:t>Sous-emploi de connecteurs plus spécifiques</a:t>
            </a:r>
          </a:p>
          <a:p>
            <a:pPr marL="1191006" lvl="2" indent="-514350"/>
            <a:r>
              <a:rPr lang="fr-FR" dirty="0" err="1" smtClean="0"/>
              <a:t>Sur-emploi</a:t>
            </a:r>
            <a:r>
              <a:rPr lang="fr-FR" dirty="0" smtClean="0"/>
              <a:t> massif de connecteurs fréquents (</a:t>
            </a:r>
            <a:r>
              <a:rPr lang="fr-FR" i="1" dirty="0" smtClean="0"/>
              <a:t>maar, dus, </a:t>
            </a:r>
            <a:r>
              <a:rPr lang="fr-FR" i="1" dirty="0" err="1" smtClean="0"/>
              <a:t>omdat</a:t>
            </a:r>
            <a:r>
              <a:rPr lang="fr-FR" dirty="0" smtClean="0"/>
              <a:t>)</a:t>
            </a:r>
          </a:p>
          <a:p>
            <a:pPr marL="925830" lvl="1" indent="-514350">
              <a:buFont typeface="+mj-lt"/>
              <a:buAutoNum type="arabicParenR"/>
            </a:pPr>
            <a:r>
              <a:rPr lang="fr-FR" dirty="0" smtClean="0"/>
              <a:t>Phénomène propre à l’</a:t>
            </a:r>
            <a:r>
              <a:rPr lang="fr-FR" dirty="0" err="1" smtClean="0"/>
              <a:t>interlangue</a:t>
            </a:r>
            <a:r>
              <a:rPr lang="fr-FR" dirty="0" smtClean="0"/>
              <a:t> des apprenants</a:t>
            </a:r>
          </a:p>
          <a:p>
            <a:pPr lvl="1"/>
            <a:endParaRPr lang="fr-FR" dirty="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228600" y="990600"/>
            <a:ext cx="8534400" cy="415498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fr-FR" sz="2400" dirty="0" err="1"/>
              <a:t>Het</a:t>
            </a:r>
            <a:r>
              <a:rPr lang="fr-FR" sz="2400" dirty="0"/>
              <a:t> </a:t>
            </a:r>
            <a:r>
              <a:rPr lang="fr-FR" sz="2400" dirty="0" err="1"/>
              <a:t>is</a:t>
            </a:r>
            <a:r>
              <a:rPr lang="fr-FR" sz="2400" dirty="0"/>
              <a:t> </a:t>
            </a:r>
            <a:r>
              <a:rPr lang="fr-FR" sz="2400" dirty="0" err="1"/>
              <a:t>ook</a:t>
            </a:r>
            <a:r>
              <a:rPr lang="fr-FR" sz="2400" dirty="0"/>
              <a:t> </a:t>
            </a:r>
            <a:r>
              <a:rPr lang="fr-FR" sz="2400" dirty="0" err="1"/>
              <a:t>vanzelfsprekend</a:t>
            </a:r>
            <a:r>
              <a:rPr lang="fr-FR" sz="2400" dirty="0"/>
              <a:t> </a:t>
            </a:r>
            <a:r>
              <a:rPr lang="fr-FR" sz="2400" dirty="0" err="1"/>
              <a:t>dat</a:t>
            </a:r>
            <a:r>
              <a:rPr lang="fr-FR" sz="2400" dirty="0"/>
              <a:t> </a:t>
            </a:r>
            <a:r>
              <a:rPr lang="fr-FR" sz="2400" dirty="0" err="1"/>
              <a:t>het</a:t>
            </a:r>
            <a:r>
              <a:rPr lang="fr-FR" sz="2400" dirty="0"/>
              <a:t> </a:t>
            </a:r>
            <a:r>
              <a:rPr lang="fr-FR" sz="2400" dirty="0" err="1"/>
              <a:t>geld</a:t>
            </a:r>
            <a:r>
              <a:rPr lang="fr-FR" sz="2400" dirty="0"/>
              <a:t> </a:t>
            </a:r>
            <a:r>
              <a:rPr lang="fr-FR" sz="2400" dirty="0" err="1"/>
              <a:t>noodzakelijk</a:t>
            </a:r>
            <a:r>
              <a:rPr lang="fr-FR" sz="2400" dirty="0"/>
              <a:t> </a:t>
            </a:r>
            <a:r>
              <a:rPr lang="fr-FR" sz="2400" dirty="0" err="1"/>
              <a:t>is</a:t>
            </a:r>
            <a:r>
              <a:rPr lang="fr-FR" sz="2400" dirty="0"/>
              <a:t> om </a:t>
            </a:r>
            <a:r>
              <a:rPr lang="fr-FR" sz="2400" dirty="0" err="1"/>
              <a:t>een</a:t>
            </a:r>
            <a:r>
              <a:rPr lang="fr-FR" sz="2400" dirty="0"/>
              <a:t> </a:t>
            </a:r>
            <a:r>
              <a:rPr lang="fr-FR" sz="2400" dirty="0" err="1"/>
              <a:t>mooi</a:t>
            </a:r>
            <a:r>
              <a:rPr lang="fr-FR" sz="2400" dirty="0"/>
              <a:t> huis te </a:t>
            </a:r>
            <a:r>
              <a:rPr lang="fr-FR" sz="2400" dirty="0" err="1"/>
              <a:t>hebben</a:t>
            </a:r>
            <a:r>
              <a:rPr lang="fr-FR" sz="2400" dirty="0"/>
              <a:t>, om </a:t>
            </a:r>
            <a:r>
              <a:rPr lang="fr-FR" sz="2400" dirty="0" err="1"/>
              <a:t>goed</a:t>
            </a:r>
            <a:r>
              <a:rPr lang="fr-FR" sz="2400" dirty="0"/>
              <a:t> te </a:t>
            </a:r>
            <a:r>
              <a:rPr lang="fr-FR" sz="2400" dirty="0" err="1"/>
              <a:t>kunnen</a:t>
            </a:r>
            <a:r>
              <a:rPr lang="fr-FR" sz="2400" dirty="0"/>
              <a:t> </a:t>
            </a:r>
            <a:r>
              <a:rPr lang="fr-FR" sz="2400" dirty="0" err="1"/>
              <a:t>leven</a:t>
            </a:r>
            <a:r>
              <a:rPr lang="fr-FR" sz="2400" dirty="0"/>
              <a:t>. Dat </a:t>
            </a:r>
            <a:r>
              <a:rPr lang="fr-FR" sz="2400" dirty="0" err="1"/>
              <a:t>is</a:t>
            </a:r>
            <a:r>
              <a:rPr lang="fr-FR" sz="2400" dirty="0"/>
              <a:t> </a:t>
            </a:r>
            <a:r>
              <a:rPr lang="fr-FR" sz="2400" dirty="0" err="1"/>
              <a:t>ook</a:t>
            </a:r>
            <a:r>
              <a:rPr lang="fr-FR" sz="2400" dirty="0"/>
              <a:t> </a:t>
            </a:r>
            <a:r>
              <a:rPr lang="fr-FR" sz="2400" dirty="0" err="1"/>
              <a:t>geluk</a:t>
            </a:r>
            <a:r>
              <a:rPr lang="fr-FR" sz="2400" dirty="0"/>
              <a:t>. </a:t>
            </a:r>
            <a:r>
              <a:rPr lang="fr-FR" sz="2400" dirty="0" err="1"/>
              <a:t>Ik</a:t>
            </a:r>
            <a:r>
              <a:rPr lang="fr-FR" sz="2400" dirty="0"/>
              <a:t> </a:t>
            </a:r>
            <a:r>
              <a:rPr lang="fr-FR" sz="2400" dirty="0" err="1"/>
              <a:t>wil</a:t>
            </a:r>
            <a:r>
              <a:rPr lang="fr-FR" sz="2400" dirty="0"/>
              <a:t> van </a:t>
            </a:r>
            <a:r>
              <a:rPr lang="fr-FR" sz="2400" dirty="0" err="1"/>
              <a:t>het</a:t>
            </a:r>
            <a:r>
              <a:rPr lang="fr-FR" sz="2400" dirty="0"/>
              <a:t> </a:t>
            </a:r>
            <a:r>
              <a:rPr lang="fr-FR" sz="2400" dirty="0" err="1"/>
              <a:t>leven</a:t>
            </a:r>
            <a:r>
              <a:rPr lang="fr-FR" sz="2400" dirty="0"/>
              <a:t> </a:t>
            </a:r>
            <a:r>
              <a:rPr lang="fr-FR" sz="2400" dirty="0" err="1"/>
              <a:t>kunnen</a:t>
            </a:r>
            <a:r>
              <a:rPr lang="fr-FR" sz="2400" dirty="0"/>
              <a:t> </a:t>
            </a:r>
            <a:r>
              <a:rPr lang="fr-FR" sz="2400" dirty="0" err="1"/>
              <a:t>genieten</a:t>
            </a:r>
            <a:r>
              <a:rPr lang="fr-FR" sz="2400" dirty="0"/>
              <a:t>; </a:t>
            </a:r>
            <a:r>
              <a:rPr lang="fr-FR" sz="2400" dirty="0" err="1"/>
              <a:t>ik</a:t>
            </a:r>
            <a:r>
              <a:rPr lang="fr-FR" sz="2400" dirty="0"/>
              <a:t> </a:t>
            </a:r>
            <a:r>
              <a:rPr lang="fr-FR" sz="2400" dirty="0" err="1"/>
              <a:t>wil</a:t>
            </a:r>
            <a:r>
              <a:rPr lang="fr-FR" sz="2400" dirty="0"/>
              <a:t> op </a:t>
            </a:r>
            <a:r>
              <a:rPr lang="fr-FR" sz="2400" dirty="0" err="1"/>
              <a:t>vakantie</a:t>
            </a:r>
            <a:r>
              <a:rPr lang="fr-FR" sz="2400" dirty="0"/>
              <a:t> </a:t>
            </a:r>
            <a:r>
              <a:rPr lang="fr-FR" sz="2400" dirty="0" err="1"/>
              <a:t>kunnen</a:t>
            </a:r>
            <a:r>
              <a:rPr lang="fr-FR" sz="2400" dirty="0"/>
              <a:t> </a:t>
            </a:r>
            <a:r>
              <a:rPr lang="fr-FR" sz="2400" dirty="0" err="1"/>
              <a:t>gaan</a:t>
            </a:r>
            <a:r>
              <a:rPr lang="fr-FR" sz="2400" dirty="0"/>
              <a:t> en </a:t>
            </a:r>
            <a:r>
              <a:rPr lang="fr-FR" sz="2400" dirty="0" err="1"/>
              <a:t>ook</a:t>
            </a:r>
            <a:r>
              <a:rPr lang="fr-FR" sz="2400" dirty="0"/>
              <a:t> van </a:t>
            </a:r>
            <a:r>
              <a:rPr lang="fr-FR" sz="2400" dirty="0" err="1"/>
              <a:t>kleine</a:t>
            </a:r>
            <a:r>
              <a:rPr lang="fr-FR" sz="2400" dirty="0"/>
              <a:t> </a:t>
            </a:r>
            <a:r>
              <a:rPr lang="fr-FR" sz="2400" dirty="0" err="1"/>
              <a:t>dingen</a:t>
            </a:r>
            <a:r>
              <a:rPr lang="fr-FR" sz="2400" dirty="0"/>
              <a:t> </a:t>
            </a:r>
            <a:r>
              <a:rPr lang="fr-FR" sz="2400" dirty="0" err="1"/>
              <a:t>genieten</a:t>
            </a:r>
            <a:r>
              <a:rPr lang="fr-FR" sz="2400" dirty="0"/>
              <a:t> </a:t>
            </a:r>
            <a:r>
              <a:rPr lang="fr-FR" sz="2400" dirty="0" err="1"/>
              <a:t>zodat</a:t>
            </a:r>
            <a:r>
              <a:rPr lang="fr-FR" sz="2400" dirty="0"/>
              <a:t> </a:t>
            </a:r>
            <a:r>
              <a:rPr lang="fr-FR" sz="2400" dirty="0" err="1"/>
              <a:t>mijn</a:t>
            </a:r>
            <a:r>
              <a:rPr lang="fr-FR" sz="2400" dirty="0"/>
              <a:t> </a:t>
            </a:r>
            <a:r>
              <a:rPr lang="fr-FR" sz="2400" dirty="0" err="1"/>
              <a:t>hele</a:t>
            </a:r>
            <a:r>
              <a:rPr lang="fr-FR" sz="2400" dirty="0"/>
              <a:t> </a:t>
            </a:r>
            <a:r>
              <a:rPr lang="fr-FR" sz="2400" dirty="0" err="1"/>
              <a:t>leven</a:t>
            </a:r>
            <a:r>
              <a:rPr lang="fr-FR" sz="2400" dirty="0"/>
              <a:t> </a:t>
            </a:r>
            <a:r>
              <a:rPr lang="fr-FR" sz="2400" dirty="0" err="1"/>
              <a:t>een</a:t>
            </a:r>
            <a:r>
              <a:rPr lang="fr-FR" sz="2400" dirty="0"/>
              <a:t> </a:t>
            </a:r>
            <a:r>
              <a:rPr lang="fr-FR" sz="2400" dirty="0" err="1"/>
              <a:t>geluk</a:t>
            </a:r>
            <a:r>
              <a:rPr lang="fr-FR" sz="2400" dirty="0"/>
              <a:t> </a:t>
            </a:r>
            <a:r>
              <a:rPr lang="fr-FR" sz="2400" dirty="0" err="1"/>
              <a:t>zal</a:t>
            </a:r>
            <a:r>
              <a:rPr lang="fr-FR" sz="2400" dirty="0"/>
              <a:t> </a:t>
            </a:r>
            <a:r>
              <a:rPr lang="fr-FR" sz="2400" dirty="0" err="1"/>
              <a:t>zijn</a:t>
            </a:r>
            <a:r>
              <a:rPr lang="fr-FR" sz="2400" dirty="0"/>
              <a:t>. </a:t>
            </a:r>
            <a:r>
              <a:rPr lang="fr-FR" sz="2400" dirty="0" err="1"/>
              <a:t>Daarvoor</a:t>
            </a:r>
            <a:r>
              <a:rPr lang="fr-FR" sz="2400" dirty="0"/>
              <a:t> </a:t>
            </a:r>
            <a:r>
              <a:rPr lang="fr-FR" sz="2400" dirty="0" err="1"/>
              <a:t>heeft</a:t>
            </a:r>
            <a:r>
              <a:rPr lang="fr-FR" sz="2400" dirty="0"/>
              <a:t> men </a:t>
            </a:r>
            <a:r>
              <a:rPr lang="fr-FR" sz="2400" dirty="0" err="1"/>
              <a:t>natuurlijk</a:t>
            </a:r>
            <a:r>
              <a:rPr lang="fr-FR" sz="2400" dirty="0"/>
              <a:t> </a:t>
            </a:r>
            <a:r>
              <a:rPr lang="fr-FR" sz="2400" dirty="0" err="1"/>
              <a:t>geld</a:t>
            </a:r>
            <a:r>
              <a:rPr lang="fr-FR" sz="2400" dirty="0"/>
              <a:t> </a:t>
            </a:r>
            <a:r>
              <a:rPr lang="fr-FR" sz="2400" dirty="0" err="1"/>
              <a:t>nodig</a:t>
            </a:r>
            <a:r>
              <a:rPr lang="fr-FR" sz="2400" dirty="0"/>
              <a:t>.</a:t>
            </a:r>
            <a:r>
              <a:rPr lang="fr-FR" sz="2400" dirty="0" smtClean="0">
                <a:solidFill>
                  <a:srgbClr val="FF00FF"/>
                </a:solidFill>
              </a:rPr>
              <a:t> </a:t>
            </a:r>
            <a:r>
              <a:rPr lang="fr-FR" sz="2400" b="1" dirty="0" smtClean="0">
                <a:solidFill>
                  <a:srgbClr val="FF00FF"/>
                </a:solidFill>
              </a:rPr>
              <a:t>DUS</a:t>
            </a:r>
            <a:r>
              <a:rPr lang="fr-FR" sz="2400" dirty="0" smtClean="0">
                <a:solidFill>
                  <a:srgbClr val="FF00FF"/>
                </a:solidFill>
              </a:rPr>
              <a:t> </a:t>
            </a:r>
            <a:r>
              <a:rPr lang="fr-FR" sz="2400" dirty="0" err="1" smtClean="0"/>
              <a:t>het</a:t>
            </a:r>
            <a:r>
              <a:rPr lang="fr-FR" sz="2400" dirty="0" smtClean="0"/>
              <a:t> </a:t>
            </a:r>
            <a:r>
              <a:rPr lang="fr-FR" sz="2400" dirty="0" err="1"/>
              <a:t>geld</a:t>
            </a:r>
            <a:r>
              <a:rPr lang="fr-FR" sz="2400" dirty="0"/>
              <a:t> </a:t>
            </a:r>
            <a:r>
              <a:rPr lang="fr-FR" sz="2400" dirty="0" err="1"/>
              <a:t>is</a:t>
            </a:r>
            <a:r>
              <a:rPr lang="fr-FR" sz="2400" dirty="0"/>
              <a:t> </a:t>
            </a:r>
            <a:r>
              <a:rPr lang="fr-FR" sz="2400" dirty="0" err="1"/>
              <a:t>voor</a:t>
            </a:r>
            <a:r>
              <a:rPr lang="fr-FR" sz="2400" dirty="0"/>
              <a:t> </a:t>
            </a:r>
            <a:r>
              <a:rPr lang="fr-FR" sz="2400" dirty="0" err="1"/>
              <a:t>mij</a:t>
            </a:r>
            <a:r>
              <a:rPr lang="fr-FR" sz="2400" dirty="0"/>
              <a:t> niet </a:t>
            </a:r>
            <a:r>
              <a:rPr lang="fr-FR" sz="2400" dirty="0" err="1"/>
              <a:t>alles</a:t>
            </a:r>
            <a:r>
              <a:rPr lang="fr-FR" sz="2400" dirty="0"/>
              <a:t>, maar </a:t>
            </a:r>
            <a:r>
              <a:rPr lang="fr-FR" sz="2400" dirty="0" err="1"/>
              <a:t>het</a:t>
            </a:r>
            <a:r>
              <a:rPr lang="fr-FR" sz="2400" dirty="0"/>
              <a:t> </a:t>
            </a:r>
            <a:r>
              <a:rPr lang="fr-FR" sz="2400" dirty="0" err="1"/>
              <a:t>helpt</a:t>
            </a:r>
            <a:r>
              <a:rPr lang="fr-FR" sz="2400" dirty="0"/>
              <a:t> </a:t>
            </a:r>
            <a:r>
              <a:rPr lang="fr-FR" sz="2400" dirty="0" err="1"/>
              <a:t>soms</a:t>
            </a:r>
            <a:r>
              <a:rPr lang="fr-FR" sz="2400" dirty="0"/>
              <a:t> om </a:t>
            </a:r>
            <a:r>
              <a:rPr lang="fr-FR" sz="2400" dirty="0" err="1"/>
              <a:t>redelijk</a:t>
            </a:r>
            <a:r>
              <a:rPr lang="fr-FR" sz="2400" dirty="0"/>
              <a:t> te </a:t>
            </a:r>
            <a:r>
              <a:rPr lang="fr-FR" sz="2400" dirty="0" err="1"/>
              <a:t>kunnen</a:t>
            </a:r>
            <a:r>
              <a:rPr lang="fr-FR" sz="2400" dirty="0"/>
              <a:t> </a:t>
            </a:r>
            <a:r>
              <a:rPr lang="fr-FR" sz="2400" dirty="0" err="1"/>
              <a:t>leven</a:t>
            </a:r>
            <a:r>
              <a:rPr lang="fr-FR" sz="2400" dirty="0"/>
              <a:t>. </a:t>
            </a:r>
            <a:r>
              <a:rPr lang="fr-FR" sz="2400" dirty="0" err="1"/>
              <a:t>Zonder</a:t>
            </a:r>
            <a:r>
              <a:rPr lang="fr-FR" sz="2400" dirty="0"/>
              <a:t> </a:t>
            </a:r>
            <a:r>
              <a:rPr lang="fr-FR" sz="2400" dirty="0" err="1"/>
              <a:t>geld</a:t>
            </a:r>
            <a:r>
              <a:rPr lang="fr-FR" sz="2400" dirty="0"/>
              <a:t> </a:t>
            </a:r>
            <a:r>
              <a:rPr lang="fr-FR" sz="2400" dirty="0" err="1"/>
              <a:t>wordt</a:t>
            </a:r>
            <a:r>
              <a:rPr lang="fr-FR" sz="2400" dirty="0"/>
              <a:t> </a:t>
            </a:r>
            <a:r>
              <a:rPr lang="fr-FR" sz="2400" dirty="0" err="1"/>
              <a:t>het</a:t>
            </a:r>
            <a:r>
              <a:rPr lang="fr-FR" sz="2400" dirty="0"/>
              <a:t> </a:t>
            </a:r>
            <a:r>
              <a:rPr lang="fr-FR" sz="2400" dirty="0" err="1"/>
              <a:t>leven</a:t>
            </a:r>
            <a:r>
              <a:rPr lang="fr-FR" sz="2400" dirty="0"/>
              <a:t> niet </a:t>
            </a:r>
            <a:r>
              <a:rPr lang="fr-FR" sz="2400" dirty="0" err="1"/>
              <a:t>zo</a:t>
            </a:r>
            <a:r>
              <a:rPr lang="fr-FR" sz="2400" dirty="0"/>
              <a:t> </a:t>
            </a:r>
            <a:r>
              <a:rPr lang="fr-FR" sz="2400" dirty="0" err="1"/>
              <a:t>eenvoudig</a:t>
            </a:r>
            <a:r>
              <a:rPr lang="fr-FR" sz="2400" dirty="0"/>
              <a:t> en men kan </a:t>
            </a:r>
            <a:r>
              <a:rPr lang="fr-FR" sz="2400" dirty="0" err="1"/>
              <a:t>zich</a:t>
            </a:r>
            <a:r>
              <a:rPr lang="fr-FR" sz="2400" dirty="0"/>
              <a:t> niet </a:t>
            </a:r>
            <a:r>
              <a:rPr lang="fr-FR" sz="2400" dirty="0" err="1"/>
              <a:t>permitteren</a:t>
            </a:r>
            <a:r>
              <a:rPr lang="fr-FR" sz="2400" dirty="0"/>
              <a:t> </a:t>
            </a:r>
            <a:r>
              <a:rPr lang="fr-FR" sz="2400" dirty="0" err="1"/>
              <a:t>alles</a:t>
            </a:r>
            <a:r>
              <a:rPr lang="fr-FR" sz="2400" dirty="0"/>
              <a:t> </a:t>
            </a:r>
            <a:r>
              <a:rPr lang="fr-FR" sz="2400" dirty="0" err="1"/>
              <a:t>wat</a:t>
            </a:r>
            <a:r>
              <a:rPr lang="fr-FR" sz="2400" dirty="0"/>
              <a:t> men </a:t>
            </a:r>
            <a:r>
              <a:rPr lang="fr-FR" sz="2400" dirty="0" err="1"/>
              <a:t>wil</a:t>
            </a:r>
            <a:r>
              <a:rPr lang="fr-FR" sz="2400" dirty="0"/>
              <a:t>;</a:t>
            </a:r>
            <a:r>
              <a:rPr lang="fr-FR" sz="2400" dirty="0" smtClean="0"/>
              <a:t> </a:t>
            </a:r>
            <a:r>
              <a:rPr lang="fr-FR" sz="2400" b="1" dirty="0" smtClean="0">
                <a:solidFill>
                  <a:srgbClr val="FF00FF"/>
                </a:solidFill>
              </a:rPr>
              <a:t>DUS</a:t>
            </a:r>
            <a:r>
              <a:rPr lang="fr-FR" sz="2400" dirty="0" smtClean="0"/>
              <a:t>, </a:t>
            </a:r>
            <a:r>
              <a:rPr lang="fr-FR" sz="2400" dirty="0" err="1"/>
              <a:t>geld</a:t>
            </a:r>
            <a:r>
              <a:rPr lang="fr-FR" sz="2400" dirty="0"/>
              <a:t> </a:t>
            </a:r>
            <a:r>
              <a:rPr lang="fr-FR" sz="2400" dirty="0" err="1"/>
              <a:t>helpt</a:t>
            </a:r>
            <a:r>
              <a:rPr lang="fr-FR" sz="2400" dirty="0"/>
              <a:t> </a:t>
            </a:r>
            <a:r>
              <a:rPr lang="fr-FR" sz="2400" dirty="0" err="1"/>
              <a:t>veel</a:t>
            </a:r>
            <a:r>
              <a:rPr lang="fr-FR" sz="2400" dirty="0"/>
              <a:t> </a:t>
            </a:r>
            <a:r>
              <a:rPr lang="fr-FR" sz="2400" dirty="0" err="1"/>
              <a:t>voor</a:t>
            </a:r>
            <a:r>
              <a:rPr lang="fr-FR" sz="2400" dirty="0"/>
              <a:t> </a:t>
            </a:r>
            <a:r>
              <a:rPr lang="fr-FR" sz="2400" dirty="0" err="1"/>
              <a:t>het</a:t>
            </a:r>
            <a:r>
              <a:rPr lang="fr-FR" sz="2400" dirty="0"/>
              <a:t> </a:t>
            </a:r>
            <a:r>
              <a:rPr lang="fr-FR" sz="2400" dirty="0" err="1"/>
              <a:t>geluk</a:t>
            </a:r>
            <a:r>
              <a:rPr lang="fr-FR" sz="2400" dirty="0"/>
              <a:t> in </a:t>
            </a:r>
            <a:r>
              <a:rPr lang="fr-FR" sz="2400" dirty="0" err="1"/>
              <a:t>het</a:t>
            </a:r>
            <a:r>
              <a:rPr lang="fr-FR" sz="2400" dirty="0"/>
              <a:t> </a:t>
            </a:r>
            <a:r>
              <a:rPr lang="fr-FR" sz="2400" dirty="0" err="1"/>
              <a:t>feit</a:t>
            </a:r>
            <a:r>
              <a:rPr lang="fr-FR" sz="2400" dirty="0"/>
              <a:t> </a:t>
            </a:r>
            <a:r>
              <a:rPr lang="fr-FR" sz="2400" dirty="0" err="1"/>
              <a:t>dat</a:t>
            </a:r>
            <a:r>
              <a:rPr lang="fr-FR" sz="2400" dirty="0"/>
              <a:t> </a:t>
            </a:r>
            <a:r>
              <a:rPr lang="fr-FR" sz="2400" dirty="0" err="1"/>
              <a:t>het</a:t>
            </a:r>
            <a:r>
              <a:rPr lang="fr-FR" sz="2400" dirty="0"/>
              <a:t> </a:t>
            </a:r>
            <a:r>
              <a:rPr lang="fr-FR" sz="2400" dirty="0" err="1"/>
              <a:t>ons</a:t>
            </a:r>
            <a:r>
              <a:rPr lang="fr-FR" sz="2400" dirty="0"/>
              <a:t> </a:t>
            </a:r>
            <a:r>
              <a:rPr lang="fr-FR" sz="2400" dirty="0" err="1"/>
              <a:t>staat</a:t>
            </a:r>
            <a:r>
              <a:rPr lang="fr-FR" sz="2400" dirty="0"/>
              <a:t> </a:t>
            </a:r>
            <a:r>
              <a:rPr lang="fr-FR" sz="2400" dirty="0" err="1"/>
              <a:t>goed</a:t>
            </a:r>
            <a:r>
              <a:rPr lang="fr-FR" sz="2400" dirty="0"/>
              <a:t> te </a:t>
            </a:r>
            <a:r>
              <a:rPr lang="fr-FR" sz="2400" dirty="0" err="1"/>
              <a:t>leven</a:t>
            </a:r>
            <a:r>
              <a:rPr lang="fr-FR" sz="2400" dirty="0"/>
              <a:t>. </a:t>
            </a:r>
            <a:r>
              <a:rPr lang="fr-FR" sz="2400" dirty="0" err="1"/>
              <a:t>Goed</a:t>
            </a:r>
            <a:r>
              <a:rPr lang="fr-FR" sz="2400" dirty="0"/>
              <a:t> </a:t>
            </a:r>
            <a:r>
              <a:rPr lang="fr-FR" sz="2400" dirty="0" err="1"/>
              <a:t>leven</a:t>
            </a:r>
            <a:r>
              <a:rPr lang="fr-FR" sz="2400" dirty="0"/>
              <a:t> </a:t>
            </a:r>
            <a:r>
              <a:rPr lang="fr-FR" sz="2400" dirty="0" err="1" smtClean="0"/>
              <a:t>is</a:t>
            </a:r>
            <a:r>
              <a:rPr lang="fr-FR" sz="2400" b="1" dirty="0" smtClean="0">
                <a:solidFill>
                  <a:srgbClr val="FF00FF"/>
                </a:solidFill>
              </a:rPr>
              <a:t>DUS </a:t>
            </a:r>
            <a:r>
              <a:rPr lang="fr-FR" sz="2400" dirty="0" err="1" smtClean="0"/>
              <a:t>geluk</a:t>
            </a:r>
            <a:r>
              <a:rPr lang="fr-FR" sz="2400" dirty="0" smtClean="0"/>
              <a:t> </a:t>
            </a:r>
            <a:r>
              <a:rPr lang="fr-FR" sz="2400" dirty="0"/>
              <a:t>en </a:t>
            </a:r>
            <a:r>
              <a:rPr lang="fr-FR" sz="2400" dirty="0" err="1"/>
              <a:t>het</a:t>
            </a:r>
            <a:r>
              <a:rPr lang="fr-FR" sz="2400" dirty="0"/>
              <a:t> </a:t>
            </a:r>
            <a:r>
              <a:rPr lang="fr-FR" sz="2400" dirty="0" err="1"/>
              <a:t>geluk</a:t>
            </a:r>
            <a:r>
              <a:rPr lang="fr-FR" sz="2400" dirty="0"/>
              <a:t> </a:t>
            </a:r>
            <a:r>
              <a:rPr lang="fr-FR" sz="2400" dirty="0" err="1"/>
              <a:t>is</a:t>
            </a:r>
            <a:r>
              <a:rPr lang="fr-FR" sz="2400" dirty="0"/>
              <a:t> </a:t>
            </a:r>
            <a:r>
              <a:rPr lang="fr-FR" sz="2400" dirty="0" err="1"/>
              <a:t>belangrijk</a:t>
            </a:r>
            <a:r>
              <a:rPr lang="fr-FR" sz="2400" dirty="0"/>
              <a:t> in </a:t>
            </a:r>
            <a:r>
              <a:rPr lang="fr-FR" sz="2400" dirty="0" err="1"/>
              <a:t>het</a:t>
            </a:r>
            <a:r>
              <a:rPr lang="fr-FR" sz="2400" dirty="0"/>
              <a:t> </a:t>
            </a:r>
            <a:r>
              <a:rPr lang="fr-FR" sz="2400" dirty="0" err="1"/>
              <a:t>leven</a:t>
            </a:r>
            <a:r>
              <a:rPr lang="fr-FR" sz="2400" dirty="0"/>
              <a:t>. (LCN, niveau 2)</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Acquisition et maîtrise des connecteurs en L2</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3 tests</a:t>
            </a:r>
          </a:p>
          <a:p>
            <a:pPr marL="925830" lvl="1" indent="-514350">
              <a:buFont typeface="+mj-lt"/>
              <a:buAutoNum type="arabicParenR"/>
            </a:pPr>
            <a:r>
              <a:rPr lang="fr-FR" dirty="0" smtClean="0"/>
              <a:t>Jugements grammaticaux</a:t>
            </a:r>
          </a:p>
          <a:p>
            <a:pPr marL="925830" lvl="1" indent="-514350">
              <a:buFont typeface="+mj-lt"/>
              <a:buAutoNum type="arabicParenR"/>
            </a:pPr>
            <a:r>
              <a:rPr lang="fr-FR" dirty="0" smtClean="0"/>
              <a:t>Compléter une phrase</a:t>
            </a:r>
          </a:p>
          <a:p>
            <a:pPr marL="925830" lvl="1" indent="-514350">
              <a:buFont typeface="+mj-lt"/>
              <a:buAutoNum type="arabicParenR"/>
            </a:pPr>
            <a:r>
              <a:rPr lang="fr-FR" dirty="0" err="1" smtClean="0"/>
              <a:t>Cloze-test</a:t>
            </a:r>
            <a:r>
              <a:rPr lang="fr-FR" dirty="0" smtClean="0"/>
              <a:t> (texte à trou)</a:t>
            </a:r>
          </a:p>
          <a:p>
            <a:pPr marL="633222" indent="-514350"/>
            <a:r>
              <a:rPr lang="fr-FR" dirty="0" smtClean="0"/>
              <a:t>3 observations</a:t>
            </a:r>
          </a:p>
          <a:p>
            <a:pPr marL="925830" lvl="1" indent="-514350">
              <a:buFont typeface="+mj-lt"/>
              <a:buAutoNum type="arabicParenR"/>
            </a:pPr>
            <a:r>
              <a:rPr lang="fr-FR" dirty="0" smtClean="0"/>
              <a:t>Niveau de maîtrise des connecteurs dépendant du niveau de maîtrise de la L2</a:t>
            </a:r>
          </a:p>
          <a:p>
            <a:pPr marL="925830" lvl="1" indent="-514350">
              <a:buFont typeface="+mj-lt"/>
              <a:buAutoNum type="arabicParenR"/>
            </a:pPr>
            <a:r>
              <a:rPr lang="fr-FR" dirty="0" smtClean="0"/>
              <a:t>Difficultés</a:t>
            </a:r>
          </a:p>
          <a:p>
            <a:pPr marL="1191006" lvl="2" indent="-514350"/>
            <a:r>
              <a:rPr lang="fr-FR" dirty="0" smtClean="0"/>
              <a:t>Connecteurs engendrant un rejet du verbe</a:t>
            </a:r>
          </a:p>
          <a:p>
            <a:pPr marL="1191006" lvl="2" indent="-514350"/>
            <a:r>
              <a:rPr lang="fr-FR" dirty="0" smtClean="0"/>
              <a:t>Connecteurs n’ayant pas d’équivalent direct</a:t>
            </a:r>
          </a:p>
          <a:p>
            <a:pPr marL="633222" indent="-514350"/>
            <a:r>
              <a:rPr lang="fr-FR" dirty="0" smtClean="0"/>
              <a:t>Niveaux d’emploi et de maîtrise des connecteurs globalement suffisants pour répondre à la question principale </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expérimentale - structure</a:t>
            </a:r>
            <a:endParaRPr lang="fr-FR" dirty="0"/>
          </a:p>
        </p:txBody>
      </p:sp>
      <p:sp>
        <p:nvSpPr>
          <p:cNvPr id="3" name="Espace réservé du contenu 2"/>
          <p:cNvSpPr>
            <a:spLocks noGrp="1"/>
          </p:cNvSpPr>
          <p:nvPr>
            <p:ph idx="1"/>
          </p:nvPr>
        </p:nvSpPr>
        <p:spPr/>
        <p:txBody>
          <a:bodyPr/>
          <a:lstStyle/>
          <a:p>
            <a:r>
              <a:rPr lang="fr-FR" dirty="0" smtClean="0">
                <a:solidFill>
                  <a:schemeClr val="accent3">
                    <a:lumMod val="40000"/>
                    <a:lumOff val="60000"/>
                  </a:schemeClr>
                </a:solidFill>
              </a:rPr>
              <a:t>Introduction</a:t>
            </a:r>
          </a:p>
          <a:p>
            <a:r>
              <a:rPr lang="fr-FR" dirty="0" smtClean="0">
                <a:solidFill>
                  <a:schemeClr val="accent3">
                    <a:lumMod val="40000"/>
                    <a:lumOff val="60000"/>
                  </a:schemeClr>
                </a:solidFill>
              </a:rPr>
              <a:t>Littérature</a:t>
            </a:r>
          </a:p>
          <a:p>
            <a:r>
              <a:rPr lang="fr-FR" dirty="0" smtClean="0">
                <a:solidFill>
                  <a:schemeClr val="accent3">
                    <a:lumMod val="40000"/>
                    <a:lumOff val="60000"/>
                  </a:schemeClr>
                </a:solidFill>
              </a:rPr>
              <a:t>Design expérimental global</a:t>
            </a:r>
          </a:p>
          <a:p>
            <a:r>
              <a:rPr lang="fr-FR" b="1" dirty="0" smtClean="0">
                <a:solidFill>
                  <a:schemeClr val="accent3"/>
                </a:solidFill>
              </a:rPr>
              <a:t>Expérience 1</a:t>
            </a:r>
          </a:p>
          <a:p>
            <a:r>
              <a:rPr lang="fr-FR" dirty="0" smtClean="0"/>
              <a:t>Expérience 2</a:t>
            </a:r>
          </a:p>
          <a:p>
            <a:r>
              <a:rPr lang="fr-FR" dirty="0" smtClean="0"/>
              <a:t>Conclusions et discussions</a:t>
            </a:r>
            <a:endParaRPr lang="fr-FR" dirty="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Expérience 1</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Impact offline de connecteurs causaux sur la compréhension de textes en L2.</a:t>
            </a:r>
          </a:p>
          <a:p>
            <a:r>
              <a:rPr lang="fr-FR" dirty="0" smtClean="0"/>
              <a:t>3 objectifs principaux</a:t>
            </a:r>
          </a:p>
          <a:p>
            <a:pPr marL="925830" lvl="1" indent="-514350">
              <a:buFont typeface="+mj-lt"/>
              <a:buAutoNum type="arabicParenR"/>
            </a:pPr>
            <a:r>
              <a:rPr lang="fr-FR" dirty="0" smtClean="0"/>
              <a:t>reproduction des résultats de l’expérience de </a:t>
            </a:r>
            <a:r>
              <a:rPr lang="fr-FR" dirty="0" err="1" smtClean="0"/>
              <a:t>Degand</a:t>
            </a:r>
            <a:r>
              <a:rPr lang="fr-FR" dirty="0" smtClean="0"/>
              <a:t> &amp; </a:t>
            </a:r>
            <a:r>
              <a:rPr lang="fr-FR" dirty="0" err="1" smtClean="0"/>
              <a:t>Sanders</a:t>
            </a:r>
            <a:r>
              <a:rPr lang="fr-FR" dirty="0" smtClean="0"/>
              <a:t> (2002)</a:t>
            </a:r>
          </a:p>
          <a:p>
            <a:pPr marL="925830" lvl="1" indent="-514350">
              <a:buFont typeface="+mj-lt"/>
              <a:buAutoNum type="arabicParenR"/>
            </a:pPr>
            <a:r>
              <a:rPr lang="fr-FR" dirty="0" smtClean="0"/>
              <a:t>Clarification de la situation (// résultats divergents dans la littérature)</a:t>
            </a:r>
          </a:p>
          <a:p>
            <a:pPr marL="925830" lvl="1" indent="-514350">
              <a:buFont typeface="+mj-lt"/>
              <a:buAutoNum type="arabicParenR"/>
            </a:pPr>
            <a:r>
              <a:rPr lang="fr-FR" dirty="0" smtClean="0"/>
              <a:t>Vérification de l’hypothèse de maîtrise minimale de la L2 (//</a:t>
            </a:r>
            <a:r>
              <a:rPr lang="fr-FR" dirty="0" err="1" smtClean="0"/>
              <a:t>treshold</a:t>
            </a:r>
            <a:r>
              <a:rPr lang="fr-FR" dirty="0" smtClean="0"/>
              <a:t> </a:t>
            </a:r>
            <a:r>
              <a:rPr lang="fr-FR" dirty="0" err="1" smtClean="0"/>
              <a:t>hypothesis</a:t>
            </a:r>
            <a:r>
              <a:rPr lang="fr-FR" dirty="0" smtClean="0"/>
              <a:t>)</a:t>
            </a:r>
          </a:p>
          <a:p>
            <a:pPr marL="1191006" lvl="2" indent="-514350"/>
            <a:r>
              <a:rPr lang="fr-FR" dirty="0" smtClean="0"/>
              <a:t>Interaction entre l’impact des connecteurs et la maîtrise de la L2</a:t>
            </a:r>
            <a:endParaRPr lang="fr-FR" dirty="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Expérience 1 - méthode</a:t>
            </a:r>
            <a:endParaRPr lang="fr-FR" dirty="0"/>
          </a:p>
        </p:txBody>
      </p:sp>
      <p:sp>
        <p:nvSpPr>
          <p:cNvPr id="3" name="Espace réservé du contenu 2"/>
          <p:cNvSpPr>
            <a:spLocks noGrp="1"/>
          </p:cNvSpPr>
          <p:nvPr>
            <p:ph idx="1"/>
          </p:nvPr>
        </p:nvSpPr>
        <p:spPr/>
        <p:txBody>
          <a:bodyPr/>
          <a:lstStyle/>
          <a:p>
            <a:r>
              <a:rPr lang="fr-FR" dirty="0" smtClean="0"/>
              <a:t>6 textes informatifs</a:t>
            </a:r>
          </a:p>
          <a:p>
            <a:pPr lvl="1"/>
            <a:r>
              <a:rPr lang="fr-FR" dirty="0" smtClean="0"/>
              <a:t>V</a:t>
            </a:r>
            <a:r>
              <a:rPr lang="fr-FR" dirty="0" err="1" smtClean="0"/>
              <a:t>ersion</a:t>
            </a:r>
            <a:r>
              <a:rPr lang="fr-FR" dirty="0" smtClean="0"/>
              <a:t> explicite</a:t>
            </a:r>
            <a:endParaRPr lang="fr-FR" dirty="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123825"/>
            <a:ext cx="9144000" cy="6686550"/>
          </a:xfrm>
          <a:prstGeom prst="rect">
            <a:avLst/>
          </a:prstGeom>
          <a:noFill/>
          <a:ln w="9525">
            <a:noFill/>
            <a:miter lim="800000"/>
            <a:headEnd/>
            <a:tailEnd/>
          </a:ln>
          <a:effectLst/>
        </p:spPr>
        <p:txBody>
          <a:bodyPr anchor="ctr">
            <a:prstTxWarp prst="textNoShape">
              <a:avLst/>
            </a:prstTxWarp>
            <a:spAutoFit/>
          </a:bodyPr>
          <a:lstStyle/>
          <a:p>
            <a:r>
              <a:rPr lang="nl-NL" sz="1600" dirty="0"/>
              <a:t>Ruim een eeuw geleden, in 1896, ontdekte de Britse scheikundige E.H. </a:t>
            </a:r>
            <a:r>
              <a:rPr lang="nl-NL" sz="1600" dirty="0" err="1"/>
              <a:t>Hankin</a:t>
            </a:r>
            <a:r>
              <a:rPr lang="nl-NL" sz="1600" dirty="0"/>
              <a:t> dat het – niet bijzonder schone – water uit de Ganges (die onder meer door India en Bangladesh stroomt) een merkwaardige bijwerking had. Een slokje </a:t>
            </a:r>
            <a:r>
              <a:rPr lang="nl-NL" sz="1600" dirty="0" err="1"/>
              <a:t>Gangeswater</a:t>
            </a:r>
            <a:r>
              <a:rPr lang="nl-NL" sz="1600" dirty="0"/>
              <a:t> leek mensen minder bevattelijk te maken voor de cholerabacterie. </a:t>
            </a:r>
            <a:r>
              <a:rPr lang="nl-NL" sz="2000" dirty="0" err="1">
                <a:solidFill>
                  <a:schemeClr val="accent3"/>
                </a:solidFill>
              </a:rPr>
              <a:t>Hankin</a:t>
            </a:r>
            <a:r>
              <a:rPr lang="nl-NL" sz="2000" dirty="0">
                <a:solidFill>
                  <a:schemeClr val="accent3"/>
                </a:solidFill>
              </a:rPr>
              <a:t> kwam tot de conclusie dat het effect veroorzaakt moest worden door een levend organisme </a:t>
            </a:r>
            <a:r>
              <a:rPr lang="nl-NL" sz="2000" b="1" dirty="0">
                <a:solidFill>
                  <a:schemeClr val="accent3"/>
                </a:solidFill>
              </a:rPr>
              <a:t>OMDAT </a:t>
            </a:r>
            <a:r>
              <a:rPr lang="nl-NL" sz="2000" dirty="0">
                <a:solidFill>
                  <a:schemeClr val="accent3"/>
                </a:solidFill>
              </a:rPr>
              <a:t>het beschermende effect verdween als het water gekookt werd.</a:t>
            </a:r>
            <a:endParaRPr lang="fr-FR" sz="2000" dirty="0">
              <a:solidFill>
                <a:schemeClr val="accent3"/>
              </a:solidFill>
            </a:endParaRPr>
          </a:p>
          <a:p>
            <a:r>
              <a:rPr lang="nl-NL" sz="1600" dirty="0"/>
              <a:t>Pas twintig jaar later ontdekte de Fransman Felix </a:t>
            </a:r>
            <a:r>
              <a:rPr lang="nl-NL" sz="1600" dirty="0" err="1"/>
              <a:t>d’Hérelle</a:t>
            </a:r>
            <a:r>
              <a:rPr lang="nl-NL" sz="1600" dirty="0"/>
              <a:t> dat het effect te danken was aan een virus. </a:t>
            </a:r>
            <a:r>
              <a:rPr lang="nl-NL" sz="2000" dirty="0" err="1">
                <a:solidFill>
                  <a:srgbClr val="A04DA3"/>
                </a:solidFill>
              </a:rPr>
              <a:t>d’Hérelle</a:t>
            </a:r>
            <a:r>
              <a:rPr lang="nl-NL" sz="2000" dirty="0">
                <a:solidFill>
                  <a:srgbClr val="A04DA3"/>
                </a:solidFill>
              </a:rPr>
              <a:t> merkte dat dit virus als het ware bacteriën opat. </a:t>
            </a:r>
            <a:r>
              <a:rPr lang="nl-NL" sz="2000" b="1" dirty="0">
                <a:solidFill>
                  <a:srgbClr val="A04DA3"/>
                </a:solidFill>
              </a:rPr>
              <a:t>DAAROM</a:t>
            </a:r>
            <a:r>
              <a:rPr lang="nl-NL" sz="2000" dirty="0">
                <a:solidFill>
                  <a:srgbClr val="A04DA3"/>
                </a:solidFill>
              </a:rPr>
              <a:t> gaf hij het de naam “bacteriofaag”.</a:t>
            </a:r>
            <a:r>
              <a:rPr lang="nl-NL" sz="1600" dirty="0">
                <a:solidFill>
                  <a:srgbClr val="A04DA3"/>
                </a:solidFill>
              </a:rPr>
              <a:t> </a:t>
            </a:r>
            <a:r>
              <a:rPr lang="nl-NL" sz="1600" dirty="0"/>
              <a:t>Bacteriofagen gebruiken het DNA van bacteriën om zichzelf te reproduceren, wat meestal tot de dood leidt van de bacterie in kwestie. Bacteriofagen komen werkelijk overal voor: in zeewater, in rioolwater, kortom: overal waar er bacteriën zijn. </a:t>
            </a:r>
            <a:endParaRPr lang="fr-FR" sz="1600" dirty="0"/>
          </a:p>
          <a:p>
            <a:r>
              <a:rPr lang="nl-NL" sz="1600" dirty="0"/>
              <a:t>In 1923 richtte de Georgische bioloog </a:t>
            </a:r>
            <a:r>
              <a:rPr lang="nl-NL" sz="1600" dirty="0" err="1"/>
              <a:t>Eliava</a:t>
            </a:r>
            <a:r>
              <a:rPr lang="nl-NL" sz="1600" dirty="0"/>
              <a:t> een instituut op in Tbilisi (Georgië) dat helemaal gewijd was aan het onderzoek naar bacteriofagen. In het Westen daarentegen is het onderzoek naar bacteriofagen nooit echt van de grond gekomen. Dit heeft grotendeels te maken met </a:t>
            </a:r>
            <a:r>
              <a:rPr lang="nl-NL" sz="1600" dirty="0" err="1"/>
              <a:t>Flemings</a:t>
            </a:r>
            <a:r>
              <a:rPr lang="nl-NL" sz="1600" dirty="0"/>
              <a:t> ontdekking van de substantie “penicilline”, die de groei van bacteriën verhindert, en die gebruikt wordt om antibiotica te produceren.  </a:t>
            </a:r>
            <a:endParaRPr lang="fr-FR" sz="1600" dirty="0"/>
          </a:p>
          <a:p>
            <a:r>
              <a:rPr lang="nl-NL" sz="2000" dirty="0">
                <a:solidFill>
                  <a:srgbClr val="A04DA3"/>
                </a:solidFill>
              </a:rPr>
              <a:t>Een groot voordeel van bacteriofagen is dat bacteriofagen </a:t>
            </a:r>
            <a:r>
              <a:rPr lang="nl-NL" sz="2000" dirty="0" err="1">
                <a:solidFill>
                  <a:srgbClr val="A04DA3"/>
                </a:solidFill>
              </a:rPr>
              <a:t>mee-evolueren</a:t>
            </a:r>
            <a:r>
              <a:rPr lang="nl-NL" sz="2000" dirty="0">
                <a:solidFill>
                  <a:srgbClr val="A04DA3"/>
                </a:solidFill>
              </a:rPr>
              <a:t> met de bacterie. </a:t>
            </a:r>
            <a:r>
              <a:rPr lang="nl-NL" sz="2000" b="1" dirty="0">
                <a:solidFill>
                  <a:srgbClr val="A04DA3"/>
                </a:solidFill>
              </a:rPr>
              <a:t>DAARDOOR</a:t>
            </a:r>
            <a:r>
              <a:rPr lang="nl-NL" sz="2000" dirty="0">
                <a:solidFill>
                  <a:srgbClr val="A04DA3"/>
                </a:solidFill>
              </a:rPr>
              <a:t> treedt er nauwelijks resistentie van de bacteriën tegen de bacteriofagen op</a:t>
            </a:r>
            <a:r>
              <a:rPr lang="nl-NL" sz="1600" dirty="0"/>
              <a:t>, wat bij antibiotica steeds vaker het geval is. Met andere woorden, als de bacterie een verdedigingsmechanisme ontwikkelt tegen het virus, dan verandert het virus gewoon mee. Dit draagt bij tot een steeds grotere interesse van westerse biologen voor bacteriofagenonderzoek. Een technisch probleem staat echter nog in de weg: bijna alle wetenschappelijke artikelen over bacterie-etende virussen zijn in Oost-Europese en Russische tijdschriften verschenen  – en zijn dus zo goed als onleesbaar voor de meeste westerse wetenschappers!</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Expérience 1 - méthode</a:t>
            </a:r>
            <a:endParaRPr lang="fr-FR" dirty="0"/>
          </a:p>
        </p:txBody>
      </p:sp>
      <p:sp>
        <p:nvSpPr>
          <p:cNvPr id="3" name="Espace réservé du contenu 2"/>
          <p:cNvSpPr>
            <a:spLocks noGrp="1"/>
          </p:cNvSpPr>
          <p:nvPr>
            <p:ph idx="1"/>
          </p:nvPr>
        </p:nvSpPr>
        <p:spPr/>
        <p:txBody>
          <a:bodyPr/>
          <a:lstStyle/>
          <a:p>
            <a:r>
              <a:rPr lang="fr-FR" dirty="0" smtClean="0"/>
              <a:t>Texte</a:t>
            </a:r>
          </a:p>
          <a:p>
            <a:pPr lvl="1"/>
            <a:r>
              <a:rPr lang="fr-FR" dirty="0" smtClean="0"/>
              <a:t>V</a:t>
            </a:r>
            <a:r>
              <a:rPr lang="fr-FR" dirty="0" err="1" smtClean="0"/>
              <a:t>ersion</a:t>
            </a:r>
            <a:r>
              <a:rPr lang="fr-FR" dirty="0" smtClean="0"/>
              <a:t> explicite</a:t>
            </a:r>
          </a:p>
          <a:p>
            <a:pPr lvl="1"/>
            <a:r>
              <a:rPr lang="fr-FR" dirty="0" smtClean="0"/>
              <a:t>Version implicite</a:t>
            </a:r>
            <a:endParaRPr lang="fr-FR" dirty="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123825"/>
            <a:ext cx="9144000" cy="6686550"/>
          </a:xfrm>
          <a:prstGeom prst="rect">
            <a:avLst/>
          </a:prstGeom>
          <a:noFill/>
          <a:ln w="9525">
            <a:noFill/>
            <a:miter lim="800000"/>
            <a:headEnd/>
            <a:tailEnd/>
          </a:ln>
          <a:effectLst/>
        </p:spPr>
        <p:txBody>
          <a:bodyPr anchor="ctr">
            <a:prstTxWarp prst="textNoShape">
              <a:avLst/>
            </a:prstTxWarp>
            <a:spAutoFit/>
          </a:bodyPr>
          <a:lstStyle/>
          <a:p>
            <a:r>
              <a:rPr lang="nl-NL" sz="1600" dirty="0"/>
              <a:t>Ruim een eeuw geleden, in 1896, ontdekte de Britse scheikundige E.H. </a:t>
            </a:r>
            <a:r>
              <a:rPr lang="nl-NL" sz="1600" dirty="0" err="1"/>
              <a:t>Hankin</a:t>
            </a:r>
            <a:r>
              <a:rPr lang="nl-NL" sz="1600" dirty="0"/>
              <a:t> dat het – niet bijzonder schone – water uit de Ganges (die onder meer door India en Bangladesh stroomt) een merkwaardige bijwerking had. Een slokje </a:t>
            </a:r>
            <a:r>
              <a:rPr lang="nl-NL" sz="1600" dirty="0" err="1"/>
              <a:t>Gangeswater</a:t>
            </a:r>
            <a:r>
              <a:rPr lang="nl-NL" sz="1600" dirty="0"/>
              <a:t> leek mensen minder bevattelijk te maken voor de cholerabacterie. </a:t>
            </a:r>
            <a:r>
              <a:rPr lang="nl-NL" sz="2000" dirty="0" err="1">
                <a:solidFill>
                  <a:schemeClr val="accent3"/>
                </a:solidFill>
              </a:rPr>
              <a:t>Hankin</a:t>
            </a:r>
            <a:r>
              <a:rPr lang="nl-NL" sz="2000" dirty="0">
                <a:solidFill>
                  <a:schemeClr val="accent3"/>
                </a:solidFill>
              </a:rPr>
              <a:t> kwam tot de conclusie dat het effect veroorzaakt moest worden door een levend organisme </a:t>
            </a:r>
            <a:r>
              <a:rPr lang="nl-NL" sz="2000" b="1" dirty="0">
                <a:solidFill>
                  <a:schemeClr val="accent3"/>
                </a:solidFill>
              </a:rPr>
              <a:t>OMDAT </a:t>
            </a:r>
            <a:r>
              <a:rPr lang="nl-NL" sz="2000" dirty="0">
                <a:solidFill>
                  <a:schemeClr val="accent3"/>
                </a:solidFill>
              </a:rPr>
              <a:t>het beschermende effect verdween als het water gekookt werd.</a:t>
            </a:r>
            <a:endParaRPr lang="fr-FR" sz="2000" dirty="0">
              <a:solidFill>
                <a:schemeClr val="accent3"/>
              </a:solidFill>
            </a:endParaRPr>
          </a:p>
          <a:p>
            <a:r>
              <a:rPr lang="nl-NL" sz="1600" dirty="0"/>
              <a:t>Pas twintig jaar later ontdekte de Fransman Felix </a:t>
            </a:r>
            <a:r>
              <a:rPr lang="nl-NL" sz="1600" dirty="0" err="1"/>
              <a:t>d’Hérelle</a:t>
            </a:r>
            <a:r>
              <a:rPr lang="nl-NL" sz="1600" dirty="0"/>
              <a:t> dat het effect te danken was aan een virus. </a:t>
            </a:r>
            <a:r>
              <a:rPr lang="nl-NL" sz="2000" dirty="0" err="1">
                <a:solidFill>
                  <a:srgbClr val="A04DA3"/>
                </a:solidFill>
              </a:rPr>
              <a:t>d’Hérelle</a:t>
            </a:r>
            <a:r>
              <a:rPr lang="nl-NL" sz="2000" dirty="0">
                <a:solidFill>
                  <a:srgbClr val="A04DA3"/>
                </a:solidFill>
              </a:rPr>
              <a:t> merkte dat dit virus als het ware bacteriën opat. </a:t>
            </a:r>
            <a:r>
              <a:rPr lang="nl-NL" sz="2000" b="1" dirty="0">
                <a:solidFill>
                  <a:srgbClr val="A04DA3"/>
                </a:solidFill>
              </a:rPr>
              <a:t>DAAROM</a:t>
            </a:r>
            <a:r>
              <a:rPr lang="nl-NL" sz="2000" dirty="0">
                <a:solidFill>
                  <a:srgbClr val="A04DA3"/>
                </a:solidFill>
              </a:rPr>
              <a:t> gaf hij het de naam “bacteriofaag”.</a:t>
            </a:r>
            <a:r>
              <a:rPr lang="nl-NL" sz="1600" dirty="0">
                <a:solidFill>
                  <a:srgbClr val="A04DA3"/>
                </a:solidFill>
              </a:rPr>
              <a:t> </a:t>
            </a:r>
            <a:r>
              <a:rPr lang="nl-NL" sz="1600" dirty="0"/>
              <a:t>Bacteriofagen gebruiken het DNA van bacteriën om zichzelf te reproduceren, wat meestal tot de dood leidt van de bacterie in kwestie. Bacteriofagen komen werkelijk overal voor: in zeewater, in rioolwater, kortom: overal waar er bacteriën zijn. </a:t>
            </a:r>
            <a:endParaRPr lang="fr-FR" sz="1600" dirty="0"/>
          </a:p>
          <a:p>
            <a:r>
              <a:rPr lang="nl-NL" sz="1600" dirty="0"/>
              <a:t>In 1923 richtte de Georgische bioloog </a:t>
            </a:r>
            <a:r>
              <a:rPr lang="nl-NL" sz="1600" dirty="0" err="1"/>
              <a:t>Eliava</a:t>
            </a:r>
            <a:r>
              <a:rPr lang="nl-NL" sz="1600" dirty="0"/>
              <a:t> een instituut op in Tbilisi (Georgië) dat helemaal gewijd was aan het onderzoek naar bacteriofagen. In het Westen daarentegen is het onderzoek naar bacteriofagen nooit echt van de grond gekomen. Dit heeft grotendeels te maken met </a:t>
            </a:r>
            <a:r>
              <a:rPr lang="nl-NL" sz="1600" dirty="0" err="1"/>
              <a:t>Flemings</a:t>
            </a:r>
            <a:r>
              <a:rPr lang="nl-NL" sz="1600" dirty="0"/>
              <a:t> ontdekking van de substantie “penicilline”, die de groei van bacteriën verhindert, en die gebruikt wordt om antibiotica te produceren.  </a:t>
            </a:r>
            <a:endParaRPr lang="fr-FR" sz="1600" dirty="0"/>
          </a:p>
          <a:p>
            <a:r>
              <a:rPr lang="nl-NL" sz="2000" dirty="0">
                <a:solidFill>
                  <a:srgbClr val="A04DA3"/>
                </a:solidFill>
              </a:rPr>
              <a:t>Een groot voordeel van bacteriofagen is dat bacteriofagen </a:t>
            </a:r>
            <a:r>
              <a:rPr lang="nl-NL" sz="2000" dirty="0" err="1">
                <a:solidFill>
                  <a:srgbClr val="A04DA3"/>
                </a:solidFill>
              </a:rPr>
              <a:t>mee-evolueren</a:t>
            </a:r>
            <a:r>
              <a:rPr lang="nl-NL" sz="2000" dirty="0">
                <a:solidFill>
                  <a:srgbClr val="A04DA3"/>
                </a:solidFill>
              </a:rPr>
              <a:t> met de bacterie. </a:t>
            </a:r>
            <a:r>
              <a:rPr lang="nl-NL" sz="2000" b="1" dirty="0">
                <a:solidFill>
                  <a:srgbClr val="A04DA3"/>
                </a:solidFill>
              </a:rPr>
              <a:t>DAARDOOR</a:t>
            </a:r>
            <a:r>
              <a:rPr lang="nl-NL" sz="2000" dirty="0">
                <a:solidFill>
                  <a:srgbClr val="A04DA3"/>
                </a:solidFill>
              </a:rPr>
              <a:t> treedt er nauwelijks resistentie van de bacteriën tegen de bacteriofagen op</a:t>
            </a:r>
            <a:r>
              <a:rPr lang="nl-NL" sz="1600" dirty="0"/>
              <a:t>, wat bij antibiotica steeds vaker het geval is. Met andere woorden, als de bacterie een verdedigingsmechanisme ontwikkelt tegen het virus, dan verandert het virus gewoon mee. Dit draagt bij tot een steeds grotere interesse van westerse biologen voor bacteriofagenonderzoek. Een technisch probleem staat echter nog in de weg: bijna alle wetenschappelijke artikelen over bacterie-etende virussen zijn in Oost-Europese en Russische tijdschriften verschenen  – en zijn dus zo goed als onleesbaar voor de meeste westerse wetenschappers!</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123825"/>
            <a:ext cx="9144000" cy="6686550"/>
          </a:xfrm>
          <a:prstGeom prst="rect">
            <a:avLst/>
          </a:prstGeom>
          <a:noFill/>
          <a:ln w="9525">
            <a:noFill/>
            <a:miter lim="800000"/>
            <a:headEnd/>
            <a:tailEnd/>
          </a:ln>
          <a:effectLst/>
        </p:spPr>
        <p:txBody>
          <a:bodyPr anchor="ctr">
            <a:prstTxWarp prst="textNoShape">
              <a:avLst/>
            </a:prstTxWarp>
            <a:spAutoFit/>
          </a:bodyPr>
          <a:lstStyle/>
          <a:p>
            <a:r>
              <a:rPr lang="nl-NL" sz="1600" dirty="0"/>
              <a:t>Ruim een eeuw geleden, in 1896, ontdekte de Britse scheikundige E.H. </a:t>
            </a:r>
            <a:r>
              <a:rPr lang="nl-NL" sz="1600" dirty="0" err="1"/>
              <a:t>Hankin</a:t>
            </a:r>
            <a:r>
              <a:rPr lang="nl-NL" sz="1600" dirty="0"/>
              <a:t> dat het – niet bijzonder schone – water uit de Ganges (die onder meer door India en Bangladesh stroomt) een merkwaardige bijwerking had. Een slokje </a:t>
            </a:r>
            <a:r>
              <a:rPr lang="nl-NL" sz="1600" dirty="0" err="1"/>
              <a:t>Gangeswater</a:t>
            </a:r>
            <a:r>
              <a:rPr lang="nl-NL" sz="1600" dirty="0"/>
              <a:t> leek mensen minder bevattelijk te maken voor de cholerabacterie. </a:t>
            </a:r>
            <a:r>
              <a:rPr lang="nl-NL" sz="2000" dirty="0" err="1">
                <a:solidFill>
                  <a:schemeClr val="accent3"/>
                </a:solidFill>
              </a:rPr>
              <a:t>Hankin</a:t>
            </a:r>
            <a:r>
              <a:rPr lang="nl-NL" sz="2000" dirty="0">
                <a:solidFill>
                  <a:schemeClr val="accent3"/>
                </a:solidFill>
              </a:rPr>
              <a:t> kwam tot de conclusie dat het effect veroorzaakt moest worden door een levend </a:t>
            </a:r>
            <a:r>
              <a:rPr lang="nl-NL" sz="2000" dirty="0" smtClean="0">
                <a:solidFill>
                  <a:schemeClr val="accent3"/>
                </a:solidFill>
              </a:rPr>
              <a:t>organisme. </a:t>
            </a:r>
            <a:r>
              <a:rPr lang="nl-NL" sz="2000" dirty="0">
                <a:solidFill>
                  <a:schemeClr val="accent3"/>
                </a:solidFill>
              </a:rPr>
              <a:t>H</a:t>
            </a:r>
            <a:r>
              <a:rPr lang="nl-NL" sz="2000" dirty="0" smtClean="0">
                <a:solidFill>
                  <a:schemeClr val="accent3"/>
                </a:solidFill>
              </a:rPr>
              <a:t>et </a:t>
            </a:r>
            <a:r>
              <a:rPr lang="nl-NL" sz="2000" dirty="0">
                <a:solidFill>
                  <a:schemeClr val="accent3"/>
                </a:solidFill>
              </a:rPr>
              <a:t>beschermende effect verdween als het water gekookt werd.</a:t>
            </a:r>
            <a:endParaRPr lang="fr-FR" sz="2000" dirty="0">
              <a:solidFill>
                <a:schemeClr val="accent3"/>
              </a:solidFill>
            </a:endParaRPr>
          </a:p>
          <a:p>
            <a:r>
              <a:rPr lang="nl-NL" sz="1600" dirty="0"/>
              <a:t>Pas twintig jaar later ontdekte de Fransman Felix </a:t>
            </a:r>
            <a:r>
              <a:rPr lang="nl-NL" sz="1600" dirty="0" err="1"/>
              <a:t>d’Hérelle</a:t>
            </a:r>
            <a:r>
              <a:rPr lang="nl-NL" sz="1600" dirty="0"/>
              <a:t> dat het effect te danken was aan een virus. </a:t>
            </a:r>
            <a:r>
              <a:rPr lang="nl-NL" sz="2000" dirty="0" err="1">
                <a:solidFill>
                  <a:srgbClr val="A04DA3"/>
                </a:solidFill>
              </a:rPr>
              <a:t>d’Hérelle</a:t>
            </a:r>
            <a:r>
              <a:rPr lang="nl-NL" sz="2000" dirty="0">
                <a:solidFill>
                  <a:srgbClr val="A04DA3"/>
                </a:solidFill>
              </a:rPr>
              <a:t> merkte dat dit virus als het ware bacteriën opat.</a:t>
            </a:r>
            <a:r>
              <a:rPr lang="nl-NL" sz="2000" dirty="0" smtClean="0">
                <a:solidFill>
                  <a:srgbClr val="A04DA3"/>
                </a:solidFill>
              </a:rPr>
              <a:t> Hij gaf </a:t>
            </a:r>
            <a:r>
              <a:rPr lang="nl-NL" sz="2000" dirty="0">
                <a:solidFill>
                  <a:srgbClr val="A04DA3"/>
                </a:solidFill>
              </a:rPr>
              <a:t>het de naam “bacteriofaag”.</a:t>
            </a:r>
            <a:r>
              <a:rPr lang="nl-NL" sz="1600" dirty="0">
                <a:solidFill>
                  <a:srgbClr val="A04DA3"/>
                </a:solidFill>
              </a:rPr>
              <a:t> </a:t>
            </a:r>
            <a:r>
              <a:rPr lang="nl-NL" sz="1600" dirty="0"/>
              <a:t>Bacteriofagen gebruiken het DNA van bacteriën om zichzelf te reproduceren, wat meestal tot de dood leidt van de bacterie in kwestie. Bacteriofagen komen werkelijk overal voor: in zeewater, in rioolwater, kortom: overal waar er bacteriën zijn. </a:t>
            </a:r>
            <a:endParaRPr lang="fr-FR" sz="1600" dirty="0"/>
          </a:p>
          <a:p>
            <a:r>
              <a:rPr lang="nl-NL" sz="1600" dirty="0"/>
              <a:t>In 1923 richtte de Georgische bioloog </a:t>
            </a:r>
            <a:r>
              <a:rPr lang="nl-NL" sz="1600" dirty="0" err="1"/>
              <a:t>Eliava</a:t>
            </a:r>
            <a:r>
              <a:rPr lang="nl-NL" sz="1600" dirty="0"/>
              <a:t> een instituut op in Tbilisi (Georgië) dat helemaal gewijd was aan het onderzoek naar bacteriofagen. In het Westen daarentegen is het onderzoek naar bacteriofagen nooit echt van de grond gekomen. Dit heeft grotendeels te maken met </a:t>
            </a:r>
            <a:r>
              <a:rPr lang="nl-NL" sz="1600" dirty="0" err="1"/>
              <a:t>Flemings</a:t>
            </a:r>
            <a:r>
              <a:rPr lang="nl-NL" sz="1600" dirty="0"/>
              <a:t> ontdekking van de substantie “penicilline”, die de groei van bacteriën verhindert, en die gebruikt wordt om antibiotica te produceren.  </a:t>
            </a:r>
            <a:endParaRPr lang="fr-FR" sz="1600" dirty="0"/>
          </a:p>
          <a:p>
            <a:r>
              <a:rPr lang="nl-NL" sz="2000" dirty="0">
                <a:solidFill>
                  <a:srgbClr val="A04DA3"/>
                </a:solidFill>
              </a:rPr>
              <a:t>Een groot voordeel van bacteriofagen is dat bacteriofagen </a:t>
            </a:r>
            <a:r>
              <a:rPr lang="nl-NL" sz="2000" dirty="0" err="1">
                <a:solidFill>
                  <a:srgbClr val="A04DA3"/>
                </a:solidFill>
              </a:rPr>
              <a:t>mee-evolueren</a:t>
            </a:r>
            <a:r>
              <a:rPr lang="nl-NL" sz="2000" dirty="0">
                <a:solidFill>
                  <a:srgbClr val="A04DA3"/>
                </a:solidFill>
              </a:rPr>
              <a:t> met de bacterie.</a:t>
            </a:r>
            <a:r>
              <a:rPr lang="nl-NL" sz="2000" dirty="0" smtClean="0">
                <a:solidFill>
                  <a:srgbClr val="A04DA3"/>
                </a:solidFill>
              </a:rPr>
              <a:t> Er </a:t>
            </a:r>
            <a:r>
              <a:rPr lang="nl-NL" sz="2000" dirty="0">
                <a:solidFill>
                  <a:srgbClr val="A04DA3"/>
                </a:solidFill>
              </a:rPr>
              <a:t>treedt</a:t>
            </a:r>
            <a:r>
              <a:rPr lang="nl-NL" sz="2000" dirty="0" smtClean="0">
                <a:solidFill>
                  <a:srgbClr val="A04DA3"/>
                </a:solidFill>
              </a:rPr>
              <a:t> nauwelijks </a:t>
            </a:r>
            <a:r>
              <a:rPr lang="nl-NL" sz="2000" dirty="0">
                <a:solidFill>
                  <a:srgbClr val="A04DA3"/>
                </a:solidFill>
              </a:rPr>
              <a:t>resistentie van de bacteriën tegen de bacteriofagen op</a:t>
            </a:r>
            <a:r>
              <a:rPr lang="nl-NL" sz="1600" dirty="0"/>
              <a:t>, wat bij antibiotica steeds vaker het geval is. Met andere woorden, als de bacterie een verdedigingsmechanisme ontwikkelt tegen het virus, dan verandert het virus gewoon mee. Dit draagt bij tot een steeds grotere interesse van westerse biologen voor bacteriofagenonderzoek. Een technisch probleem staat echter nog in de weg: bijna alle wetenschappelijke artikelen over bacterie-etende virussen zijn in Oost-Europese en Russische tijdschriften verschenen  – en zijn dus zo goed als onleesbaar voor de meeste westerse wetenschappers!</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6.7|4.6|4.6|7.7|8.2|1.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9|5.3|1.4|1.5|1.4"/>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9|5.3|1.4|1.5|1.4"/>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2|1.1|6.4|9.5"/>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1|0.7"/>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1|0.7"/>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4|6.9"/>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2|8.8|1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Urbain.thmx</Template>
  <TotalTime>3109</TotalTime>
  <Words>7570</Words>
  <Application>Microsoft Macintosh PowerPoint</Application>
  <PresentationFormat>Présentation à l'écran (4:3)</PresentationFormat>
  <Paragraphs>873</Paragraphs>
  <Slides>126</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126</vt:i4>
      </vt:variant>
    </vt:vector>
  </HeadingPairs>
  <TitlesOfParts>
    <vt:vector size="127" baseType="lpstr">
      <vt:lpstr>Urbain</vt:lpstr>
      <vt:lpstr>Connecteurs, compréhension à la lecture et apprentissage de langues étrangères</vt:lpstr>
      <vt:lpstr>Structure </vt:lpstr>
      <vt:lpstr>Structure </vt:lpstr>
      <vt:lpstr>Lecture?</vt:lpstr>
      <vt:lpstr>Diapositive 5</vt:lpstr>
      <vt:lpstr>Lecture?</vt:lpstr>
      <vt:lpstr>Lecture</vt:lpstr>
      <vt:lpstr>Diapositive 8</vt:lpstr>
      <vt:lpstr>Diapositive 9</vt:lpstr>
      <vt:lpstr>Processus de lecture</vt:lpstr>
      <vt:lpstr>Diapositive 11</vt:lpstr>
      <vt:lpstr>Diapositive 12</vt:lpstr>
      <vt:lpstr>Processus de lecture</vt:lpstr>
      <vt:lpstr>Diapositive 14</vt:lpstr>
      <vt:lpstr>Diapositive 15</vt:lpstr>
      <vt:lpstr>Compréhension</vt:lpstr>
      <vt:lpstr>Compréhension de texte</vt:lpstr>
      <vt:lpstr>Compréhension de texte</vt:lpstr>
      <vt:lpstr>Propositions</vt:lpstr>
      <vt:lpstr>Compréhension de texte</vt:lpstr>
      <vt:lpstr>Compréhension de texte</vt:lpstr>
      <vt:lpstr>Exemple (Bransford &amp; Johnson, 1973)</vt:lpstr>
      <vt:lpstr>Compréhension de texte</vt:lpstr>
      <vt:lpstr>Compréhension de texte</vt:lpstr>
      <vt:lpstr>Compréhension de texte</vt:lpstr>
      <vt:lpstr>Compréhension</vt:lpstr>
      <vt:lpstr>Diapositive 27</vt:lpstr>
      <vt:lpstr>Compréhension</vt:lpstr>
      <vt:lpstr>Descente de police à Anvers</vt:lpstr>
      <vt:lpstr>Descente de police à Anvers</vt:lpstr>
      <vt:lpstr>Compréhension de texte</vt:lpstr>
      <vt:lpstr>Structure </vt:lpstr>
      <vt:lpstr>Structure </vt:lpstr>
      <vt:lpstr>Compréhension de texte en L2</vt:lpstr>
      <vt:lpstr>Compréhension de texte en L2</vt:lpstr>
      <vt:lpstr>Compréhension de texte en L2</vt:lpstr>
      <vt:lpstr>Compréhension de texte en L2</vt:lpstr>
      <vt:lpstr>Diapositive 38</vt:lpstr>
      <vt:lpstr>Diapositive 39</vt:lpstr>
      <vt:lpstr>Compréhension de texte en L2</vt:lpstr>
      <vt:lpstr>Compréhension de texte en L2</vt:lpstr>
      <vt:lpstr>Compréhension de texte en L2</vt:lpstr>
      <vt:lpstr>Compréhension de texte en L2</vt:lpstr>
      <vt:lpstr>Structure </vt:lpstr>
      <vt:lpstr>Structure </vt:lpstr>
      <vt:lpstr>Connecteurs</vt:lpstr>
      <vt:lpstr>Connecteurs</vt:lpstr>
      <vt:lpstr>Cohérence référentielle</vt:lpstr>
      <vt:lpstr>Cohérence référentielle</vt:lpstr>
      <vt:lpstr>Connecteurs</vt:lpstr>
      <vt:lpstr>Cohérence relationnelle</vt:lpstr>
      <vt:lpstr>Cohérence relationnelle</vt:lpstr>
      <vt:lpstr>Cohérence relationnelle</vt:lpstr>
      <vt:lpstr>Cohérence relationnelle</vt:lpstr>
      <vt:lpstr>Cohérence relationnelle</vt:lpstr>
      <vt:lpstr>Cohérence relationnelle</vt:lpstr>
      <vt:lpstr>Cohérence relationnelle</vt:lpstr>
      <vt:lpstr>Cohérence relationnelle</vt:lpstr>
      <vt:lpstr>Cohérence relationnelle</vt:lpstr>
      <vt:lpstr>Cohérence relationnelle</vt:lpstr>
      <vt:lpstr>Cohérence relationnelle</vt:lpstr>
      <vt:lpstr>Connecteurs</vt:lpstr>
      <vt:lpstr>Connecteurs</vt:lpstr>
      <vt:lpstr>Connecteurs</vt:lpstr>
      <vt:lpstr>Connecteurs</vt:lpstr>
      <vt:lpstr>Cohérence vs. cohésion</vt:lpstr>
      <vt:lpstr>Cohérence vs. cohésion</vt:lpstr>
      <vt:lpstr>Structure </vt:lpstr>
      <vt:lpstr>Structure </vt:lpstr>
      <vt:lpstr>Partie expérimentale - structure</vt:lpstr>
      <vt:lpstr>Partie expérimentale - structure</vt:lpstr>
      <vt:lpstr>Partie expérimentale - introduction</vt:lpstr>
      <vt:lpstr>Partie expérimentale - introduction</vt:lpstr>
      <vt:lpstr>Fonction d’intégration</vt:lpstr>
      <vt:lpstr>Fonction d’intégration</vt:lpstr>
      <vt:lpstr>Partie expérimentale - introduction</vt:lpstr>
      <vt:lpstr>Partie expérimentale - introduction</vt:lpstr>
      <vt:lpstr>Partie expérimentale - structure</vt:lpstr>
      <vt:lpstr>Partie expérimentale - structure</vt:lpstr>
      <vt:lpstr>Littérature expérimentale</vt:lpstr>
      <vt:lpstr>Littérature expérimentale</vt:lpstr>
      <vt:lpstr>Littérature expérimentale</vt:lpstr>
      <vt:lpstr>Littérature expérimentale</vt:lpstr>
      <vt:lpstr>Littérature expérimentale</vt:lpstr>
      <vt:lpstr>Littérature expérimentale</vt:lpstr>
      <vt:lpstr>Littérature expérimentale</vt:lpstr>
      <vt:lpstr>Partie expérimentale - structure</vt:lpstr>
      <vt:lpstr>Partie expérimentale - structure</vt:lpstr>
      <vt:lpstr>Design expérimental global</vt:lpstr>
      <vt:lpstr>Utilisation des connecteurs en L2</vt:lpstr>
      <vt:lpstr>Diapositive 91</vt:lpstr>
      <vt:lpstr>Acquisition et maîtrise des connecteurs en L2</vt:lpstr>
      <vt:lpstr>Partie expérimentale - structure</vt:lpstr>
      <vt:lpstr>Expérience 1</vt:lpstr>
      <vt:lpstr>Expérience 1 - méthode</vt:lpstr>
      <vt:lpstr>Diapositive 96</vt:lpstr>
      <vt:lpstr>Expérience 1 - méthode</vt:lpstr>
      <vt:lpstr>Diapositive 98</vt:lpstr>
      <vt:lpstr>Diapositive 99</vt:lpstr>
      <vt:lpstr>Expérience 1 - méthode</vt:lpstr>
      <vt:lpstr>Expérience 1 - méthode</vt:lpstr>
      <vt:lpstr>Expérience 1 – hypothèses</vt:lpstr>
      <vt:lpstr>Experience 1 - Résultats</vt:lpstr>
      <vt:lpstr>Experience 1 - Résultats</vt:lpstr>
      <vt:lpstr>Experience 1 - Résultats</vt:lpstr>
      <vt:lpstr>Experience 1 - Résultats</vt:lpstr>
      <vt:lpstr>Experiment 1 - Resultaten</vt:lpstr>
      <vt:lpstr>Partie expérimentale - structure</vt:lpstr>
      <vt:lpstr>Partie expérimentale - structure</vt:lpstr>
      <vt:lpstr>Expérience 2</vt:lpstr>
      <vt:lpstr>Expérience 2 - méthode</vt:lpstr>
      <vt:lpstr>Expérience 2 - méthode</vt:lpstr>
      <vt:lpstr>Experience 2 - Résultats</vt:lpstr>
      <vt:lpstr>Experience 2 – Résultats</vt:lpstr>
      <vt:lpstr>Experiment 2 – Resultaten</vt:lpstr>
      <vt:lpstr>Experience 2 – Résultats</vt:lpstr>
      <vt:lpstr>Experience 2 – Résultats </vt:lpstr>
      <vt:lpstr>Experience 2 - Conclusion</vt:lpstr>
      <vt:lpstr>Partie expérimentale - structure</vt:lpstr>
      <vt:lpstr>Partie expérimentale - structure</vt:lpstr>
      <vt:lpstr>Discussion</vt:lpstr>
      <vt:lpstr>Discussion</vt:lpstr>
      <vt:lpstr>Discussion</vt:lpstr>
      <vt:lpstr>Discussion</vt:lpstr>
      <vt:lpstr>Recherches futures</vt:lpstr>
      <vt:lpstr>Partie expérimentale - structure</vt:lpstr>
    </vt:vector>
  </TitlesOfParts>
  <Company>UCL / FUSL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Connecteurs, compréhension à la lecture et apprentissage de langue étrangère</dc:title>
  <dc:creator>Julien Perrez</dc:creator>
  <cp:lastModifiedBy>Julien Perrez</cp:lastModifiedBy>
  <cp:revision>46</cp:revision>
  <cp:lastPrinted>2009-03-17T11:14:21Z</cp:lastPrinted>
  <dcterms:created xsi:type="dcterms:W3CDTF">2010-06-22T10:18:31Z</dcterms:created>
  <dcterms:modified xsi:type="dcterms:W3CDTF">2010-06-22T10:46:41Z</dcterms:modified>
</cp:coreProperties>
</file>