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5" r:id="rId1"/>
  </p:sldMasterIdLst>
  <p:sldIdLst>
    <p:sldId id="256" r:id="rId2"/>
  </p:sldIdLst>
  <p:sldSz cx="27003375" cy="39604950"/>
  <p:notesSz cx="68834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27162" algn="l" rtl="0" fontAlgn="base">
      <a:spcBef>
        <a:spcPct val="0"/>
      </a:spcBef>
      <a:spcAft>
        <a:spcPct val="0"/>
      </a:spcAft>
      <a:defRPr kern="1200">
        <a:solidFill>
          <a:schemeClr val="tx1"/>
        </a:solidFill>
        <a:latin typeface="Arial" charset="0"/>
        <a:ea typeface="+mn-ea"/>
        <a:cs typeface="+mn-cs"/>
      </a:defRPr>
    </a:lvl2pPr>
    <a:lvl3pPr marL="854324" algn="l" rtl="0" fontAlgn="base">
      <a:spcBef>
        <a:spcPct val="0"/>
      </a:spcBef>
      <a:spcAft>
        <a:spcPct val="0"/>
      </a:spcAft>
      <a:defRPr kern="1200">
        <a:solidFill>
          <a:schemeClr val="tx1"/>
        </a:solidFill>
        <a:latin typeface="Arial" charset="0"/>
        <a:ea typeface="+mn-ea"/>
        <a:cs typeface="+mn-cs"/>
      </a:defRPr>
    </a:lvl3pPr>
    <a:lvl4pPr marL="1281486" algn="l" rtl="0" fontAlgn="base">
      <a:spcBef>
        <a:spcPct val="0"/>
      </a:spcBef>
      <a:spcAft>
        <a:spcPct val="0"/>
      </a:spcAft>
      <a:defRPr kern="1200">
        <a:solidFill>
          <a:schemeClr val="tx1"/>
        </a:solidFill>
        <a:latin typeface="Arial" charset="0"/>
        <a:ea typeface="+mn-ea"/>
        <a:cs typeface="+mn-cs"/>
      </a:defRPr>
    </a:lvl4pPr>
    <a:lvl5pPr marL="1708648" algn="l" rtl="0" fontAlgn="base">
      <a:spcBef>
        <a:spcPct val="0"/>
      </a:spcBef>
      <a:spcAft>
        <a:spcPct val="0"/>
      </a:spcAft>
      <a:defRPr kern="1200">
        <a:solidFill>
          <a:schemeClr val="tx1"/>
        </a:solidFill>
        <a:latin typeface="Arial" charset="0"/>
        <a:ea typeface="+mn-ea"/>
        <a:cs typeface="+mn-cs"/>
      </a:defRPr>
    </a:lvl5pPr>
    <a:lvl6pPr marL="2135810" algn="l" defTabSz="854324" rtl="0" eaLnBrk="1" latinLnBrk="0" hangingPunct="1">
      <a:defRPr kern="1200">
        <a:solidFill>
          <a:schemeClr val="tx1"/>
        </a:solidFill>
        <a:latin typeface="Arial" charset="0"/>
        <a:ea typeface="+mn-ea"/>
        <a:cs typeface="+mn-cs"/>
      </a:defRPr>
    </a:lvl6pPr>
    <a:lvl7pPr marL="2562972" algn="l" defTabSz="854324" rtl="0" eaLnBrk="1" latinLnBrk="0" hangingPunct="1">
      <a:defRPr kern="1200">
        <a:solidFill>
          <a:schemeClr val="tx1"/>
        </a:solidFill>
        <a:latin typeface="Arial" charset="0"/>
        <a:ea typeface="+mn-ea"/>
        <a:cs typeface="+mn-cs"/>
      </a:defRPr>
    </a:lvl7pPr>
    <a:lvl8pPr marL="2990134" algn="l" defTabSz="854324" rtl="0" eaLnBrk="1" latinLnBrk="0" hangingPunct="1">
      <a:defRPr kern="1200">
        <a:solidFill>
          <a:schemeClr val="tx1"/>
        </a:solidFill>
        <a:latin typeface="Arial" charset="0"/>
        <a:ea typeface="+mn-ea"/>
        <a:cs typeface="+mn-cs"/>
      </a:defRPr>
    </a:lvl8pPr>
    <a:lvl9pPr marL="3417296" algn="l" defTabSz="854324"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FF"/>
    <a:srgbClr val="FF66CC"/>
    <a:srgbClr val="000066"/>
    <a:srgbClr val="FF33CC"/>
    <a:srgbClr val="99FFCC"/>
    <a:srgbClr val="CCFF99"/>
    <a:srgbClr val="CCECFF"/>
    <a:srgbClr val="CC99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9516" autoAdjust="0"/>
  </p:normalViewPr>
  <p:slideViewPr>
    <p:cSldViewPr>
      <p:cViewPr>
        <p:scale>
          <a:sx n="50" d="100"/>
          <a:sy n="50" d="100"/>
        </p:scale>
        <p:origin x="-216" y="3336"/>
      </p:cViewPr>
      <p:guideLst>
        <p:guide orient="horz" pos="12474"/>
        <p:guide pos="850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24793" y="12303852"/>
            <a:ext cx="22953789" cy="8488453"/>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4051002" y="22443001"/>
            <a:ext cx="18901371" cy="10121526"/>
          </a:xfrm>
        </p:spPr>
        <p:txBody>
          <a:bodyPr/>
          <a:lstStyle>
            <a:lvl1pPr marL="0" indent="0" algn="ctr">
              <a:buNone/>
              <a:defRPr/>
            </a:lvl1pPr>
            <a:lvl2pPr marL="427162" indent="0" algn="ctr">
              <a:buNone/>
              <a:defRPr/>
            </a:lvl2pPr>
            <a:lvl3pPr marL="854324" indent="0" algn="ctr">
              <a:buNone/>
              <a:defRPr/>
            </a:lvl3pPr>
            <a:lvl4pPr marL="1281486" indent="0" algn="ctr">
              <a:buNone/>
              <a:defRPr/>
            </a:lvl4pPr>
            <a:lvl5pPr marL="1708648" indent="0" algn="ctr">
              <a:buNone/>
              <a:defRPr/>
            </a:lvl5pPr>
            <a:lvl6pPr marL="2135810" indent="0" algn="ctr">
              <a:buNone/>
              <a:defRPr/>
            </a:lvl6pPr>
            <a:lvl7pPr marL="2562972" indent="0" algn="ctr">
              <a:buNone/>
              <a:defRPr/>
            </a:lvl7pPr>
            <a:lvl8pPr marL="2990134" indent="0" algn="ctr">
              <a:buNone/>
              <a:defRPr/>
            </a:lvl8pPr>
            <a:lvl9pPr marL="3417296"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4E0CA-BFFA-47A8-9FBD-BE8DD30DB3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372DA-49AF-495F-BF73-0EFED87661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9578191" y="1586078"/>
            <a:ext cx="6074378" cy="33792269"/>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1350806" y="1586078"/>
            <a:ext cx="18091454" cy="3379226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70F5F-2F0F-4D6A-9A48-50A07371DE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29D66E-3433-486B-B7F0-55170627D6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2405" y="25449207"/>
            <a:ext cx="22953789" cy="7867239"/>
          </a:xfrm>
        </p:spPr>
        <p:txBody>
          <a:bodyPr anchor="t"/>
          <a:lstStyle>
            <a:lvl1pPr algn="l">
              <a:defRPr sz="37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2132405" y="16785991"/>
            <a:ext cx="22953789" cy="8663216"/>
          </a:xfrm>
        </p:spPr>
        <p:txBody>
          <a:bodyPr anchor="b"/>
          <a:lstStyle>
            <a:lvl1pPr marL="0" indent="0">
              <a:buNone/>
              <a:defRPr sz="1900"/>
            </a:lvl1pPr>
            <a:lvl2pPr marL="427162" indent="0">
              <a:buNone/>
              <a:defRPr sz="1700"/>
            </a:lvl2pPr>
            <a:lvl3pPr marL="854324" indent="0">
              <a:buNone/>
              <a:defRPr sz="1500"/>
            </a:lvl3pPr>
            <a:lvl4pPr marL="1281486" indent="0">
              <a:buNone/>
              <a:defRPr sz="1300"/>
            </a:lvl4pPr>
            <a:lvl5pPr marL="1708648" indent="0">
              <a:buNone/>
              <a:defRPr sz="1300"/>
            </a:lvl5pPr>
            <a:lvl6pPr marL="2135810" indent="0">
              <a:buNone/>
              <a:defRPr sz="1300"/>
            </a:lvl6pPr>
            <a:lvl7pPr marL="2562972" indent="0">
              <a:buNone/>
              <a:defRPr sz="1300"/>
            </a:lvl7pPr>
            <a:lvl8pPr marL="2990134" indent="0">
              <a:buNone/>
              <a:defRPr sz="1300"/>
            </a:lvl8pPr>
            <a:lvl9pPr marL="3417296" indent="0">
              <a:buNone/>
              <a:defRPr sz="13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DC31E-A89A-41B5-B455-2EB0093FF8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1350807" y="9241841"/>
            <a:ext cx="12082208" cy="2613650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13568945" y="9241841"/>
            <a:ext cx="12083624" cy="2613650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47E99C-EFD2-494B-B224-AC9D5BEEE6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350806" y="8865882"/>
            <a:ext cx="11930703" cy="3693505"/>
          </a:xfrm>
        </p:spPr>
        <p:txBody>
          <a:bodyPr anchor="b"/>
          <a:lstStyle>
            <a:lvl1pPr marL="0" indent="0">
              <a:buNone/>
              <a:defRPr sz="2200" b="1"/>
            </a:lvl1pPr>
            <a:lvl2pPr marL="427162" indent="0">
              <a:buNone/>
              <a:defRPr sz="1900" b="1"/>
            </a:lvl2pPr>
            <a:lvl3pPr marL="854324" indent="0">
              <a:buNone/>
              <a:defRPr sz="1700" b="1"/>
            </a:lvl3pPr>
            <a:lvl4pPr marL="1281486" indent="0">
              <a:buNone/>
              <a:defRPr sz="1500" b="1"/>
            </a:lvl4pPr>
            <a:lvl5pPr marL="1708648" indent="0">
              <a:buNone/>
              <a:defRPr sz="1500" b="1"/>
            </a:lvl5pPr>
            <a:lvl6pPr marL="2135810" indent="0">
              <a:buNone/>
              <a:defRPr sz="1500" b="1"/>
            </a:lvl6pPr>
            <a:lvl7pPr marL="2562972" indent="0">
              <a:buNone/>
              <a:defRPr sz="1500" b="1"/>
            </a:lvl7pPr>
            <a:lvl8pPr marL="2990134" indent="0">
              <a:buNone/>
              <a:defRPr sz="1500" b="1"/>
            </a:lvl8pPr>
            <a:lvl9pPr marL="3417296"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350806" y="12559388"/>
            <a:ext cx="11930703" cy="22818960"/>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13717618" y="8865882"/>
            <a:ext cx="11934951" cy="3693505"/>
          </a:xfrm>
        </p:spPr>
        <p:txBody>
          <a:bodyPr anchor="b"/>
          <a:lstStyle>
            <a:lvl1pPr marL="0" indent="0">
              <a:buNone/>
              <a:defRPr sz="2200" b="1"/>
            </a:lvl1pPr>
            <a:lvl2pPr marL="427162" indent="0">
              <a:buNone/>
              <a:defRPr sz="1900" b="1"/>
            </a:lvl2pPr>
            <a:lvl3pPr marL="854324" indent="0">
              <a:buNone/>
              <a:defRPr sz="1700" b="1"/>
            </a:lvl3pPr>
            <a:lvl4pPr marL="1281486" indent="0">
              <a:buNone/>
              <a:defRPr sz="1500" b="1"/>
            </a:lvl4pPr>
            <a:lvl5pPr marL="1708648" indent="0">
              <a:buNone/>
              <a:defRPr sz="1500" b="1"/>
            </a:lvl5pPr>
            <a:lvl6pPr marL="2135810" indent="0">
              <a:buNone/>
              <a:defRPr sz="1500" b="1"/>
            </a:lvl6pPr>
            <a:lvl7pPr marL="2562972" indent="0">
              <a:buNone/>
              <a:defRPr sz="1500" b="1"/>
            </a:lvl7pPr>
            <a:lvl8pPr marL="2990134" indent="0">
              <a:buNone/>
              <a:defRPr sz="1500" b="1"/>
            </a:lvl8pPr>
            <a:lvl9pPr marL="3417296"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3717618" y="12559388"/>
            <a:ext cx="11934951" cy="22818960"/>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15A1CD-47B4-4F48-B708-E2A0E03C2C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606197-AEDD-43F9-94B4-EB67A42E71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CCB63E-8CB7-404E-B039-E3C45E38C7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50806" y="1577267"/>
            <a:ext cx="8883602" cy="6709990"/>
          </a:xfrm>
        </p:spPr>
        <p:txBody>
          <a:bodyPr anchor="b"/>
          <a:lstStyle>
            <a:lvl1pPr algn="l">
              <a:defRPr sz="1900" b="1"/>
            </a:lvl1pPr>
          </a:lstStyle>
          <a:p>
            <a:r>
              <a:rPr lang="fr-FR" smtClean="0"/>
              <a:t>Cliquez pour modifier le style du titre</a:t>
            </a:r>
            <a:endParaRPr lang="en-US"/>
          </a:p>
        </p:txBody>
      </p:sp>
      <p:sp>
        <p:nvSpPr>
          <p:cNvPr id="3" name="Espace réservé du contenu 2"/>
          <p:cNvSpPr>
            <a:spLocks noGrp="1"/>
          </p:cNvSpPr>
          <p:nvPr>
            <p:ph idx="1"/>
          </p:nvPr>
        </p:nvSpPr>
        <p:spPr>
          <a:xfrm>
            <a:off x="10557242" y="1577266"/>
            <a:ext cx="15095327" cy="3380108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1350806" y="8287257"/>
            <a:ext cx="8883602" cy="27091089"/>
          </a:xfrm>
        </p:spPr>
        <p:txBody>
          <a:bodyPr/>
          <a:lstStyle>
            <a:lvl1pPr marL="0" indent="0">
              <a:buNone/>
              <a:defRPr sz="1300"/>
            </a:lvl1pPr>
            <a:lvl2pPr marL="427162" indent="0">
              <a:buNone/>
              <a:defRPr sz="1100"/>
            </a:lvl2pPr>
            <a:lvl3pPr marL="854324" indent="0">
              <a:buNone/>
              <a:defRPr sz="900"/>
            </a:lvl3pPr>
            <a:lvl4pPr marL="1281486" indent="0">
              <a:buNone/>
              <a:defRPr sz="800"/>
            </a:lvl4pPr>
            <a:lvl5pPr marL="1708648" indent="0">
              <a:buNone/>
              <a:defRPr sz="800"/>
            </a:lvl5pPr>
            <a:lvl6pPr marL="2135810" indent="0">
              <a:buNone/>
              <a:defRPr sz="800"/>
            </a:lvl6pPr>
            <a:lvl7pPr marL="2562972" indent="0">
              <a:buNone/>
              <a:defRPr sz="800"/>
            </a:lvl7pPr>
            <a:lvl8pPr marL="2990134" indent="0">
              <a:buNone/>
              <a:defRPr sz="800"/>
            </a:lvl8pPr>
            <a:lvl9pPr marL="3417296" indent="0">
              <a:buNone/>
              <a:defRPr sz="8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20D5DC-F9FA-43C0-838E-E3F32DF9AA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92780" y="27724052"/>
            <a:ext cx="16202592" cy="3272020"/>
          </a:xfrm>
        </p:spPr>
        <p:txBody>
          <a:bodyPr anchor="b"/>
          <a:lstStyle>
            <a:lvl1pPr algn="l">
              <a:defRPr sz="19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5292780" y="3539303"/>
            <a:ext cx="16202592" cy="23761795"/>
          </a:xfrm>
        </p:spPr>
        <p:txBody>
          <a:bodyPr/>
          <a:lstStyle>
            <a:lvl1pPr marL="0" indent="0">
              <a:buNone/>
              <a:defRPr sz="3000"/>
            </a:lvl1pPr>
            <a:lvl2pPr marL="427162" indent="0">
              <a:buNone/>
              <a:defRPr sz="2600"/>
            </a:lvl2pPr>
            <a:lvl3pPr marL="854324" indent="0">
              <a:buNone/>
              <a:defRPr sz="2200"/>
            </a:lvl3pPr>
            <a:lvl4pPr marL="1281486" indent="0">
              <a:buNone/>
              <a:defRPr sz="1900"/>
            </a:lvl4pPr>
            <a:lvl5pPr marL="1708648" indent="0">
              <a:buNone/>
              <a:defRPr sz="1900"/>
            </a:lvl5pPr>
            <a:lvl6pPr marL="2135810" indent="0">
              <a:buNone/>
              <a:defRPr sz="1900"/>
            </a:lvl6pPr>
            <a:lvl7pPr marL="2562972" indent="0">
              <a:buNone/>
              <a:defRPr sz="1900"/>
            </a:lvl7pPr>
            <a:lvl8pPr marL="2990134" indent="0">
              <a:buNone/>
              <a:defRPr sz="1900"/>
            </a:lvl8pPr>
            <a:lvl9pPr marL="3417296" indent="0">
              <a:buNone/>
              <a:defRPr sz="1900"/>
            </a:lvl9pPr>
          </a:lstStyle>
          <a:p>
            <a:pPr lvl="0"/>
            <a:endParaRPr lang="en-US" noProof="0" smtClean="0"/>
          </a:p>
        </p:txBody>
      </p:sp>
      <p:sp>
        <p:nvSpPr>
          <p:cNvPr id="4" name="Espace réservé du texte 3"/>
          <p:cNvSpPr>
            <a:spLocks noGrp="1"/>
          </p:cNvSpPr>
          <p:nvPr>
            <p:ph type="body" sz="half" idx="2"/>
          </p:nvPr>
        </p:nvSpPr>
        <p:spPr>
          <a:xfrm>
            <a:off x="5292780" y="30996072"/>
            <a:ext cx="16202592" cy="4648090"/>
          </a:xfrm>
        </p:spPr>
        <p:txBody>
          <a:bodyPr/>
          <a:lstStyle>
            <a:lvl1pPr marL="0" indent="0">
              <a:buNone/>
              <a:defRPr sz="1300"/>
            </a:lvl1pPr>
            <a:lvl2pPr marL="427162" indent="0">
              <a:buNone/>
              <a:defRPr sz="1100"/>
            </a:lvl2pPr>
            <a:lvl3pPr marL="854324" indent="0">
              <a:buNone/>
              <a:defRPr sz="900"/>
            </a:lvl3pPr>
            <a:lvl4pPr marL="1281486" indent="0">
              <a:buNone/>
              <a:defRPr sz="800"/>
            </a:lvl4pPr>
            <a:lvl5pPr marL="1708648" indent="0">
              <a:buNone/>
              <a:defRPr sz="800"/>
            </a:lvl5pPr>
            <a:lvl6pPr marL="2135810" indent="0">
              <a:buNone/>
              <a:defRPr sz="800"/>
            </a:lvl6pPr>
            <a:lvl7pPr marL="2562972" indent="0">
              <a:buNone/>
              <a:defRPr sz="800"/>
            </a:lvl7pPr>
            <a:lvl8pPr marL="2990134" indent="0">
              <a:buNone/>
              <a:defRPr sz="800"/>
            </a:lvl8pPr>
            <a:lvl9pPr marL="3417296" indent="0">
              <a:buNone/>
              <a:defRPr sz="8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C7D692-DEC3-4A8F-A641-A938B35FB8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50806" y="1586078"/>
            <a:ext cx="24301763" cy="6601315"/>
          </a:xfrm>
          <a:prstGeom prst="rect">
            <a:avLst/>
          </a:prstGeom>
          <a:noFill/>
          <a:ln w="9525">
            <a:noFill/>
            <a:miter lim="800000"/>
            <a:headEnd/>
            <a:tailEnd/>
          </a:ln>
        </p:spPr>
        <p:txBody>
          <a:bodyPr vert="horz" wrap="square" lIns="390195" tIns="195098" rIns="390195" bIns="19509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50806" y="9241841"/>
            <a:ext cx="24301763" cy="26136506"/>
          </a:xfrm>
          <a:prstGeom prst="rect">
            <a:avLst/>
          </a:prstGeom>
          <a:noFill/>
          <a:ln w="9525">
            <a:noFill/>
            <a:miter lim="800000"/>
            <a:headEnd/>
            <a:tailEnd/>
          </a:ln>
        </p:spPr>
        <p:txBody>
          <a:bodyPr vert="horz" wrap="square" lIns="390195" tIns="195098" rIns="390195" bIns="1950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1350806" y="36065648"/>
            <a:ext cx="6299514"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defRPr sz="6000"/>
            </a:lvl1pPr>
          </a:lstStyle>
          <a:p>
            <a:pPr>
              <a:defRPr/>
            </a:pPr>
            <a:endParaRPr lang="en-US"/>
          </a:p>
        </p:txBody>
      </p:sp>
      <p:sp>
        <p:nvSpPr>
          <p:cNvPr id="14341" name="Rectangle 5"/>
          <p:cNvSpPr>
            <a:spLocks noGrp="1" noChangeArrowheads="1"/>
          </p:cNvSpPr>
          <p:nvPr>
            <p:ph type="ftr" sz="quarter" idx="3"/>
          </p:nvPr>
        </p:nvSpPr>
        <p:spPr bwMode="auto">
          <a:xfrm>
            <a:off x="9226259" y="36065648"/>
            <a:ext cx="8550857"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lgn="ctr">
              <a:defRPr sz="6000"/>
            </a:lvl1pPr>
          </a:lstStyle>
          <a:p>
            <a:pPr>
              <a:defRPr/>
            </a:pPr>
            <a:endParaRPr lang="en-US"/>
          </a:p>
        </p:txBody>
      </p:sp>
      <p:sp>
        <p:nvSpPr>
          <p:cNvPr id="14342" name="Rectangle 6"/>
          <p:cNvSpPr>
            <a:spLocks noGrp="1" noChangeArrowheads="1"/>
          </p:cNvSpPr>
          <p:nvPr>
            <p:ph type="sldNum" sz="quarter" idx="4"/>
          </p:nvPr>
        </p:nvSpPr>
        <p:spPr bwMode="auto">
          <a:xfrm>
            <a:off x="19353055" y="36065648"/>
            <a:ext cx="6299514" cy="2750670"/>
          </a:xfrm>
          <a:prstGeom prst="rect">
            <a:avLst/>
          </a:prstGeom>
          <a:noFill/>
          <a:ln w="9525">
            <a:noFill/>
            <a:miter lim="800000"/>
            <a:headEnd/>
            <a:tailEnd/>
          </a:ln>
          <a:effectLst/>
        </p:spPr>
        <p:txBody>
          <a:bodyPr vert="horz" wrap="square" lIns="390195" tIns="195098" rIns="390195" bIns="195098" numCol="1" anchor="t" anchorCtr="0" compatLnSpc="1">
            <a:prstTxWarp prst="textNoShape">
              <a:avLst/>
            </a:prstTxWarp>
          </a:bodyPr>
          <a:lstStyle>
            <a:lvl1pPr algn="r">
              <a:defRPr sz="6000"/>
            </a:lvl1pPr>
          </a:lstStyle>
          <a:p>
            <a:pPr>
              <a:defRPr/>
            </a:pPr>
            <a:fld id="{388D4F96-8CD1-4148-B904-2D378625FF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3902303" rtl="0" eaLnBrk="0" fontAlgn="base" hangingPunct="0">
        <a:spcBef>
          <a:spcPct val="0"/>
        </a:spcBef>
        <a:spcAft>
          <a:spcPct val="0"/>
        </a:spcAft>
        <a:defRPr sz="18800">
          <a:solidFill>
            <a:schemeClr val="tx2"/>
          </a:solidFill>
          <a:latin typeface="+mj-lt"/>
          <a:ea typeface="+mj-ea"/>
          <a:cs typeface="+mj-cs"/>
        </a:defRPr>
      </a:lvl1pPr>
      <a:lvl2pPr algn="ctr" defTabSz="3902303" rtl="0" eaLnBrk="0" fontAlgn="base" hangingPunct="0">
        <a:spcBef>
          <a:spcPct val="0"/>
        </a:spcBef>
        <a:spcAft>
          <a:spcPct val="0"/>
        </a:spcAft>
        <a:defRPr sz="18800">
          <a:solidFill>
            <a:schemeClr val="tx2"/>
          </a:solidFill>
          <a:latin typeface="Arial" charset="0"/>
        </a:defRPr>
      </a:lvl2pPr>
      <a:lvl3pPr algn="ctr" defTabSz="3902303" rtl="0" eaLnBrk="0" fontAlgn="base" hangingPunct="0">
        <a:spcBef>
          <a:spcPct val="0"/>
        </a:spcBef>
        <a:spcAft>
          <a:spcPct val="0"/>
        </a:spcAft>
        <a:defRPr sz="18800">
          <a:solidFill>
            <a:schemeClr val="tx2"/>
          </a:solidFill>
          <a:latin typeface="Arial" charset="0"/>
        </a:defRPr>
      </a:lvl3pPr>
      <a:lvl4pPr algn="ctr" defTabSz="3902303" rtl="0" eaLnBrk="0" fontAlgn="base" hangingPunct="0">
        <a:spcBef>
          <a:spcPct val="0"/>
        </a:spcBef>
        <a:spcAft>
          <a:spcPct val="0"/>
        </a:spcAft>
        <a:defRPr sz="18800">
          <a:solidFill>
            <a:schemeClr val="tx2"/>
          </a:solidFill>
          <a:latin typeface="Arial" charset="0"/>
        </a:defRPr>
      </a:lvl4pPr>
      <a:lvl5pPr algn="ctr" defTabSz="3902303" rtl="0" eaLnBrk="0" fontAlgn="base" hangingPunct="0">
        <a:spcBef>
          <a:spcPct val="0"/>
        </a:spcBef>
        <a:spcAft>
          <a:spcPct val="0"/>
        </a:spcAft>
        <a:defRPr sz="18800">
          <a:solidFill>
            <a:schemeClr val="tx2"/>
          </a:solidFill>
          <a:latin typeface="Arial" charset="0"/>
        </a:defRPr>
      </a:lvl5pPr>
      <a:lvl6pPr marL="427162" algn="ctr" defTabSz="3902303" rtl="0" fontAlgn="base">
        <a:spcBef>
          <a:spcPct val="0"/>
        </a:spcBef>
        <a:spcAft>
          <a:spcPct val="0"/>
        </a:spcAft>
        <a:defRPr sz="18800">
          <a:solidFill>
            <a:schemeClr val="tx2"/>
          </a:solidFill>
          <a:latin typeface="Arial" charset="0"/>
        </a:defRPr>
      </a:lvl6pPr>
      <a:lvl7pPr marL="854324" algn="ctr" defTabSz="3902303" rtl="0" fontAlgn="base">
        <a:spcBef>
          <a:spcPct val="0"/>
        </a:spcBef>
        <a:spcAft>
          <a:spcPct val="0"/>
        </a:spcAft>
        <a:defRPr sz="18800">
          <a:solidFill>
            <a:schemeClr val="tx2"/>
          </a:solidFill>
          <a:latin typeface="Arial" charset="0"/>
        </a:defRPr>
      </a:lvl7pPr>
      <a:lvl8pPr marL="1281486" algn="ctr" defTabSz="3902303" rtl="0" fontAlgn="base">
        <a:spcBef>
          <a:spcPct val="0"/>
        </a:spcBef>
        <a:spcAft>
          <a:spcPct val="0"/>
        </a:spcAft>
        <a:defRPr sz="18800">
          <a:solidFill>
            <a:schemeClr val="tx2"/>
          </a:solidFill>
          <a:latin typeface="Arial" charset="0"/>
        </a:defRPr>
      </a:lvl8pPr>
      <a:lvl9pPr marL="1708648" algn="ctr" defTabSz="3902303" rtl="0" fontAlgn="base">
        <a:spcBef>
          <a:spcPct val="0"/>
        </a:spcBef>
        <a:spcAft>
          <a:spcPct val="0"/>
        </a:spcAft>
        <a:defRPr sz="18800">
          <a:solidFill>
            <a:schemeClr val="tx2"/>
          </a:solidFill>
          <a:latin typeface="Arial" charset="0"/>
        </a:defRPr>
      </a:lvl9pPr>
    </p:titleStyle>
    <p:bodyStyle>
      <a:lvl1pPr marL="1463920" indent="-1463920" algn="l" defTabSz="3902303" rtl="0" eaLnBrk="0" fontAlgn="base" hangingPunct="0">
        <a:spcBef>
          <a:spcPct val="20000"/>
        </a:spcBef>
        <a:spcAft>
          <a:spcPct val="0"/>
        </a:spcAft>
        <a:buChar char="•"/>
        <a:defRPr sz="13600">
          <a:solidFill>
            <a:schemeClr val="tx1"/>
          </a:solidFill>
          <a:latin typeface="+mn-lt"/>
          <a:ea typeface="+mn-ea"/>
          <a:cs typeface="+mn-cs"/>
        </a:defRPr>
      </a:lvl1pPr>
      <a:lvl2pPr marL="3169602" indent="-1219191" algn="l" defTabSz="3902303" rtl="0" eaLnBrk="0" fontAlgn="base" hangingPunct="0">
        <a:spcBef>
          <a:spcPct val="20000"/>
        </a:spcBef>
        <a:spcAft>
          <a:spcPct val="0"/>
        </a:spcAft>
        <a:buChar char="–"/>
        <a:defRPr sz="12000">
          <a:solidFill>
            <a:schemeClr val="tx1"/>
          </a:solidFill>
          <a:latin typeface="+mn-lt"/>
        </a:defRPr>
      </a:lvl2pPr>
      <a:lvl3pPr marL="4876766" indent="-974464" algn="l" defTabSz="3902303" rtl="0" eaLnBrk="0" fontAlgn="base" hangingPunct="0">
        <a:spcBef>
          <a:spcPct val="20000"/>
        </a:spcBef>
        <a:spcAft>
          <a:spcPct val="0"/>
        </a:spcAft>
        <a:buChar char="•"/>
        <a:defRPr sz="10300">
          <a:solidFill>
            <a:schemeClr val="tx1"/>
          </a:solidFill>
          <a:latin typeface="+mn-lt"/>
        </a:defRPr>
      </a:lvl3pPr>
      <a:lvl4pPr marL="6828659" indent="-975946" algn="l" defTabSz="3902303" rtl="0" eaLnBrk="0" fontAlgn="base" hangingPunct="0">
        <a:spcBef>
          <a:spcPct val="20000"/>
        </a:spcBef>
        <a:spcAft>
          <a:spcPct val="0"/>
        </a:spcAft>
        <a:buChar char="–"/>
        <a:defRPr sz="8500">
          <a:solidFill>
            <a:schemeClr val="tx1"/>
          </a:solidFill>
          <a:latin typeface="+mn-lt"/>
        </a:defRPr>
      </a:lvl4pPr>
      <a:lvl5pPr marL="8779069" indent="-974464" algn="l" defTabSz="3902303" rtl="0" eaLnBrk="0" fontAlgn="base" hangingPunct="0">
        <a:spcBef>
          <a:spcPct val="20000"/>
        </a:spcBef>
        <a:spcAft>
          <a:spcPct val="0"/>
        </a:spcAft>
        <a:buChar char="»"/>
        <a:defRPr sz="8500">
          <a:solidFill>
            <a:schemeClr val="tx1"/>
          </a:solidFill>
          <a:latin typeface="+mn-lt"/>
        </a:defRPr>
      </a:lvl5pPr>
      <a:lvl6pPr marL="9206231" indent="-974464" algn="l" defTabSz="3902303" rtl="0" fontAlgn="base">
        <a:spcBef>
          <a:spcPct val="20000"/>
        </a:spcBef>
        <a:spcAft>
          <a:spcPct val="0"/>
        </a:spcAft>
        <a:buChar char="»"/>
        <a:defRPr sz="8500">
          <a:solidFill>
            <a:schemeClr val="tx1"/>
          </a:solidFill>
          <a:latin typeface="+mn-lt"/>
        </a:defRPr>
      </a:lvl6pPr>
      <a:lvl7pPr marL="9633393" indent="-974464" algn="l" defTabSz="3902303" rtl="0" fontAlgn="base">
        <a:spcBef>
          <a:spcPct val="20000"/>
        </a:spcBef>
        <a:spcAft>
          <a:spcPct val="0"/>
        </a:spcAft>
        <a:buChar char="»"/>
        <a:defRPr sz="8500">
          <a:solidFill>
            <a:schemeClr val="tx1"/>
          </a:solidFill>
          <a:latin typeface="+mn-lt"/>
        </a:defRPr>
      </a:lvl7pPr>
      <a:lvl8pPr marL="10060555" indent="-974464" algn="l" defTabSz="3902303" rtl="0" fontAlgn="base">
        <a:spcBef>
          <a:spcPct val="20000"/>
        </a:spcBef>
        <a:spcAft>
          <a:spcPct val="0"/>
        </a:spcAft>
        <a:buChar char="»"/>
        <a:defRPr sz="8500">
          <a:solidFill>
            <a:schemeClr val="tx1"/>
          </a:solidFill>
          <a:latin typeface="+mn-lt"/>
        </a:defRPr>
      </a:lvl8pPr>
      <a:lvl9pPr marL="10487717" indent="-974464" algn="l" defTabSz="3902303" rtl="0" fontAlgn="base">
        <a:spcBef>
          <a:spcPct val="20000"/>
        </a:spcBef>
        <a:spcAft>
          <a:spcPct val="0"/>
        </a:spcAft>
        <a:buChar char="»"/>
        <a:defRPr sz="8500">
          <a:solidFill>
            <a:schemeClr val="tx1"/>
          </a:solidFill>
          <a:latin typeface="+mn-lt"/>
        </a:defRPr>
      </a:lvl9pPr>
    </p:bodyStyle>
    <p:otherStyle>
      <a:defPPr>
        <a:defRPr lang="en-US"/>
      </a:defPPr>
      <a:lvl1pPr marL="0" algn="l" defTabSz="854324" rtl="0" eaLnBrk="1" latinLnBrk="0" hangingPunct="1">
        <a:defRPr sz="1700" kern="1200">
          <a:solidFill>
            <a:schemeClr val="tx1"/>
          </a:solidFill>
          <a:latin typeface="+mn-lt"/>
          <a:ea typeface="+mn-ea"/>
          <a:cs typeface="+mn-cs"/>
        </a:defRPr>
      </a:lvl1pPr>
      <a:lvl2pPr marL="427162" algn="l" defTabSz="854324" rtl="0" eaLnBrk="1" latinLnBrk="0" hangingPunct="1">
        <a:defRPr sz="1700" kern="1200">
          <a:solidFill>
            <a:schemeClr val="tx1"/>
          </a:solidFill>
          <a:latin typeface="+mn-lt"/>
          <a:ea typeface="+mn-ea"/>
          <a:cs typeface="+mn-cs"/>
        </a:defRPr>
      </a:lvl2pPr>
      <a:lvl3pPr marL="854324" algn="l" defTabSz="854324" rtl="0" eaLnBrk="1" latinLnBrk="0" hangingPunct="1">
        <a:defRPr sz="1700" kern="1200">
          <a:solidFill>
            <a:schemeClr val="tx1"/>
          </a:solidFill>
          <a:latin typeface="+mn-lt"/>
          <a:ea typeface="+mn-ea"/>
          <a:cs typeface="+mn-cs"/>
        </a:defRPr>
      </a:lvl3pPr>
      <a:lvl4pPr marL="1281486" algn="l" defTabSz="854324" rtl="0" eaLnBrk="1" latinLnBrk="0" hangingPunct="1">
        <a:defRPr sz="1700" kern="1200">
          <a:solidFill>
            <a:schemeClr val="tx1"/>
          </a:solidFill>
          <a:latin typeface="+mn-lt"/>
          <a:ea typeface="+mn-ea"/>
          <a:cs typeface="+mn-cs"/>
        </a:defRPr>
      </a:lvl4pPr>
      <a:lvl5pPr marL="1708648" algn="l" defTabSz="854324" rtl="0" eaLnBrk="1" latinLnBrk="0" hangingPunct="1">
        <a:defRPr sz="1700" kern="1200">
          <a:solidFill>
            <a:schemeClr val="tx1"/>
          </a:solidFill>
          <a:latin typeface="+mn-lt"/>
          <a:ea typeface="+mn-ea"/>
          <a:cs typeface="+mn-cs"/>
        </a:defRPr>
      </a:lvl5pPr>
      <a:lvl6pPr marL="2135810" algn="l" defTabSz="854324" rtl="0" eaLnBrk="1" latinLnBrk="0" hangingPunct="1">
        <a:defRPr sz="1700" kern="1200">
          <a:solidFill>
            <a:schemeClr val="tx1"/>
          </a:solidFill>
          <a:latin typeface="+mn-lt"/>
          <a:ea typeface="+mn-ea"/>
          <a:cs typeface="+mn-cs"/>
        </a:defRPr>
      </a:lvl6pPr>
      <a:lvl7pPr marL="2562972" algn="l" defTabSz="854324" rtl="0" eaLnBrk="1" latinLnBrk="0" hangingPunct="1">
        <a:defRPr sz="1700" kern="1200">
          <a:solidFill>
            <a:schemeClr val="tx1"/>
          </a:solidFill>
          <a:latin typeface="+mn-lt"/>
          <a:ea typeface="+mn-ea"/>
          <a:cs typeface="+mn-cs"/>
        </a:defRPr>
      </a:lvl7pPr>
      <a:lvl8pPr marL="2990134" algn="l" defTabSz="854324" rtl="0" eaLnBrk="1" latinLnBrk="0" hangingPunct="1">
        <a:defRPr sz="1700" kern="1200">
          <a:solidFill>
            <a:schemeClr val="tx1"/>
          </a:solidFill>
          <a:latin typeface="+mn-lt"/>
          <a:ea typeface="+mn-ea"/>
          <a:cs typeface="+mn-cs"/>
        </a:defRPr>
      </a:lvl8pPr>
      <a:lvl9pPr marL="3417296" algn="l" defTabSz="85432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jpeg"/><Relationship Id="rId13" Type="http://schemas.openxmlformats.org/officeDocument/2006/relationships/image" Target="../media/image10.jpe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mailto:nantoine@ulg.ac.be"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hyperlink" Target="http://www.google.fr/imgres?imgurl=http://www.bouillon-de-couture.fr/images/products/large_454_metre-ruban.JPG&amp;imgrefurl=http://www.bouillon-de-couture.fr/produit-metre-ruban-454.html&amp;h=560&amp;w=700&amp;sz=36&amp;tbnid=3V5qXaJlDYkZ7M:&amp;tbnh=97&amp;tbnw=121&amp;prev=/search?q=mettre+ruban&amp;tbm=isch&amp;tbo=u&amp;zoom=1&amp;q=mettre+ruban&amp;docid=RHEVODx1vRzRIM&amp;hl=fr&amp;sa=X&amp;ei=2tnUToq4Joud-wbrpMD7Dg&amp;ved=0CEQQ9QEwAA&amp;dur=1657" TargetMode="External"/><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Text Box 9"/>
          <p:cNvSpPr txBox="1">
            <a:spLocks noChangeArrowheads="1"/>
          </p:cNvSpPr>
          <p:nvPr/>
        </p:nvSpPr>
        <p:spPr bwMode="auto">
          <a:xfrm>
            <a:off x="452392" y="7086581"/>
            <a:ext cx="25962660" cy="3840770"/>
          </a:xfrm>
          <a:prstGeom prst="rect">
            <a:avLst/>
          </a:prstGeom>
          <a:solidFill>
            <a:schemeClr val="accent3">
              <a:lumMod val="95000"/>
            </a:schemeClr>
          </a:solidFill>
          <a:ln w="9525">
            <a:noFill/>
            <a:miter lim="800000"/>
            <a:headEnd/>
            <a:tailEnd/>
          </a:ln>
        </p:spPr>
        <p:txBody>
          <a:bodyPr wrap="square" lIns="85432" tIns="42716" rIns="85432" bIns="42716">
            <a:spAutoFit/>
          </a:bodyPr>
          <a:lstStyle/>
          <a:p>
            <a:pPr algn="ctr"/>
            <a:r>
              <a:rPr lang="fr-FR" sz="3400" b="1" dirty="0">
                <a:latin typeface="Constantia" pitchFamily="18" charset="0"/>
              </a:rPr>
              <a:t>INTRODUCTION</a:t>
            </a:r>
          </a:p>
          <a:p>
            <a:pPr algn="just"/>
            <a:r>
              <a:rPr lang="en-US" sz="2600" dirty="0">
                <a:latin typeface="Constantia" pitchFamily="18" charset="0"/>
              </a:rPr>
              <a:t>Animal genetic resources are crucial to the sustainable development of poultry production. However, a gradual and relentless depleting of available breeds is now rife at the global scale. Local chicken breeds contribute significantly to the world production of meat and </a:t>
            </a:r>
            <a:r>
              <a:rPr lang="en-US" sz="2600" dirty="0" smtClean="0">
                <a:latin typeface="Constantia" pitchFamily="18" charset="0"/>
              </a:rPr>
              <a:t>eggs. </a:t>
            </a:r>
            <a:r>
              <a:rPr lang="en-US" sz="2600" dirty="0">
                <a:latin typeface="Constantia" pitchFamily="18" charset="0"/>
              </a:rPr>
              <a:t>Indigenous breeds represent 80% of the world poultry population. However, the majority of these breeds has not been recorded and studied (</a:t>
            </a:r>
            <a:r>
              <a:rPr lang="en-US" sz="2600" dirty="0" err="1">
                <a:latin typeface="Constantia" pitchFamily="18" charset="0"/>
              </a:rPr>
              <a:t>Besbes</a:t>
            </a:r>
            <a:r>
              <a:rPr lang="en-US" sz="2600" dirty="0">
                <a:latin typeface="Constantia" pitchFamily="18" charset="0"/>
              </a:rPr>
              <a:t>, 2009). About 40% of poultry breeds have an unknown risk status and considerable efforts are necessary to evaluate them (FAO, 2008). Backyard poultry farming plays an important role in poverty alleviation and in providing food security in developing countries. In some African and Asian countries, the local chicken breed is the sole source of animal protein to be found in the diet of rural dwellers. On top of being a source of income, the backyard chicken represents a form of holding in those areas. The management of animal genetic resources in general and poultry in particular requires the identification of the phenotypes, population sizes and geographical distribution, as well as the genetic diversity within and between breeds using molecular biology methods. Nevertheless, without understanding the breeding contexts within which this genetic diversity is found, no sustainable management strategy can be set up.</a:t>
            </a:r>
            <a:r>
              <a:rPr lang="fr-FR" sz="2600" dirty="0">
                <a:latin typeface="Constantia" pitchFamily="18" charset="0"/>
              </a:rPr>
              <a:t> </a:t>
            </a:r>
            <a:endParaRPr lang="en-US" sz="2600" dirty="0">
              <a:solidFill>
                <a:srgbClr val="000000"/>
              </a:solidFill>
              <a:latin typeface="Constantia" pitchFamily="18" charset="0"/>
            </a:endParaRPr>
          </a:p>
        </p:txBody>
      </p:sp>
      <p:sp>
        <p:nvSpPr>
          <p:cNvPr id="1029" name="Text Box 14"/>
          <p:cNvSpPr txBox="1">
            <a:spLocks noChangeArrowheads="1"/>
          </p:cNvSpPr>
          <p:nvPr/>
        </p:nvSpPr>
        <p:spPr bwMode="auto">
          <a:xfrm>
            <a:off x="452392" y="36776427"/>
            <a:ext cx="26030625" cy="881954"/>
          </a:xfrm>
          <a:prstGeom prst="rect">
            <a:avLst/>
          </a:prstGeom>
          <a:solidFill>
            <a:srgbClr val="CCFF99"/>
          </a:solidFill>
          <a:ln w="9525">
            <a:noFill/>
            <a:miter lim="800000"/>
            <a:headEnd/>
            <a:tailEnd/>
          </a:ln>
        </p:spPr>
        <p:txBody>
          <a:bodyPr wrap="square" lIns="85432" tIns="42716" rIns="85432" bIns="42716">
            <a:spAutoFit/>
          </a:bodyPr>
          <a:lstStyle/>
          <a:p>
            <a:r>
              <a:rPr lang="en-US" sz="2600" dirty="0">
                <a:latin typeface="Constantia" pitchFamily="18" charset="0"/>
              </a:rPr>
              <a:t>Chicken genetic diversity has to be managed in diverse socio-economic and cultural contexts. Full account should be taken of these contexts in order to evaluate the feasibility and opportunity for in-situ conservation and improvement schemes. Where in-situ conservation is not feasible, the peculiarity of a breed may justify ex-situ strategies.</a:t>
            </a:r>
          </a:p>
        </p:txBody>
      </p:sp>
      <p:sp>
        <p:nvSpPr>
          <p:cNvPr id="1030" name="Text Box 20"/>
          <p:cNvSpPr txBox="1">
            <a:spLocks noChangeArrowheads="1"/>
          </p:cNvSpPr>
          <p:nvPr/>
        </p:nvSpPr>
        <p:spPr bwMode="auto">
          <a:xfrm>
            <a:off x="1" y="4094913"/>
            <a:ext cx="27003374" cy="1178873"/>
          </a:xfrm>
          <a:prstGeom prst="rect">
            <a:avLst/>
          </a:prstGeom>
          <a:noFill/>
          <a:ln w="9525">
            <a:noFill/>
            <a:miter lim="800000"/>
            <a:headEnd/>
            <a:tailEnd/>
          </a:ln>
        </p:spPr>
        <p:txBody>
          <a:bodyPr wrap="square" lIns="85432" tIns="42716" rIns="85432" bIns="42716">
            <a:spAutoFit/>
          </a:bodyPr>
          <a:lstStyle/>
          <a:p>
            <a:pPr algn="ctr"/>
            <a:r>
              <a:rPr lang="fr-BE" sz="3000" b="1" dirty="0">
                <a:latin typeface="Constantia" pitchFamily="18" charset="0"/>
                <a:cs typeface="Andalus" pitchFamily="2" charset="-78"/>
              </a:rPr>
              <a:t>       </a:t>
            </a:r>
            <a:r>
              <a:rPr lang="en-US" sz="4100" dirty="0">
                <a:latin typeface="Constantia" pitchFamily="18" charset="0"/>
              </a:rPr>
              <a:t>COMPARATIVE EVALUATION OF LOCAL POULTRY BREEDS STATUS </a:t>
            </a:r>
            <a:endParaRPr lang="en-US" sz="3000" dirty="0">
              <a:latin typeface="Constantia" pitchFamily="18" charset="0"/>
            </a:endParaRPr>
          </a:p>
          <a:p>
            <a:pPr algn="ctr"/>
            <a:r>
              <a:rPr lang="en-US" sz="3000" dirty="0">
                <a:latin typeface="Constantia" pitchFamily="18" charset="0"/>
              </a:rPr>
              <a:t>IN ALGERIA, VIETNAM AND THE DEMOCRATIC REPUBLIC OF CONGO           </a:t>
            </a:r>
          </a:p>
        </p:txBody>
      </p:sp>
      <p:sp>
        <p:nvSpPr>
          <p:cNvPr id="1031" name="Line 23"/>
          <p:cNvSpPr>
            <a:spLocks noChangeShapeType="1"/>
          </p:cNvSpPr>
          <p:nvPr/>
        </p:nvSpPr>
        <p:spPr bwMode="auto">
          <a:xfrm>
            <a:off x="0" y="4024476"/>
            <a:ext cx="27003375" cy="0"/>
          </a:xfrm>
          <a:prstGeom prst="line">
            <a:avLst/>
          </a:prstGeom>
          <a:noFill/>
          <a:ln w="76200">
            <a:solidFill>
              <a:schemeClr val="accent2"/>
            </a:solidFill>
            <a:round/>
            <a:headEnd/>
            <a:tailEnd/>
          </a:ln>
        </p:spPr>
        <p:txBody>
          <a:bodyPr lIns="85432" tIns="42716" rIns="85432" bIns="42716"/>
          <a:lstStyle/>
          <a:p>
            <a:endParaRPr lang="en-US" dirty="0"/>
          </a:p>
        </p:txBody>
      </p:sp>
      <p:sp>
        <p:nvSpPr>
          <p:cNvPr id="1032" name="Text Box 24"/>
          <p:cNvSpPr txBox="1">
            <a:spLocks noChangeArrowheads="1"/>
          </p:cNvSpPr>
          <p:nvPr/>
        </p:nvSpPr>
        <p:spPr bwMode="auto">
          <a:xfrm>
            <a:off x="697051" y="5187961"/>
            <a:ext cx="25670390" cy="547931"/>
          </a:xfrm>
          <a:prstGeom prst="rect">
            <a:avLst/>
          </a:prstGeom>
          <a:noFill/>
          <a:ln w="9525">
            <a:noFill/>
            <a:miter lim="800000"/>
            <a:headEnd/>
            <a:tailEnd/>
          </a:ln>
        </p:spPr>
        <p:txBody>
          <a:bodyPr wrap="square" lIns="85432" tIns="42716" rIns="85432" bIns="42716">
            <a:spAutoFit/>
          </a:bodyPr>
          <a:lstStyle/>
          <a:p>
            <a:pPr algn="ctr"/>
            <a:r>
              <a:rPr lang="fr-BE" sz="3000" dirty="0">
                <a:latin typeface="Constantia" pitchFamily="18" charset="0"/>
              </a:rPr>
              <a:t>Nassim Moula</a:t>
            </a:r>
            <a:r>
              <a:rPr lang="fr-BE" sz="3000" baseline="30000" dirty="0">
                <a:latin typeface="Constantia" pitchFamily="18" charset="0"/>
              </a:rPr>
              <a:t>1</a:t>
            </a:r>
            <a:r>
              <a:rPr lang="fr-BE" sz="3000" dirty="0">
                <a:latin typeface="Constantia" pitchFamily="18" charset="0"/>
              </a:rPr>
              <a:t>, Frédéric Farnir</a:t>
            </a:r>
            <a:r>
              <a:rPr lang="fr-BE" sz="3000" baseline="30000" dirty="0">
                <a:latin typeface="Constantia" pitchFamily="18" charset="0"/>
              </a:rPr>
              <a:t>1</a:t>
            </a:r>
            <a:r>
              <a:rPr lang="fr-BE" sz="3000" dirty="0">
                <a:latin typeface="Constantia" pitchFamily="18" charset="0"/>
              </a:rPr>
              <a:t>, Abdellah Salhi</a:t>
            </a:r>
            <a:r>
              <a:rPr lang="fr-BE" sz="3000" baseline="30000" dirty="0">
                <a:latin typeface="Constantia" pitchFamily="18" charset="0"/>
              </a:rPr>
              <a:t>2</a:t>
            </a:r>
            <a:r>
              <a:rPr lang="fr-BE" sz="3000" dirty="0">
                <a:latin typeface="Constantia" pitchFamily="18" charset="0"/>
              </a:rPr>
              <a:t>, Do Duc Luc</a:t>
            </a:r>
            <a:r>
              <a:rPr lang="fr-BE" sz="3000" baseline="30000" dirty="0">
                <a:latin typeface="Constantia" pitchFamily="18" charset="0"/>
              </a:rPr>
              <a:t>1,3</a:t>
            </a:r>
            <a:r>
              <a:rPr lang="fr-BE" sz="3000" dirty="0">
                <a:latin typeface="Constantia" pitchFamily="18" charset="0"/>
              </a:rPr>
              <a:t>, Vu Dinh Ton</a:t>
            </a:r>
            <a:r>
              <a:rPr lang="fr-BE" sz="3000" baseline="30000" dirty="0">
                <a:latin typeface="Constantia" pitchFamily="18" charset="0"/>
              </a:rPr>
              <a:t>3</a:t>
            </a:r>
            <a:r>
              <a:rPr lang="fr-BE" sz="3000" dirty="0">
                <a:latin typeface="Constantia" pitchFamily="18" charset="0"/>
              </a:rPr>
              <a:t>, Pascal Leroy</a:t>
            </a:r>
            <a:r>
              <a:rPr lang="fr-BE" sz="3000" baseline="30000" dirty="0">
                <a:latin typeface="Constantia" pitchFamily="18" charset="0"/>
              </a:rPr>
              <a:t>1</a:t>
            </a:r>
            <a:r>
              <a:rPr lang="fr-BE" sz="3000" dirty="0">
                <a:latin typeface="Constantia" pitchFamily="18" charset="0"/>
              </a:rPr>
              <a:t> and Nicolas Antoine-Moussiaux</a:t>
            </a:r>
            <a:r>
              <a:rPr lang="fr-BE" sz="3000" baseline="30000" dirty="0">
                <a:latin typeface="Constantia" pitchFamily="18" charset="0"/>
              </a:rPr>
              <a:t>1</a:t>
            </a:r>
            <a:r>
              <a:rPr lang="fr-FR" sz="3000" dirty="0">
                <a:latin typeface="Constantia" pitchFamily="18" charset="0"/>
              </a:rPr>
              <a:t> </a:t>
            </a:r>
            <a:endParaRPr lang="en-US" sz="3000" dirty="0">
              <a:latin typeface="Constantia" pitchFamily="18" charset="0"/>
            </a:endParaRPr>
          </a:p>
        </p:txBody>
      </p:sp>
      <p:sp>
        <p:nvSpPr>
          <p:cNvPr id="1033" name="Text Box 517"/>
          <p:cNvSpPr txBox="1">
            <a:spLocks noChangeArrowheads="1"/>
          </p:cNvSpPr>
          <p:nvPr/>
        </p:nvSpPr>
        <p:spPr bwMode="auto">
          <a:xfrm>
            <a:off x="452394" y="5773032"/>
            <a:ext cx="25347532" cy="1280257"/>
          </a:xfrm>
          <a:prstGeom prst="rect">
            <a:avLst/>
          </a:prstGeom>
          <a:noFill/>
          <a:ln w="9525">
            <a:noFill/>
            <a:miter lim="800000"/>
            <a:headEnd/>
            <a:tailEnd/>
          </a:ln>
        </p:spPr>
        <p:txBody>
          <a:bodyPr wrap="square" lIns="85432" tIns="42716" rIns="85432" bIns="42716">
            <a:spAutoFit/>
          </a:bodyPr>
          <a:lstStyle/>
          <a:p>
            <a:pPr algn="just"/>
            <a:r>
              <a:rPr lang="en-US" sz="2600" b="1" baseline="30000" dirty="0">
                <a:latin typeface="Constantia" pitchFamily="18" charset="0"/>
              </a:rPr>
              <a:t>1</a:t>
            </a:r>
            <a:r>
              <a:rPr lang="en-US" sz="2600" b="1" dirty="0">
                <a:latin typeface="Constantia" pitchFamily="18" charset="0"/>
              </a:rPr>
              <a:t> </a:t>
            </a:r>
            <a:r>
              <a:rPr lang="en-US" sz="2600" dirty="0">
                <a:latin typeface="Constantia" pitchFamily="18" charset="0"/>
              </a:rPr>
              <a:t>Department of Animal Production, Faculty of Veterinary Medicine, University of Liege, Liege 4000, Belgium.</a:t>
            </a:r>
          </a:p>
          <a:p>
            <a:pPr algn="just"/>
            <a:r>
              <a:rPr lang="en-US" sz="2600" baseline="30000" dirty="0">
                <a:latin typeface="Constantia" pitchFamily="18" charset="0"/>
              </a:rPr>
              <a:t>2 </a:t>
            </a:r>
            <a:r>
              <a:rPr lang="en-US" sz="2600" dirty="0">
                <a:latin typeface="Constantia" pitchFamily="18" charset="0"/>
              </a:rPr>
              <a:t>Departments of Mathematical Sciences, University of Essex, </a:t>
            </a:r>
            <a:r>
              <a:rPr lang="en-US" sz="2600" dirty="0" err="1">
                <a:latin typeface="Constantia" pitchFamily="18" charset="0"/>
              </a:rPr>
              <a:t>Wivenhoe</a:t>
            </a:r>
            <a:r>
              <a:rPr lang="en-US" sz="2600" dirty="0">
                <a:latin typeface="Constantia" pitchFamily="18" charset="0"/>
              </a:rPr>
              <a:t> Park, Colchester, CO4 3SQ, United Kingdom.</a:t>
            </a:r>
          </a:p>
          <a:p>
            <a:pPr algn="just"/>
            <a:r>
              <a:rPr lang="en-US" sz="2600" baseline="30000" dirty="0">
                <a:latin typeface="Constantia" pitchFamily="18" charset="0"/>
              </a:rPr>
              <a:t>3 </a:t>
            </a:r>
            <a:r>
              <a:rPr lang="en-US" sz="2600" dirty="0">
                <a:latin typeface="Constantia" pitchFamily="18" charset="0"/>
              </a:rPr>
              <a:t>Department of Animal Breeding and Genetics, Faculty of Animal Science and Aquaculture, Hanoi University of Agriculture, </a:t>
            </a:r>
            <a:r>
              <a:rPr lang="en-US" sz="2600" dirty="0" err="1">
                <a:latin typeface="Constantia" pitchFamily="18" charset="0"/>
              </a:rPr>
              <a:t>Trau</a:t>
            </a:r>
            <a:r>
              <a:rPr lang="en-US" sz="2600" dirty="0">
                <a:latin typeface="Constantia" pitchFamily="18" charset="0"/>
              </a:rPr>
              <a:t> </a:t>
            </a:r>
            <a:r>
              <a:rPr lang="en-US" sz="2600" dirty="0" err="1">
                <a:latin typeface="Constantia" pitchFamily="18" charset="0"/>
              </a:rPr>
              <a:t>Quy</a:t>
            </a:r>
            <a:r>
              <a:rPr lang="en-US" sz="2600" dirty="0">
                <a:latin typeface="Constantia" pitchFamily="18" charset="0"/>
              </a:rPr>
              <a:t>, </a:t>
            </a:r>
            <a:r>
              <a:rPr lang="en-US" sz="2600" dirty="0" err="1">
                <a:latin typeface="Constantia" pitchFamily="18" charset="0"/>
              </a:rPr>
              <a:t>Gia</a:t>
            </a:r>
            <a:r>
              <a:rPr lang="en-US" sz="2600" dirty="0">
                <a:latin typeface="Constantia" pitchFamily="18" charset="0"/>
              </a:rPr>
              <a:t> Lam, Hanoi, Vietnam.</a:t>
            </a:r>
            <a:r>
              <a:rPr lang="fr-FR" sz="2600" dirty="0">
                <a:latin typeface="Constantia" pitchFamily="18" charset="0"/>
              </a:rPr>
              <a:t> </a:t>
            </a:r>
          </a:p>
        </p:txBody>
      </p:sp>
      <p:pic>
        <p:nvPicPr>
          <p:cNvPr id="1034" name="Picture 521" descr="ANd9GcSjxnRUCRjgAAv5Ii4WXkSCRf8pJ3erZUaswZaB9194_GcFLvFq8g"/>
          <p:cNvPicPr>
            <a:picLocks noChangeAspect="1" noChangeArrowheads="1"/>
          </p:cNvPicPr>
          <p:nvPr/>
        </p:nvPicPr>
        <p:blipFill>
          <a:blip r:embed="rId2" cstate="print"/>
          <a:srcRect/>
          <a:stretch>
            <a:fillRect/>
          </a:stretch>
        </p:blipFill>
        <p:spPr bwMode="auto">
          <a:xfrm>
            <a:off x="22824200" y="769542"/>
            <a:ext cx="3670114" cy="2778573"/>
          </a:xfrm>
          <a:prstGeom prst="rect">
            <a:avLst/>
          </a:prstGeom>
          <a:noFill/>
          <a:ln w="9525">
            <a:noFill/>
            <a:miter lim="800000"/>
            <a:headEnd/>
            <a:tailEnd/>
          </a:ln>
        </p:spPr>
      </p:pic>
      <p:sp>
        <p:nvSpPr>
          <p:cNvPr id="1036" name="Line 561"/>
          <p:cNvSpPr>
            <a:spLocks noChangeShapeType="1"/>
          </p:cNvSpPr>
          <p:nvPr/>
        </p:nvSpPr>
        <p:spPr bwMode="auto">
          <a:xfrm flipV="1">
            <a:off x="0" y="39067130"/>
            <a:ext cx="27003375" cy="0"/>
          </a:xfrm>
          <a:prstGeom prst="line">
            <a:avLst/>
          </a:prstGeom>
          <a:noFill/>
          <a:ln w="76200">
            <a:solidFill>
              <a:schemeClr val="accent2"/>
            </a:solidFill>
            <a:round/>
            <a:headEnd/>
            <a:tailEnd/>
          </a:ln>
        </p:spPr>
        <p:txBody>
          <a:bodyPr lIns="85432" tIns="42716" rIns="85432" bIns="42716"/>
          <a:lstStyle/>
          <a:p>
            <a:endParaRPr lang="en-US"/>
          </a:p>
        </p:txBody>
      </p:sp>
      <p:sp>
        <p:nvSpPr>
          <p:cNvPr id="1037" name="Text Box 562"/>
          <p:cNvSpPr txBox="1">
            <a:spLocks noChangeArrowheads="1"/>
          </p:cNvSpPr>
          <p:nvPr/>
        </p:nvSpPr>
        <p:spPr bwMode="auto">
          <a:xfrm>
            <a:off x="1540541" y="39041322"/>
            <a:ext cx="25462833" cy="483652"/>
          </a:xfrm>
          <a:prstGeom prst="rect">
            <a:avLst/>
          </a:prstGeom>
          <a:noFill/>
          <a:ln w="9525">
            <a:noFill/>
            <a:miter lim="800000"/>
            <a:headEnd/>
            <a:tailEnd/>
          </a:ln>
        </p:spPr>
        <p:txBody>
          <a:bodyPr wrap="square" lIns="85432" tIns="42716" rIns="85432" bIns="42716">
            <a:spAutoFit/>
          </a:bodyPr>
          <a:lstStyle/>
          <a:p>
            <a:pPr algn="just"/>
            <a:r>
              <a:rPr lang="fr-FR" sz="2600" b="1" dirty="0" err="1">
                <a:latin typeface="Constantia" pitchFamily="18" charset="0"/>
              </a:rPr>
              <a:t>Corresponding</a:t>
            </a:r>
            <a:r>
              <a:rPr lang="fr-FR" sz="2600" b="1" dirty="0">
                <a:latin typeface="Constantia" pitchFamily="18" charset="0"/>
              </a:rPr>
              <a:t> </a:t>
            </a:r>
            <a:r>
              <a:rPr lang="fr-FR" sz="2600" b="1" dirty="0" err="1">
                <a:latin typeface="Constantia" pitchFamily="18" charset="0"/>
              </a:rPr>
              <a:t>author</a:t>
            </a:r>
            <a:r>
              <a:rPr lang="fr-FR" sz="2600" dirty="0">
                <a:latin typeface="Constantia" pitchFamily="18" charset="0"/>
              </a:rPr>
              <a:t>  </a:t>
            </a:r>
            <a:r>
              <a:rPr lang="en-US" sz="2600" u="sng" dirty="0">
                <a:latin typeface="Constantia" pitchFamily="18" charset="0"/>
                <a:hlinkClick r:id="rId3"/>
              </a:rPr>
              <a:t>nantoine@ulg.ac.be</a:t>
            </a:r>
            <a:endParaRPr lang="fr-FR" sz="2600" dirty="0">
              <a:latin typeface="Constantia" pitchFamily="18" charset="0"/>
            </a:endParaRPr>
          </a:p>
        </p:txBody>
      </p:sp>
      <p:sp>
        <p:nvSpPr>
          <p:cNvPr id="15" name="Rectangle 14"/>
          <p:cNvSpPr/>
          <p:nvPr/>
        </p:nvSpPr>
        <p:spPr>
          <a:xfrm>
            <a:off x="452392" y="4869726"/>
            <a:ext cx="26030625" cy="555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432" tIns="42716" rIns="85432" bIns="42716" rtlCol="0" anchor="ctr"/>
          <a:lstStyle/>
          <a:p>
            <a:pPr algn="ctr"/>
            <a:endParaRPr lang="en-US"/>
          </a:p>
        </p:txBody>
      </p:sp>
      <p:sp>
        <p:nvSpPr>
          <p:cNvPr id="26" name="ZoneTexte 25"/>
          <p:cNvSpPr txBox="1"/>
          <p:nvPr/>
        </p:nvSpPr>
        <p:spPr>
          <a:xfrm>
            <a:off x="1267974" y="19027059"/>
            <a:ext cx="172597" cy="363265"/>
          </a:xfrm>
          <a:prstGeom prst="rect">
            <a:avLst/>
          </a:prstGeom>
          <a:noFill/>
        </p:spPr>
        <p:txBody>
          <a:bodyPr wrap="none" lIns="85432" tIns="42716" rIns="85432" bIns="42716" rtlCol="0">
            <a:spAutoFit/>
          </a:bodyPr>
          <a:lstStyle/>
          <a:p>
            <a:endParaRPr lang="en-US" dirty="0"/>
          </a:p>
        </p:txBody>
      </p:sp>
      <p:sp>
        <p:nvSpPr>
          <p:cNvPr id="33" name="Text Box 14"/>
          <p:cNvSpPr txBox="1">
            <a:spLocks noChangeArrowheads="1"/>
          </p:cNvSpPr>
          <p:nvPr/>
        </p:nvSpPr>
        <p:spPr bwMode="auto">
          <a:xfrm>
            <a:off x="443852" y="37738118"/>
            <a:ext cx="26050462" cy="1223356"/>
          </a:xfrm>
          <a:prstGeom prst="rect">
            <a:avLst/>
          </a:prstGeom>
          <a:solidFill>
            <a:schemeClr val="accent5"/>
          </a:solidFill>
          <a:ln w="9525">
            <a:noFill/>
            <a:miter lim="800000"/>
            <a:headEnd/>
            <a:tailEnd/>
          </a:ln>
        </p:spPr>
        <p:txBody>
          <a:bodyPr wrap="square" lIns="85432" tIns="42716" rIns="85432" bIns="42716">
            <a:spAutoFit/>
          </a:bodyPr>
          <a:lstStyle/>
          <a:p>
            <a:pPr algn="ctr" defTabSz="3902303" eaLnBrk="0" hangingPunct="0">
              <a:spcBef>
                <a:spcPts val="0"/>
              </a:spcBef>
              <a:buClr>
                <a:srgbClr val="FF33CC"/>
              </a:buClr>
            </a:pPr>
            <a:r>
              <a:rPr lang="fr-BE" sz="3000" b="1" dirty="0">
                <a:latin typeface="Constantia" pitchFamily="18" charset="0"/>
              </a:rPr>
              <a:t>REFERENCES</a:t>
            </a:r>
          </a:p>
          <a:p>
            <a:pPr algn="just" defTabSz="3902303" eaLnBrk="0" hangingPunct="0">
              <a:spcBef>
                <a:spcPts val="0"/>
              </a:spcBef>
              <a:buClr>
                <a:srgbClr val="FF33CC"/>
              </a:buClr>
            </a:pPr>
            <a:r>
              <a:rPr lang="en-US" sz="2200" b="1" dirty="0" err="1">
                <a:latin typeface="Constantia" pitchFamily="18" charset="0"/>
              </a:rPr>
              <a:t>Besbes</a:t>
            </a:r>
            <a:r>
              <a:rPr lang="en-US" sz="2200" b="1" dirty="0">
                <a:latin typeface="Constantia" pitchFamily="18" charset="0"/>
              </a:rPr>
              <a:t>, B. </a:t>
            </a:r>
            <a:r>
              <a:rPr lang="en-US" sz="2200" dirty="0">
                <a:latin typeface="Constantia" pitchFamily="18" charset="0"/>
              </a:rPr>
              <a:t>Genotype evaluation and breeding of poultry for performance under sub- optimal village conditions. World’s </a:t>
            </a:r>
            <a:r>
              <a:rPr lang="en-US" sz="2200" dirty="0" err="1">
                <a:latin typeface="Constantia" pitchFamily="18" charset="0"/>
              </a:rPr>
              <a:t>Poult</a:t>
            </a:r>
            <a:r>
              <a:rPr lang="en-US" sz="2200" dirty="0">
                <a:latin typeface="Constantia" pitchFamily="18" charset="0"/>
              </a:rPr>
              <a:t>. Sci. J., 2009, 65: 260-271.</a:t>
            </a:r>
            <a:endParaRPr lang="fr-BE" sz="2200" b="1" dirty="0">
              <a:latin typeface="Constantia" pitchFamily="18" charset="0"/>
            </a:endParaRPr>
          </a:p>
          <a:p>
            <a:pPr algn="just"/>
            <a:r>
              <a:rPr lang="fr-BE" sz="2200" b="1" dirty="0">
                <a:latin typeface="Constantia" pitchFamily="18" charset="0"/>
              </a:rPr>
              <a:t>FAO. 2008. </a:t>
            </a:r>
            <a:r>
              <a:rPr lang="en-US" sz="2200" dirty="0">
                <a:latin typeface="Constantia" pitchFamily="18" charset="0"/>
              </a:rPr>
              <a:t>The stat of the world’s animal genetic resources for food and agriculture. B. </a:t>
            </a:r>
            <a:r>
              <a:rPr lang="en-US" sz="2200" dirty="0" err="1">
                <a:latin typeface="Constantia" pitchFamily="18" charset="0"/>
              </a:rPr>
              <a:t>Rischkowsky</a:t>
            </a:r>
            <a:r>
              <a:rPr lang="en-US" sz="2200" dirty="0">
                <a:latin typeface="Constantia" pitchFamily="18" charset="0"/>
              </a:rPr>
              <a:t> and D. Pilling, Eds., Food and Agriculture Organization. Rome, FAO.</a:t>
            </a:r>
          </a:p>
        </p:txBody>
      </p:sp>
      <p:graphicFrame>
        <p:nvGraphicFramePr>
          <p:cNvPr id="38" name="Tableau 3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17981187"/>
              </p:ext>
            </p:extLst>
          </p:nvPr>
        </p:nvGraphicFramePr>
        <p:xfrm>
          <a:off x="480024" y="19905807"/>
          <a:ext cx="10417331" cy="7363043"/>
        </p:xfrm>
        <a:graphic>
          <a:graphicData uri="http://schemas.openxmlformats.org/drawingml/2006/table">
            <a:tbl>
              <a:tblPr>
                <a:tableStyleId>{3C2FFA5D-87B4-456A-9821-1D502468CF0F}</a:tableStyleId>
              </a:tblPr>
              <a:tblGrid>
                <a:gridCol w="2242620"/>
                <a:gridCol w="2531990"/>
                <a:gridCol w="2459648"/>
                <a:gridCol w="3183073"/>
              </a:tblGrid>
              <a:tr h="84525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latin typeface="Constantia" pitchFamily="18" charset="0"/>
                        </a:rPr>
                        <a:t>Table 1. </a:t>
                      </a:r>
                      <a:r>
                        <a:rPr lang="en-US" sz="2600" dirty="0" smtClean="0">
                          <a:latin typeface="Constantia" pitchFamily="18" charset="0"/>
                        </a:rPr>
                        <a:t>Relative livestock distribution (%) by species in the surveyed households</a:t>
                      </a:r>
                      <a:endParaRPr lang="en-US" sz="2600" dirty="0">
                        <a:solidFill>
                          <a:srgbClr val="000000"/>
                        </a:solidFill>
                        <a:latin typeface="Constantia" pitchFamily="18" charset="0"/>
                      </a:endParaRPr>
                    </a:p>
                  </a:txBody>
                  <a:tcPr marL="65108" marR="65108" marT="0" marB="0"/>
                </a:tc>
                <a:tc hMerge="1">
                  <a:txBody>
                    <a:bodyPr/>
                    <a:lstStyle/>
                    <a:p>
                      <a:endParaRPr lang="en-US"/>
                    </a:p>
                  </a:txBody>
                  <a:tcPr/>
                </a:tc>
                <a:tc hMerge="1">
                  <a:txBody>
                    <a:bodyPr/>
                    <a:lstStyle/>
                    <a:p>
                      <a:endParaRPr lang="en-US"/>
                    </a:p>
                  </a:txBody>
                  <a:tcPr/>
                </a:tc>
                <a:tc hMerge="1">
                  <a:txBody>
                    <a:bodyPr/>
                    <a:lstStyle/>
                    <a:p>
                      <a:endParaRPr lang="en-US"/>
                    </a:p>
                  </a:txBody>
                  <a:tcPr/>
                </a:tc>
              </a:tr>
              <a:tr h="468365">
                <a:tc rowSpan="2">
                  <a:txBody>
                    <a:bodyPr/>
                    <a:lstStyle/>
                    <a:p>
                      <a:pPr algn="ctr">
                        <a:spcAft>
                          <a:spcPts val="0"/>
                        </a:spcAft>
                      </a:pPr>
                      <a:r>
                        <a:rPr lang="en-US" sz="2600" dirty="0">
                          <a:latin typeface="Constantia" pitchFamily="18" charset="0"/>
                        </a:rPr>
                        <a:t>  </a:t>
                      </a:r>
                    </a:p>
                    <a:p>
                      <a:pPr algn="ctr">
                        <a:spcAft>
                          <a:spcPts val="0"/>
                        </a:spcAft>
                      </a:pPr>
                      <a:r>
                        <a:rPr lang="en-US" sz="2600" dirty="0">
                          <a:latin typeface="Constantia" pitchFamily="18" charset="0"/>
                        </a:rPr>
                        <a:t>Species </a:t>
                      </a:r>
                      <a:endParaRPr lang="en-US" sz="2600" dirty="0">
                        <a:solidFill>
                          <a:srgbClr val="000000"/>
                        </a:solidFill>
                        <a:latin typeface="Constantia" pitchFamily="18" charset="0"/>
                        <a:ea typeface="Times New Roman"/>
                      </a:endParaRPr>
                    </a:p>
                  </a:txBody>
                  <a:tcPr marL="65108" marR="65108" marT="0" marB="0"/>
                </a:tc>
                <a:tc gridSpan="3">
                  <a:txBody>
                    <a:bodyPr/>
                    <a:lstStyle/>
                    <a:p>
                      <a:pPr algn="ctr">
                        <a:spcAft>
                          <a:spcPts val="0"/>
                        </a:spcAft>
                      </a:pPr>
                      <a:r>
                        <a:rPr lang="en-US" sz="2600" dirty="0">
                          <a:latin typeface="Constantia" pitchFamily="18" charset="0"/>
                        </a:rPr>
                        <a:t>% households - (n) </a:t>
                      </a:r>
                      <a:endParaRPr lang="en-US" sz="2600" dirty="0">
                        <a:solidFill>
                          <a:srgbClr val="000000"/>
                        </a:solidFill>
                        <a:latin typeface="Constantia" pitchFamily="18" charset="0"/>
                        <a:ea typeface="Times New Roman"/>
                      </a:endParaRPr>
                    </a:p>
                  </a:txBody>
                  <a:tcPr marL="65108" marR="65108" marT="0" marB="0"/>
                </a:tc>
                <a:tc hMerge="1">
                  <a:txBody>
                    <a:bodyPr/>
                    <a:lstStyle/>
                    <a:p>
                      <a:endParaRPr lang="en-US"/>
                    </a:p>
                  </a:txBody>
                  <a:tcPr/>
                </a:tc>
                <a:tc hMerge="1">
                  <a:txBody>
                    <a:bodyPr/>
                    <a:lstStyle/>
                    <a:p>
                      <a:endParaRPr lang="en-US"/>
                    </a:p>
                  </a:txBody>
                  <a:tcPr/>
                </a:tc>
              </a:tr>
              <a:tr h="429048">
                <a:tc vMerge="1">
                  <a:txBody>
                    <a:bodyPr/>
                    <a:lstStyle/>
                    <a:p>
                      <a:endParaRPr lang="en-US"/>
                    </a:p>
                  </a:txBody>
                  <a:tcPr/>
                </a:tc>
                <a:tc>
                  <a:txBody>
                    <a:bodyPr/>
                    <a:lstStyle/>
                    <a:p>
                      <a:pPr algn="ctr">
                        <a:spcAft>
                          <a:spcPts val="0"/>
                        </a:spcAft>
                      </a:pPr>
                      <a:r>
                        <a:rPr lang="en-US" sz="2600" dirty="0" smtClean="0">
                          <a:latin typeface="Constantia" pitchFamily="18" charset="0"/>
                        </a:rPr>
                        <a:t>Algeria (n=90)</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smtClean="0">
                          <a:latin typeface="Constantia" pitchFamily="18" charset="0"/>
                        </a:rPr>
                        <a:t>DRC (n=77)</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smtClean="0">
                          <a:latin typeface="Constantia" pitchFamily="18" charset="0"/>
                        </a:rPr>
                        <a:t>Vietnam (n=52)</a:t>
                      </a:r>
                      <a:endParaRPr lang="en-US" sz="2600" dirty="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Chicken</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100 (23)</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100 (36)</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100 (77)</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Sheep  </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86.67 (12)</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7.79 (4)</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Rabbit  </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64.44 (12)</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7.79 (4)</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Goat  </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44.44 (8)</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44.20 (3)</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Cattle</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37.78 (8)</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11.54 (8)</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dirty="0">
                          <a:latin typeface="Constantia" pitchFamily="18" charset="0"/>
                        </a:rPr>
                        <a:t>Turkey</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25.56 (10)</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Duck  </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20.00 (6)</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7.79 (9)</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13.46 (11)</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Pig </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13.0 (5)</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67.31 (10)</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Guinea pigs</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20.80 (8)</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Pigeons </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2.60 (8)</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Buffalo  </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a:latin typeface="Constantia" pitchFamily="18" charset="0"/>
                        </a:rPr>
                        <a:t>50.00 (6)</a:t>
                      </a:r>
                      <a:endParaRPr lang="en-US" sz="2600">
                        <a:solidFill>
                          <a:srgbClr val="000000"/>
                        </a:solidFill>
                        <a:latin typeface="Constantia" pitchFamily="18" charset="0"/>
                        <a:ea typeface="Times New Roman"/>
                      </a:endParaRPr>
                    </a:p>
                  </a:txBody>
                  <a:tcPr marL="65108" marR="65108" marT="0" marB="0"/>
                </a:tc>
              </a:tr>
              <a:tr h="468365">
                <a:tc>
                  <a:txBody>
                    <a:bodyPr/>
                    <a:lstStyle/>
                    <a:p>
                      <a:pPr indent="203835">
                        <a:spcAft>
                          <a:spcPts val="0"/>
                        </a:spcAft>
                      </a:pPr>
                      <a:r>
                        <a:rPr lang="en-US" sz="2600">
                          <a:latin typeface="Constantia" pitchFamily="18" charset="0"/>
                        </a:rPr>
                        <a:t>Dog</a:t>
                      </a:r>
                      <a:endParaRPr lang="en-US" sz="260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a:t>
                      </a:r>
                      <a:endParaRPr lang="en-US" sz="2600" dirty="0">
                        <a:solidFill>
                          <a:srgbClr val="000000"/>
                        </a:solidFill>
                        <a:latin typeface="Constantia" pitchFamily="18" charset="0"/>
                        <a:ea typeface="Times New Roman"/>
                      </a:endParaRPr>
                    </a:p>
                  </a:txBody>
                  <a:tcPr marL="65108" marR="65108" marT="0" marB="0"/>
                </a:tc>
                <a:tc>
                  <a:txBody>
                    <a:bodyPr/>
                    <a:lstStyle/>
                    <a:p>
                      <a:pPr algn="ctr">
                        <a:spcAft>
                          <a:spcPts val="0"/>
                        </a:spcAft>
                      </a:pPr>
                      <a:r>
                        <a:rPr lang="en-US" sz="2600" dirty="0">
                          <a:latin typeface="Constantia" pitchFamily="18" charset="0"/>
                        </a:rPr>
                        <a:t>26.92 (8)</a:t>
                      </a:r>
                      <a:endParaRPr lang="en-US" sz="2600" dirty="0">
                        <a:solidFill>
                          <a:srgbClr val="000000"/>
                        </a:solidFill>
                        <a:latin typeface="Constantia" pitchFamily="18" charset="0"/>
                        <a:ea typeface="Times New Roman"/>
                      </a:endParaRPr>
                    </a:p>
                  </a:txBody>
                  <a:tcPr marL="65108" marR="65108" marT="0" marB="0"/>
                </a:tc>
              </a:tr>
            </a:tbl>
          </a:graphicData>
        </a:graphic>
      </p:graphicFrame>
      <p:graphicFrame>
        <p:nvGraphicFramePr>
          <p:cNvPr id="39" name="Tableau 38"/>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68433172"/>
              </p:ext>
            </p:extLst>
          </p:nvPr>
        </p:nvGraphicFramePr>
        <p:xfrm>
          <a:off x="480024" y="27348556"/>
          <a:ext cx="10422322" cy="5699751"/>
        </p:xfrm>
        <a:graphic>
          <a:graphicData uri="http://schemas.openxmlformats.org/drawingml/2006/table">
            <a:tbl>
              <a:tblPr>
                <a:tableStyleId>{3C2FFA5D-87B4-456A-9821-1D502468CF0F}</a:tableStyleId>
              </a:tblPr>
              <a:tblGrid>
                <a:gridCol w="5434496"/>
                <a:gridCol w="1935573"/>
                <a:gridCol w="1340012"/>
                <a:gridCol w="1712241"/>
              </a:tblGrid>
              <a:tr h="788900">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chemeClr val="dk1"/>
                          </a:solidFill>
                          <a:latin typeface="Constantia" pitchFamily="18" charset="0"/>
                          <a:ea typeface="+mn-ea"/>
                          <a:cs typeface="+mn-cs"/>
                        </a:rPr>
                        <a:t>Table 2. </a:t>
                      </a:r>
                      <a:r>
                        <a:rPr lang="en-US" sz="2600" b="0" kern="1200" dirty="0" smtClean="0">
                          <a:solidFill>
                            <a:schemeClr val="dk1"/>
                          </a:solidFill>
                          <a:latin typeface="Constantia" pitchFamily="18" charset="0"/>
                          <a:ea typeface="+mn-ea"/>
                          <a:cs typeface="+mn-cs"/>
                        </a:rPr>
                        <a:t>P</a:t>
                      </a:r>
                      <a:r>
                        <a:rPr lang="en-US" sz="2600" kern="1200" dirty="0" smtClean="0">
                          <a:solidFill>
                            <a:schemeClr val="dk1"/>
                          </a:solidFill>
                          <a:latin typeface="Constantia" pitchFamily="18" charset="0"/>
                          <a:ea typeface="+mn-ea"/>
                          <a:cs typeface="+mn-cs"/>
                        </a:rPr>
                        <a:t>henotypic characteristics of local chicken population evaluated in Algeria, Vietnam and DRC</a:t>
                      </a:r>
                      <a:endParaRPr lang="en-US" sz="2600" b="1" dirty="0" smtClean="0">
                        <a:solidFill>
                          <a:srgbClr val="000000"/>
                        </a:solidFill>
                        <a:latin typeface="Constantia" pitchFamily="18" charset="0"/>
                        <a:ea typeface="Calibri"/>
                      </a:endParaRPr>
                    </a:p>
                  </a:txBody>
                  <a:tcPr marL="65108" marR="65108" marT="0" marB="0"/>
                </a:tc>
                <a:tc hMerge="1">
                  <a:txBody>
                    <a:bodyPr/>
                    <a:lstStyle/>
                    <a:p>
                      <a:endParaRPr lang="en-US"/>
                    </a:p>
                  </a:txBody>
                  <a:tcPr/>
                </a:tc>
                <a:tc hMerge="1">
                  <a:txBody>
                    <a:bodyPr/>
                    <a:lstStyle/>
                    <a:p>
                      <a:endParaRPr lang="en-US"/>
                    </a:p>
                  </a:txBody>
                  <a:tcPr/>
                </a:tc>
                <a:tc hMerge="1">
                  <a:txBody>
                    <a:bodyPr/>
                    <a:lstStyle/>
                    <a:p>
                      <a:endParaRPr lang="en-US"/>
                    </a:p>
                  </a:txBody>
                  <a:tcPr/>
                </a:tc>
              </a:tr>
              <a:tr h="413216">
                <a:tc>
                  <a:txBody>
                    <a:bodyPr/>
                    <a:lstStyle/>
                    <a:p>
                      <a:pPr algn="l"/>
                      <a:r>
                        <a:rPr lang="en-US" sz="2600" dirty="0" smtClean="0">
                          <a:solidFill>
                            <a:srgbClr val="000000"/>
                          </a:solidFill>
                          <a:latin typeface="Constantia" pitchFamily="18" charset="0"/>
                        </a:rPr>
                        <a:t>Variable</a:t>
                      </a:r>
                      <a:endParaRPr lang="en-US" sz="2600" dirty="0">
                        <a:solidFill>
                          <a:srgbClr val="000000"/>
                        </a:solidFill>
                        <a:latin typeface="Constantia" pitchFamily="18" charset="0"/>
                      </a:endParaRPr>
                    </a:p>
                  </a:txBody>
                  <a:tcPr marL="65108" marR="65108" marT="0" marB="0"/>
                </a:tc>
                <a:tc>
                  <a:txBody>
                    <a:bodyPr/>
                    <a:lstStyle/>
                    <a:p>
                      <a:pPr algn="just"/>
                      <a:r>
                        <a:rPr lang="en-US" sz="2600" dirty="0">
                          <a:latin typeface="Constantia" pitchFamily="18" charset="0"/>
                        </a:rPr>
                        <a:t>Algeria </a:t>
                      </a:r>
                      <a:endParaRPr lang="en-US" sz="2600" dirty="0">
                        <a:solidFill>
                          <a:srgbClr val="000000"/>
                        </a:solidFill>
                        <a:latin typeface="Constantia" pitchFamily="18" charset="0"/>
                      </a:endParaRPr>
                    </a:p>
                  </a:txBody>
                  <a:tcPr marL="65108" marR="65108" marT="0" marB="0"/>
                </a:tc>
                <a:tc>
                  <a:txBody>
                    <a:bodyPr/>
                    <a:lstStyle/>
                    <a:p>
                      <a:pPr algn="just"/>
                      <a:r>
                        <a:rPr lang="en-US" sz="2600" dirty="0">
                          <a:latin typeface="Constantia" pitchFamily="18" charset="0"/>
                        </a:rPr>
                        <a:t>DRC </a:t>
                      </a:r>
                      <a:endParaRPr lang="en-US" sz="2600" dirty="0">
                        <a:solidFill>
                          <a:srgbClr val="000000"/>
                        </a:solidFill>
                        <a:latin typeface="Constantia" pitchFamily="18" charset="0"/>
                      </a:endParaRPr>
                    </a:p>
                  </a:txBody>
                  <a:tcPr marL="65108" marR="65108" marT="0" marB="0"/>
                </a:tc>
                <a:tc>
                  <a:txBody>
                    <a:bodyPr/>
                    <a:lstStyle/>
                    <a:p>
                      <a:pPr algn="just"/>
                      <a:r>
                        <a:rPr lang="en-US" sz="2600" dirty="0">
                          <a:latin typeface="Constantia" pitchFamily="18" charset="0"/>
                        </a:rPr>
                        <a:t>Vietnam </a:t>
                      </a:r>
                      <a:endParaRPr lang="en-US" sz="2600" dirty="0">
                        <a:solidFill>
                          <a:srgbClr val="000000"/>
                        </a:solidFill>
                        <a:latin typeface="Constantia" pitchFamily="18" charset="0"/>
                      </a:endParaRPr>
                    </a:p>
                  </a:txBody>
                  <a:tcPr marL="65108" marR="65108" marT="0" marB="0"/>
                </a:tc>
              </a:tr>
              <a:tr h="63311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latin typeface="Constantia" pitchFamily="18" charset="0"/>
                        </a:rPr>
                        <a:t>Feather colors</a:t>
                      </a:r>
                      <a:endParaRPr lang="en-US" sz="2600" b="1" dirty="0" smtClean="0">
                        <a:solidFill>
                          <a:srgbClr val="000000"/>
                        </a:solidFill>
                        <a:latin typeface="Constantia" pitchFamily="18" charset="0"/>
                        <a:ea typeface="Calibri"/>
                      </a:endParaRPr>
                    </a:p>
                  </a:txBody>
                  <a:tcPr marL="65108" marR="65108" marT="0" marB="0"/>
                </a:tc>
                <a:tc hMerge="1">
                  <a:txBody>
                    <a:bodyPr/>
                    <a:lstStyle/>
                    <a:p>
                      <a:endParaRPr lang="fr-BE" dirty="0"/>
                    </a:p>
                  </a:txBody>
                  <a:tcPr marL="68580" marR="68580" marT="0" marB="0"/>
                </a:tc>
                <a:tc hMerge="1">
                  <a:txBody>
                    <a:bodyPr/>
                    <a:lstStyle/>
                    <a:p>
                      <a:endParaRPr lang="fr-BE" dirty="0"/>
                    </a:p>
                  </a:txBody>
                  <a:tcPr marL="68580" marR="68580" marT="0" marB="0"/>
                </a:tc>
                <a:tc hMerge="1">
                  <a:txBody>
                    <a:bodyPr/>
                    <a:lstStyle/>
                    <a:p>
                      <a:endParaRPr lang="fr-BE" dirty="0"/>
                    </a:p>
                  </a:txBody>
                  <a:tcPr marL="68580" marR="68580" marT="0" marB="0"/>
                </a:tc>
              </a:tr>
              <a:tr h="479883">
                <a:tc>
                  <a:txBody>
                    <a:bodyPr/>
                    <a:lstStyle/>
                    <a:p>
                      <a:pPr algn="just"/>
                      <a:r>
                        <a:rPr lang="en-US" sz="2600">
                          <a:latin typeface="Constantia" pitchFamily="18" charset="0"/>
                        </a:rPr>
                        <a:t>Number of colors (n) </a:t>
                      </a:r>
                      <a:endParaRPr lang="en-US" sz="2600">
                        <a:solidFill>
                          <a:srgbClr val="000000"/>
                        </a:solidFill>
                        <a:latin typeface="Constantia" pitchFamily="18" charset="0"/>
                      </a:endParaRPr>
                    </a:p>
                  </a:txBody>
                  <a:tcPr marL="65108" marR="65108" marT="0" marB="0"/>
                </a:tc>
                <a:tc>
                  <a:txBody>
                    <a:bodyPr/>
                    <a:lstStyle/>
                    <a:p>
                      <a:pPr algn="ctr"/>
                      <a:r>
                        <a:rPr lang="en-US" sz="2600" dirty="0">
                          <a:latin typeface="Constantia" pitchFamily="18" charset="0"/>
                        </a:rPr>
                        <a:t>17</a:t>
                      </a:r>
                      <a:endParaRPr lang="en-US" sz="2600" dirty="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20</a:t>
                      </a:r>
                      <a:endParaRPr lang="en-US" sz="2600">
                        <a:solidFill>
                          <a:srgbClr val="000000"/>
                        </a:solidFill>
                        <a:latin typeface="Constantia" pitchFamily="18" charset="0"/>
                      </a:endParaRPr>
                    </a:p>
                  </a:txBody>
                  <a:tcPr marL="65108" marR="65108" marT="0" marB="0"/>
                </a:tc>
                <a:tc>
                  <a:txBody>
                    <a:bodyPr/>
                    <a:lstStyle/>
                    <a:p>
                      <a:pPr algn="ctr"/>
                      <a:r>
                        <a:rPr lang="en-US" sz="2600" dirty="0">
                          <a:latin typeface="Constantia" pitchFamily="18" charset="0"/>
                        </a:rPr>
                        <a:t>13</a:t>
                      </a:r>
                      <a:endParaRPr lang="en-US" sz="2600" dirty="0">
                        <a:solidFill>
                          <a:srgbClr val="000000"/>
                        </a:solidFill>
                        <a:latin typeface="Constantia" pitchFamily="18" charset="0"/>
                      </a:endParaRPr>
                    </a:p>
                  </a:txBody>
                  <a:tcPr marL="65108" marR="65108" marT="0" marB="0"/>
                </a:tc>
              </a:tr>
              <a:tr h="479883">
                <a:tc>
                  <a:txBody>
                    <a:bodyPr/>
                    <a:lstStyle/>
                    <a:p>
                      <a:pPr algn="just"/>
                      <a:r>
                        <a:rPr lang="en-US" sz="2600" dirty="0">
                          <a:latin typeface="Constantia" pitchFamily="18" charset="0"/>
                        </a:rPr>
                        <a:t>Normal distribution (%) </a:t>
                      </a:r>
                      <a:endParaRPr lang="en-US" sz="2600" dirty="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95.9</a:t>
                      </a:r>
                      <a:endParaRPr lang="en-US" sz="2600" dirty="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85.3</a:t>
                      </a:r>
                      <a:endParaRPr lang="en-US" sz="260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100</a:t>
                      </a:r>
                      <a:endParaRPr lang="en-US" sz="2600">
                        <a:solidFill>
                          <a:srgbClr val="000000"/>
                        </a:solidFill>
                        <a:latin typeface="Constantia" pitchFamily="18" charset="0"/>
                      </a:endParaRPr>
                    </a:p>
                  </a:txBody>
                  <a:tcPr marL="65108" marR="65108" marT="0" marB="0"/>
                </a:tc>
              </a:tr>
              <a:tr h="479883">
                <a:tc>
                  <a:txBody>
                    <a:bodyPr/>
                    <a:lstStyle/>
                    <a:p>
                      <a:pPr algn="just"/>
                      <a:r>
                        <a:rPr lang="en-US" sz="2600" dirty="0">
                          <a:latin typeface="Constantia" pitchFamily="18" charset="0"/>
                        </a:rPr>
                        <a:t>Bare-neck (%) </a:t>
                      </a:r>
                      <a:endParaRPr lang="en-US" sz="2600" dirty="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4.1</a:t>
                      </a:r>
                      <a:endParaRPr lang="en-US" sz="2600" dirty="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6.1</a:t>
                      </a:r>
                      <a:endParaRPr lang="en-US" sz="2600" dirty="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0</a:t>
                      </a:r>
                      <a:endParaRPr lang="en-US" sz="2600">
                        <a:solidFill>
                          <a:srgbClr val="000000"/>
                        </a:solidFill>
                        <a:latin typeface="Constantia" pitchFamily="18" charset="0"/>
                      </a:endParaRPr>
                    </a:p>
                  </a:txBody>
                  <a:tcPr marL="65108" marR="65108" marT="0" marB="0"/>
                </a:tc>
              </a:tr>
              <a:tr h="462990">
                <a:tc>
                  <a:txBody>
                    <a:bodyPr/>
                    <a:lstStyle/>
                    <a:p>
                      <a:pPr algn="just"/>
                      <a:r>
                        <a:rPr lang="en-US" sz="2600" dirty="0">
                          <a:latin typeface="Constantia" pitchFamily="18" charset="0"/>
                        </a:rPr>
                        <a:t>Smooth type (%) </a:t>
                      </a:r>
                      <a:endParaRPr lang="en-US" sz="2600" dirty="0">
                        <a:solidFill>
                          <a:srgbClr val="000000"/>
                        </a:solidFill>
                        <a:latin typeface="Constantia" pitchFamily="18" charset="0"/>
                      </a:endParaRPr>
                    </a:p>
                  </a:txBody>
                  <a:tcPr marL="65108" marR="65108" marT="0" marB="0"/>
                </a:tc>
                <a:tc>
                  <a:txBody>
                    <a:bodyPr/>
                    <a:lstStyle/>
                    <a:p>
                      <a:pPr algn="ctr"/>
                      <a:r>
                        <a:rPr lang="en-US" sz="2600" dirty="0">
                          <a:latin typeface="Constantia" pitchFamily="18" charset="0"/>
                        </a:rPr>
                        <a:t>100</a:t>
                      </a:r>
                      <a:endParaRPr lang="en-US" sz="2600" dirty="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98.4</a:t>
                      </a:r>
                      <a:endParaRPr lang="en-US" sz="2600" dirty="0">
                        <a:solidFill>
                          <a:srgbClr val="000000"/>
                        </a:solidFill>
                        <a:latin typeface="Constantia" pitchFamily="18" charset="0"/>
                      </a:endParaRPr>
                    </a:p>
                  </a:txBody>
                  <a:tcPr marL="65108" marR="65108" marT="0" marB="0"/>
                </a:tc>
                <a:tc>
                  <a:txBody>
                    <a:bodyPr/>
                    <a:lstStyle/>
                    <a:p>
                      <a:pPr algn="ctr"/>
                      <a:r>
                        <a:rPr lang="en-US" sz="2600" dirty="0">
                          <a:latin typeface="Constantia" pitchFamily="18" charset="0"/>
                        </a:rPr>
                        <a:t>100</a:t>
                      </a:r>
                      <a:endParaRPr lang="en-US" sz="2600" dirty="0">
                        <a:solidFill>
                          <a:srgbClr val="000000"/>
                        </a:solidFill>
                        <a:latin typeface="Constantia" pitchFamily="18" charset="0"/>
                      </a:endParaRPr>
                    </a:p>
                  </a:txBody>
                  <a:tcPr marL="65108" marR="65108" marT="0" marB="0"/>
                </a:tc>
              </a:tr>
              <a:tr h="479883">
                <a:tc gridSpan="4">
                  <a:txBody>
                    <a:bodyPr/>
                    <a:lstStyle/>
                    <a:p>
                      <a:pPr algn="ctr"/>
                      <a:r>
                        <a:rPr lang="en-US" sz="2600" b="1" dirty="0">
                          <a:latin typeface="Constantia" pitchFamily="18" charset="0"/>
                        </a:rPr>
                        <a:t>Weight and age of slaughter and diameter of  tarsus</a:t>
                      </a:r>
                      <a:endParaRPr lang="en-US" sz="2600" b="1" dirty="0">
                        <a:solidFill>
                          <a:srgbClr val="000000"/>
                        </a:solidFill>
                        <a:latin typeface="Constantia" pitchFamily="18" charset="0"/>
                      </a:endParaRPr>
                    </a:p>
                  </a:txBody>
                  <a:tcPr marL="65108" marR="65108" marT="0" marB="0"/>
                </a:tc>
                <a:tc hMerge="1">
                  <a:txBody>
                    <a:bodyPr/>
                    <a:lstStyle/>
                    <a:p>
                      <a:endParaRPr lang="en-US"/>
                    </a:p>
                  </a:txBody>
                  <a:tcPr/>
                </a:tc>
                <a:tc hMerge="1">
                  <a:txBody>
                    <a:bodyPr/>
                    <a:lstStyle/>
                    <a:p>
                      <a:endParaRPr lang="en-US"/>
                    </a:p>
                  </a:txBody>
                  <a:tcPr/>
                </a:tc>
                <a:tc hMerge="1">
                  <a:txBody>
                    <a:bodyPr/>
                    <a:lstStyle/>
                    <a:p>
                      <a:endParaRPr lang="en-US"/>
                    </a:p>
                  </a:txBody>
                  <a:tcPr/>
                </a:tc>
              </a:tr>
              <a:tr h="479883">
                <a:tc>
                  <a:txBody>
                    <a:bodyPr/>
                    <a:lstStyle/>
                    <a:p>
                      <a:pPr algn="just"/>
                      <a:r>
                        <a:rPr lang="en-US" sz="2600">
                          <a:latin typeface="Constantia" pitchFamily="18" charset="0"/>
                        </a:rPr>
                        <a:t>Weight  (kg) </a:t>
                      </a:r>
                      <a:endParaRPr lang="en-US" sz="2600">
                        <a:solidFill>
                          <a:srgbClr val="000000"/>
                        </a:solidFill>
                        <a:latin typeface="Constantia" pitchFamily="18" charset="0"/>
                      </a:endParaRPr>
                    </a:p>
                  </a:txBody>
                  <a:tcPr marL="65108" marR="65108" marT="0" marB="0"/>
                </a:tc>
                <a:tc>
                  <a:txBody>
                    <a:bodyPr/>
                    <a:lstStyle/>
                    <a:p>
                      <a:pPr algn="ctr">
                        <a:tabLst>
                          <a:tab pos="-660400" algn="ctr"/>
                          <a:tab pos="458470" algn="r"/>
                        </a:tabLst>
                      </a:pPr>
                      <a:r>
                        <a:rPr lang="en-US" sz="2600" dirty="0">
                          <a:latin typeface="Constantia" pitchFamily="18" charset="0"/>
                        </a:rPr>
                        <a:t>	</a:t>
                      </a:r>
                      <a:r>
                        <a:rPr lang="en-US" sz="2600" dirty="0" smtClean="0">
                          <a:latin typeface="Constantia" pitchFamily="18" charset="0"/>
                        </a:rPr>
                        <a:t>1.46</a:t>
                      </a:r>
                      <a:endParaRPr lang="en-US" sz="2600" dirty="0">
                        <a:solidFill>
                          <a:srgbClr val="000000"/>
                        </a:solidFill>
                        <a:latin typeface="Constantia" pitchFamily="18" charset="0"/>
                      </a:endParaRPr>
                    </a:p>
                  </a:txBody>
                  <a:tcPr marL="65108" marR="65108" marT="0" marB="0"/>
                </a:tc>
                <a:tc>
                  <a:txBody>
                    <a:bodyPr/>
                    <a:lstStyle/>
                    <a:p>
                      <a:pPr algn="ctr"/>
                      <a:r>
                        <a:rPr lang="en-US" sz="2600" dirty="0">
                          <a:latin typeface="Constantia" pitchFamily="18" charset="0"/>
                        </a:rPr>
                        <a:t>0.93</a:t>
                      </a:r>
                      <a:endParaRPr lang="en-US" sz="2600" dirty="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1.56</a:t>
                      </a:r>
                      <a:endParaRPr lang="en-US" sz="2600">
                        <a:solidFill>
                          <a:srgbClr val="000000"/>
                        </a:solidFill>
                        <a:latin typeface="Constantia" pitchFamily="18" charset="0"/>
                      </a:endParaRPr>
                    </a:p>
                  </a:txBody>
                  <a:tcPr marL="65108" marR="65108" marT="0" marB="0"/>
                </a:tc>
              </a:tr>
              <a:tr h="518655">
                <a:tc>
                  <a:txBody>
                    <a:bodyPr/>
                    <a:lstStyle/>
                    <a:p>
                      <a:pPr algn="just"/>
                      <a:r>
                        <a:rPr lang="en-US" sz="2600" dirty="0">
                          <a:latin typeface="Constantia" pitchFamily="18" charset="0"/>
                        </a:rPr>
                        <a:t>Age of slaughter (month) </a:t>
                      </a:r>
                      <a:endParaRPr lang="en-US" sz="2600" dirty="0">
                        <a:solidFill>
                          <a:srgbClr val="000000"/>
                        </a:solidFill>
                        <a:latin typeface="Constantia" pitchFamily="18" charset="0"/>
                      </a:endParaRPr>
                    </a:p>
                  </a:txBody>
                  <a:tcPr marL="65108" marR="65108" marT="0" marB="0"/>
                </a:tc>
                <a:tc>
                  <a:txBody>
                    <a:bodyPr/>
                    <a:lstStyle/>
                    <a:p>
                      <a:pPr algn="ctr"/>
                      <a:r>
                        <a:rPr lang="en-US" sz="2600" smtClean="0">
                          <a:latin typeface="Constantia" pitchFamily="18" charset="0"/>
                        </a:rPr>
                        <a:t>9</a:t>
                      </a:r>
                      <a:endParaRPr lang="en-US" sz="2600" dirty="0">
                        <a:solidFill>
                          <a:srgbClr val="FF0000"/>
                        </a:solidFill>
                        <a:latin typeface="Constantia" pitchFamily="18" charset="0"/>
                      </a:endParaRPr>
                    </a:p>
                  </a:txBody>
                  <a:tcPr marL="65108" marR="65108" marT="0" marB="0"/>
                </a:tc>
                <a:tc>
                  <a:txBody>
                    <a:bodyPr/>
                    <a:lstStyle/>
                    <a:p>
                      <a:pPr algn="ctr"/>
                      <a:r>
                        <a:rPr lang="en-US" sz="2600">
                          <a:latin typeface="Constantia" pitchFamily="18" charset="0"/>
                        </a:rPr>
                        <a:t>14</a:t>
                      </a:r>
                      <a:endParaRPr lang="en-US" sz="260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9</a:t>
                      </a:r>
                      <a:endParaRPr lang="en-US" sz="2600">
                        <a:solidFill>
                          <a:srgbClr val="000000"/>
                        </a:solidFill>
                        <a:latin typeface="Constantia" pitchFamily="18" charset="0"/>
                      </a:endParaRPr>
                    </a:p>
                  </a:txBody>
                  <a:tcPr marL="65108" marR="65108" marT="0" marB="0"/>
                </a:tc>
              </a:tr>
              <a:tr h="479883">
                <a:tc>
                  <a:txBody>
                    <a:bodyPr/>
                    <a:lstStyle/>
                    <a:p>
                      <a:pPr algn="just"/>
                      <a:r>
                        <a:rPr lang="en-US" sz="2600" dirty="0">
                          <a:latin typeface="Constantia" pitchFamily="18" charset="0"/>
                        </a:rPr>
                        <a:t>Diameter of  tarsus (mm) </a:t>
                      </a:r>
                      <a:endParaRPr lang="en-US" sz="2600" dirty="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13.7</a:t>
                      </a:r>
                      <a:endParaRPr lang="en-US" sz="2600" dirty="0">
                        <a:solidFill>
                          <a:srgbClr val="000000"/>
                        </a:solidFill>
                        <a:latin typeface="Constantia" pitchFamily="18" charset="0"/>
                      </a:endParaRPr>
                    </a:p>
                  </a:txBody>
                  <a:tcPr marL="65108" marR="65108" marT="0" marB="0"/>
                </a:tc>
                <a:tc>
                  <a:txBody>
                    <a:bodyPr/>
                    <a:lstStyle/>
                    <a:p>
                      <a:pPr algn="ctr"/>
                      <a:r>
                        <a:rPr lang="en-US" sz="2600">
                          <a:latin typeface="Constantia" pitchFamily="18" charset="0"/>
                        </a:rPr>
                        <a:t>-</a:t>
                      </a:r>
                      <a:endParaRPr lang="en-US" sz="2600">
                        <a:solidFill>
                          <a:srgbClr val="000000"/>
                        </a:solidFill>
                        <a:latin typeface="Constantia" pitchFamily="18" charset="0"/>
                      </a:endParaRPr>
                    </a:p>
                  </a:txBody>
                  <a:tcPr marL="65108" marR="65108" marT="0" marB="0"/>
                </a:tc>
                <a:tc>
                  <a:txBody>
                    <a:bodyPr/>
                    <a:lstStyle/>
                    <a:p>
                      <a:pPr algn="ctr"/>
                      <a:r>
                        <a:rPr lang="en-US" sz="2600" dirty="0" smtClean="0">
                          <a:latin typeface="Constantia" pitchFamily="18" charset="0"/>
                        </a:rPr>
                        <a:t>13.6</a:t>
                      </a:r>
                      <a:endParaRPr lang="en-US" sz="2600" dirty="0">
                        <a:solidFill>
                          <a:srgbClr val="000000"/>
                        </a:solidFill>
                        <a:latin typeface="Constantia" pitchFamily="18" charset="0"/>
                      </a:endParaRPr>
                    </a:p>
                  </a:txBody>
                  <a:tcPr marL="65108" marR="65108" marT="0" marB="0"/>
                </a:tc>
              </a:tr>
            </a:tbl>
          </a:graphicData>
        </a:graphic>
      </p:graphicFrame>
      <p:sp>
        <p:nvSpPr>
          <p:cNvPr id="40" name="Text Box 10"/>
          <p:cNvSpPr txBox="1">
            <a:spLocks noChangeArrowheads="1"/>
          </p:cNvSpPr>
          <p:nvPr/>
        </p:nvSpPr>
        <p:spPr bwMode="auto">
          <a:xfrm>
            <a:off x="407681" y="19153960"/>
            <a:ext cx="26115671" cy="609486"/>
          </a:xfrm>
          <a:prstGeom prst="rect">
            <a:avLst/>
          </a:prstGeom>
          <a:solidFill>
            <a:srgbClr val="CCECFF"/>
          </a:solidFill>
          <a:ln w="9525">
            <a:noFill/>
            <a:miter lim="800000"/>
            <a:headEnd/>
            <a:tailEnd/>
          </a:ln>
        </p:spPr>
        <p:txBody>
          <a:bodyPr wrap="square" lIns="85432" tIns="42716" rIns="85432" bIns="42716">
            <a:spAutoFit/>
          </a:bodyPr>
          <a:lstStyle/>
          <a:p>
            <a:pPr lvl="0" algn="ctr"/>
            <a:r>
              <a:rPr lang="en-US" sz="3400" b="1" dirty="0">
                <a:latin typeface="Constantia" pitchFamily="18" charset="0"/>
              </a:rPr>
              <a:t>RESULTS</a:t>
            </a:r>
            <a:endParaRPr lang="en-US" sz="3400" dirty="0">
              <a:latin typeface="Constantia" pitchFamily="18" charset="0"/>
            </a:endParaRPr>
          </a:p>
        </p:txBody>
      </p:sp>
      <p:sp>
        <p:nvSpPr>
          <p:cNvPr id="41" name="Text Box 10"/>
          <p:cNvSpPr txBox="1">
            <a:spLocks noChangeArrowheads="1"/>
          </p:cNvSpPr>
          <p:nvPr/>
        </p:nvSpPr>
        <p:spPr bwMode="auto">
          <a:xfrm>
            <a:off x="487507" y="36178561"/>
            <a:ext cx="26030855" cy="547931"/>
          </a:xfrm>
          <a:prstGeom prst="rect">
            <a:avLst/>
          </a:prstGeom>
          <a:solidFill>
            <a:srgbClr val="CCECFF"/>
          </a:solidFill>
          <a:ln w="9525">
            <a:noFill/>
            <a:miter lim="800000"/>
            <a:headEnd/>
            <a:tailEnd/>
          </a:ln>
        </p:spPr>
        <p:txBody>
          <a:bodyPr wrap="square" lIns="85432" tIns="42716" rIns="85432" bIns="42716">
            <a:spAutoFit/>
          </a:bodyPr>
          <a:lstStyle/>
          <a:p>
            <a:pPr lvl="0" algn="ctr"/>
            <a:r>
              <a:rPr lang="en-US" sz="3000" b="1" dirty="0">
                <a:latin typeface="Constantia" pitchFamily="18" charset="0"/>
              </a:rPr>
              <a:t>CONCLUSION</a:t>
            </a:r>
            <a:endParaRPr lang="en-US" sz="3000" dirty="0">
              <a:latin typeface="Constantia" pitchFamily="18" charset="0"/>
            </a:endParaRPr>
          </a:p>
        </p:txBody>
      </p:sp>
      <p:grpSp>
        <p:nvGrpSpPr>
          <p:cNvPr id="5" name="Group 4"/>
          <p:cNvGrpSpPr/>
          <p:nvPr/>
        </p:nvGrpSpPr>
        <p:grpSpPr>
          <a:xfrm>
            <a:off x="390219" y="10997788"/>
            <a:ext cx="26048317" cy="8046873"/>
            <a:chOff x="411026" y="9414454"/>
            <a:chExt cx="27437255" cy="8705189"/>
          </a:xfrm>
        </p:grpSpPr>
        <p:sp>
          <p:nvSpPr>
            <p:cNvPr id="1028" name="Text Box 10"/>
            <p:cNvSpPr txBox="1">
              <a:spLocks noChangeArrowheads="1"/>
            </p:cNvSpPr>
            <p:nvPr/>
          </p:nvSpPr>
          <p:spPr bwMode="auto">
            <a:xfrm>
              <a:off x="429419" y="9414454"/>
              <a:ext cx="27418862" cy="665911"/>
            </a:xfrm>
            <a:prstGeom prst="rect">
              <a:avLst/>
            </a:prstGeom>
            <a:solidFill>
              <a:srgbClr val="CCECFF"/>
            </a:solidFill>
            <a:ln w="9525">
              <a:noFill/>
              <a:miter lim="800000"/>
              <a:headEnd/>
              <a:tailEnd/>
            </a:ln>
          </p:spPr>
          <p:txBody>
            <a:bodyPr wrap="square">
              <a:spAutoFit/>
            </a:bodyPr>
            <a:lstStyle/>
            <a:p>
              <a:pPr lvl="0" algn="ctr"/>
              <a:r>
                <a:rPr lang="en-US" sz="3400" b="1" dirty="0">
                  <a:latin typeface="Constantia" pitchFamily="18" charset="0"/>
                </a:rPr>
                <a:t>MATERIAL AND METHODS</a:t>
              </a:r>
              <a:endParaRPr lang="en-US" sz="3400" dirty="0">
                <a:latin typeface="Constantia" pitchFamily="18" charset="0"/>
              </a:endParaRPr>
            </a:p>
          </p:txBody>
        </p:sp>
        <p:sp>
          <p:nvSpPr>
            <p:cNvPr id="34" name="Rectangle 33"/>
            <p:cNvSpPr/>
            <p:nvPr/>
          </p:nvSpPr>
          <p:spPr>
            <a:xfrm>
              <a:off x="411026" y="10179080"/>
              <a:ext cx="13487400" cy="4080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37317" y="14356939"/>
              <a:ext cx="13487400" cy="37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a:spLocks noChangeArrowheads="1"/>
            </p:cNvSpPr>
            <p:nvPr/>
          </p:nvSpPr>
          <p:spPr bwMode="auto">
            <a:xfrm>
              <a:off x="442557" y="10462543"/>
              <a:ext cx="13487400" cy="3629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854324"/>
              <a:r>
                <a:rPr lang="en-US" sz="3000" b="1" dirty="0">
                  <a:latin typeface="Constantia" pitchFamily="18" charset="0"/>
                  <a:cs typeface="Times New Roman" pitchFamily="18" charset="0"/>
                </a:rPr>
                <a:t>A.  Survey of households keeping backyard poultry </a:t>
              </a:r>
              <a:endParaRPr lang="en-US" sz="3000" dirty="0">
                <a:latin typeface="Constantia" pitchFamily="18" charset="0"/>
              </a:endParaRPr>
            </a:p>
            <a:p>
              <a:pPr lvl="0" algn="just" eaLnBrk="0" hangingPunct="0"/>
              <a:r>
                <a:rPr lang="en-US" sz="2600" dirty="0">
                  <a:latin typeface="Constantia" pitchFamily="18" charset="0"/>
                  <a:cs typeface="Times New Roman" pitchFamily="18" charset="0"/>
                </a:rPr>
                <a:t>This study investigates backyard and small-scale poultry keeping characteristics in Algeria, Vietnam and in the Democratic Republic of Congo (DRC). A survey has been carried with 90 local chicken breeders from 10 districts of </a:t>
              </a:r>
              <a:r>
                <a:rPr lang="en-US" sz="2600" dirty="0" err="1">
                  <a:latin typeface="Constantia" pitchFamily="18" charset="0"/>
                  <a:cs typeface="Times New Roman" pitchFamily="18" charset="0"/>
                </a:rPr>
                <a:t>Kabylia</a:t>
              </a:r>
              <a:r>
                <a:rPr lang="en-US" sz="2600" dirty="0">
                  <a:latin typeface="Constantia" pitchFamily="18" charset="0"/>
                  <a:cs typeface="Times New Roman" pitchFamily="18" charset="0"/>
                </a:rPr>
                <a:t> region (Algeria), 52 local chicken breeders from 3 districts of Hanoi and </a:t>
              </a:r>
              <a:r>
                <a:rPr lang="en-US" sz="2600" dirty="0" err="1">
                  <a:latin typeface="Constantia" pitchFamily="18" charset="0"/>
                  <a:cs typeface="Times New Roman" pitchFamily="18" charset="0"/>
                </a:rPr>
                <a:t>Hoa-Binh</a:t>
              </a:r>
              <a:r>
                <a:rPr lang="en-US" sz="2600" dirty="0">
                  <a:latin typeface="Constantia" pitchFamily="18" charset="0"/>
                  <a:cs typeface="Times New Roman" pitchFamily="18" charset="0"/>
                </a:rPr>
                <a:t> province (Vietnam) and 77 local chicken breeders from 3 districts of Bas-Congo province (DRC).</a:t>
              </a:r>
              <a:r>
                <a:rPr lang="en-US" sz="2600" dirty="0">
                  <a:latin typeface="Constantia" pitchFamily="18" charset="0"/>
                </a:rPr>
                <a:t> </a:t>
              </a:r>
              <a:r>
                <a:rPr lang="en-US" sz="2600" dirty="0">
                  <a:latin typeface="Constantia" pitchFamily="18" charset="0"/>
                  <a:ea typeface="Times New Roman" pitchFamily="18" charset="0"/>
                  <a:cs typeface="Times New Roman" pitchFamily="18" charset="0"/>
                </a:rPr>
                <a:t>The semi-structured interviews covered household characteristics, poultry keeping practices and motives as well as breed description, management and perceived evolution.</a:t>
              </a:r>
              <a:endParaRPr lang="en-US" sz="2600" dirty="0">
                <a:latin typeface="Constantia" pitchFamily="18" charset="0"/>
              </a:endParaRPr>
            </a:p>
          </p:txBody>
        </p:sp>
        <p:sp>
          <p:nvSpPr>
            <p:cNvPr id="37" name="Rectangle 4"/>
            <p:cNvSpPr>
              <a:spLocks noChangeArrowheads="1"/>
            </p:cNvSpPr>
            <p:nvPr/>
          </p:nvSpPr>
          <p:spPr bwMode="auto">
            <a:xfrm>
              <a:off x="468833" y="14322865"/>
              <a:ext cx="13487400" cy="36958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000" b="1" dirty="0">
                  <a:latin typeface="Constantia" pitchFamily="18" charset="0"/>
                </a:rPr>
                <a:t>B. </a:t>
              </a:r>
              <a:r>
                <a:rPr lang="en-US" sz="3000" b="1" dirty="0" err="1">
                  <a:latin typeface="Constantia" pitchFamily="18" charset="0"/>
                </a:rPr>
                <a:t>Morpho</a:t>
              </a:r>
              <a:r>
                <a:rPr lang="en-US" sz="3000" b="1" dirty="0">
                  <a:latin typeface="Constantia" pitchFamily="18" charset="0"/>
                </a:rPr>
                <a:t>-biometric characterization</a:t>
              </a:r>
              <a:r>
                <a:rPr lang="en-US" sz="3000" dirty="0">
                  <a:latin typeface="Constantia" pitchFamily="18" charset="0"/>
                </a:rPr>
                <a:t> </a:t>
              </a:r>
            </a:p>
            <a:p>
              <a:pPr algn="just"/>
              <a:r>
                <a:rPr lang="en-US" sz="2600" dirty="0">
                  <a:latin typeface="Constantia" pitchFamily="18" charset="0"/>
                </a:rPr>
                <a:t>Adult males and females (Algeria: 162 and 153, Vietnam: 187 and 59; DRC: 351 and 140, respectively) were used for </a:t>
              </a:r>
              <a:r>
                <a:rPr lang="en-US" sz="2600" dirty="0" err="1">
                  <a:latin typeface="Constantia" pitchFamily="18" charset="0"/>
                </a:rPr>
                <a:t>morpho</a:t>
              </a:r>
              <a:r>
                <a:rPr lang="en-US" sz="2600" dirty="0">
                  <a:latin typeface="Constantia" pitchFamily="18" charset="0"/>
                </a:rPr>
                <a:t>-biometric characterization. The different body measurements were recorded in accordance with the FAO recommendations (1981), by means of a digital balance, an electronic sliding caliper and a tape measure. The data collected were sex, body weight and reported age of animal, thoracic girth, feathers type and color, the comb’s type, length, height and color, wattles height and color, tarsus length and diameter, wings length as well as the length and color of the beak</a:t>
              </a:r>
              <a:r>
                <a:rPr lang="en-US" sz="3000" dirty="0">
                  <a:latin typeface="Constantia" pitchFamily="18" charset="0"/>
                </a:rPr>
                <a:t>.</a:t>
              </a:r>
            </a:p>
          </p:txBody>
        </p:sp>
        <p:sp>
          <p:nvSpPr>
            <p:cNvPr id="28" name="Rectangle 27"/>
            <p:cNvSpPr/>
            <p:nvPr/>
          </p:nvSpPr>
          <p:spPr>
            <a:xfrm>
              <a:off x="14069219" y="10171195"/>
              <a:ext cx="13639800" cy="7898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97" descr="BILD1116"/>
            <p:cNvPicPr>
              <a:picLocks noChangeAspect="1" noChangeArrowheads="1"/>
            </p:cNvPicPr>
            <p:nvPr/>
          </p:nvPicPr>
          <p:blipFill>
            <a:blip r:embed="rId4" cstate="print"/>
            <a:srcRect/>
            <a:stretch>
              <a:fillRect/>
            </a:stretch>
          </p:blipFill>
          <p:spPr bwMode="auto">
            <a:xfrm>
              <a:off x="19581895" y="13954919"/>
              <a:ext cx="4164261" cy="3328476"/>
            </a:xfrm>
            <a:prstGeom prst="rect">
              <a:avLst/>
            </a:prstGeom>
            <a:ln>
              <a:noFill/>
            </a:ln>
            <a:effectLst>
              <a:outerShdw blurRad="292100" dist="139700" dir="2700000" algn="tl" rotWithShape="0">
                <a:srgbClr val="333333">
                  <a:alpha val="65000"/>
                </a:srgbClr>
              </a:outerShdw>
            </a:effectLst>
          </p:spPr>
        </p:pic>
        <p:pic>
          <p:nvPicPr>
            <p:cNvPr id="31" name="Image 17" descr="G:\ordi\bureau\PHOTOSVIETNAMNASSIM\BILD0047.JPG"/>
            <p:cNvPicPr>
              <a:picLocks noChangeAspect="1" noChangeArrowheads="1"/>
            </p:cNvPicPr>
            <p:nvPr/>
          </p:nvPicPr>
          <p:blipFill>
            <a:blip r:embed="rId5" cstate="print"/>
            <a:srcRect/>
            <a:stretch>
              <a:fillRect/>
            </a:stretch>
          </p:blipFill>
          <p:spPr bwMode="auto">
            <a:xfrm>
              <a:off x="24051419" y="13516112"/>
              <a:ext cx="3505200" cy="4432646"/>
            </a:xfrm>
            <a:prstGeom prst="rect">
              <a:avLst/>
            </a:prstGeom>
            <a:ln>
              <a:noFill/>
            </a:ln>
            <a:effectLst>
              <a:outerShdw blurRad="292100" dist="139700" dir="2700000" algn="tl" rotWithShape="0">
                <a:srgbClr val="333333">
                  <a:alpha val="65000"/>
                </a:srgbClr>
              </a:outerShdw>
            </a:effectLst>
          </p:spPr>
        </p:pic>
        <p:pic>
          <p:nvPicPr>
            <p:cNvPr id="32" name="rg_hi" descr="http://t2.gstatic.com/images?q=tbn:ANd9GcSyHcyQYVdRju1j9TwzNSUQ4dTo41a9tJBagbnilc1LgUiWei1K">
              <a:hlinkClick r:id="rId6"/>
            </p:cNvPr>
            <p:cNvPicPr>
              <a:picLocks noChangeAspect="1" noChangeArrowheads="1"/>
            </p:cNvPicPr>
            <p:nvPr/>
          </p:nvPicPr>
          <p:blipFill>
            <a:blip r:embed="rId7" cstate="print"/>
            <a:srcRect/>
            <a:stretch>
              <a:fillRect/>
            </a:stretch>
          </p:blipFill>
          <p:spPr bwMode="auto">
            <a:xfrm>
              <a:off x="14450219" y="12202319"/>
              <a:ext cx="1371600" cy="1073111"/>
            </a:xfrm>
            <a:prstGeom prst="rect">
              <a:avLst/>
            </a:prstGeom>
            <a:ln>
              <a:noFill/>
            </a:ln>
            <a:effectLst>
              <a:outerShdw blurRad="292100" dist="139700" dir="2700000" algn="tl" rotWithShape="0">
                <a:srgbClr val="333333">
                  <a:alpha val="65000"/>
                </a:srgbClr>
              </a:outerShdw>
            </a:effectLst>
          </p:spPr>
        </p:pic>
        <p:pic>
          <p:nvPicPr>
            <p:cNvPr id="36" name="il_fi" descr="http://millmatproartisan.unblog.fr/files/2008/09/wil006110.jpg"/>
            <p:cNvPicPr>
              <a:picLocks noChangeAspect="1" noChangeArrowheads="1"/>
            </p:cNvPicPr>
            <p:nvPr/>
          </p:nvPicPr>
          <p:blipFill>
            <a:blip r:embed="rId8" cstate="print"/>
            <a:srcRect/>
            <a:stretch>
              <a:fillRect/>
            </a:stretch>
          </p:blipFill>
          <p:spPr bwMode="auto">
            <a:xfrm>
              <a:off x="14221619" y="13573919"/>
              <a:ext cx="1295400" cy="1126490"/>
            </a:xfrm>
            <a:prstGeom prst="rect">
              <a:avLst/>
            </a:prstGeom>
            <a:ln>
              <a:noFill/>
            </a:ln>
            <a:effectLst>
              <a:outerShdw blurRad="292100" dist="139700" dir="2700000" algn="tl" rotWithShape="0">
                <a:srgbClr val="333333">
                  <a:alpha val="65000"/>
                </a:srgbClr>
              </a:outerShdw>
            </a:effectLst>
          </p:spPr>
        </p:pic>
        <p:pic>
          <p:nvPicPr>
            <p:cNvPr id="42" name="il_fi" descr="http://www.direct-pesage.net/pics_bdd/contenu_fr_visuel/12166494490_Balance-electronique-direct-pesage2.jpg"/>
            <p:cNvPicPr>
              <a:picLocks noChangeAspect="1" noChangeArrowheads="1"/>
            </p:cNvPicPr>
            <p:nvPr/>
          </p:nvPicPr>
          <p:blipFill>
            <a:blip r:embed="rId9" cstate="print"/>
            <a:srcRect/>
            <a:stretch>
              <a:fillRect/>
            </a:stretch>
          </p:blipFill>
          <p:spPr bwMode="auto">
            <a:xfrm>
              <a:off x="14310957" y="10468617"/>
              <a:ext cx="1905000" cy="1392115"/>
            </a:xfrm>
            <a:prstGeom prst="rect">
              <a:avLst/>
            </a:prstGeom>
            <a:ln>
              <a:noFill/>
            </a:ln>
            <a:effectLst>
              <a:outerShdw blurRad="292100" dist="139700" dir="2700000" algn="tl" rotWithShape="0">
                <a:srgbClr val="333333">
                  <a:alpha val="65000"/>
                </a:srgbClr>
              </a:outerShdw>
            </a:effectLst>
          </p:spPr>
        </p:pic>
        <p:pic>
          <p:nvPicPr>
            <p:cNvPr id="46" name="Picture 3" descr="G:\100DSCIM\BILD0206.JPG"/>
            <p:cNvPicPr preferRelativeResize="0">
              <a:picLocks noChangeArrowheads="1"/>
            </p:cNvPicPr>
            <p:nvPr/>
          </p:nvPicPr>
          <p:blipFill>
            <a:blip r:embed="rId10" cstate="print"/>
            <a:srcRect/>
            <a:stretch>
              <a:fillRect/>
            </a:stretch>
          </p:blipFill>
          <p:spPr bwMode="auto">
            <a:xfrm>
              <a:off x="19555619" y="10602119"/>
              <a:ext cx="4300537" cy="2971800"/>
            </a:xfrm>
            <a:prstGeom prst="rect">
              <a:avLst/>
            </a:prstGeom>
            <a:ln>
              <a:noFill/>
            </a:ln>
            <a:effectLst>
              <a:outerShdw blurRad="292100" dist="139700" dir="2700000" algn="tl" rotWithShape="0">
                <a:srgbClr val="333333">
                  <a:alpha val="65000"/>
                </a:srgbClr>
              </a:outerShdw>
            </a:effectLst>
          </p:spPr>
        </p:pic>
        <p:pic>
          <p:nvPicPr>
            <p:cNvPr id="51" name="Picture 2" descr="C:\Users\Nassim\Desktop\DCIM\100DSCIM\BILD1115.JPG"/>
            <p:cNvPicPr>
              <a:picLocks noChangeAspect="1" noChangeArrowheads="1"/>
            </p:cNvPicPr>
            <p:nvPr/>
          </p:nvPicPr>
          <p:blipFill>
            <a:blip r:embed="rId11" cstate="print"/>
            <a:srcRect/>
            <a:stretch>
              <a:fillRect/>
            </a:stretch>
          </p:blipFill>
          <p:spPr bwMode="auto">
            <a:xfrm>
              <a:off x="16355219" y="10525919"/>
              <a:ext cx="2827281" cy="3769708"/>
            </a:xfrm>
            <a:prstGeom prst="rect">
              <a:avLst/>
            </a:prstGeom>
            <a:ln>
              <a:noFill/>
            </a:ln>
            <a:effectLst>
              <a:outerShdw blurRad="292100" dist="139700" dir="2700000" algn="tl" rotWithShape="0">
                <a:srgbClr val="333333">
                  <a:alpha val="65000"/>
                </a:srgbClr>
              </a:outerShdw>
            </a:effectLst>
          </p:spPr>
        </p:pic>
        <p:pic>
          <p:nvPicPr>
            <p:cNvPr id="52" name="Picture 2" descr="F:\ordi\bureau\PHOTOSVIETNAMNASSIM\BILD0381.JPG"/>
            <p:cNvPicPr>
              <a:picLocks noChangeAspect="1" noChangeArrowheads="1"/>
            </p:cNvPicPr>
            <p:nvPr/>
          </p:nvPicPr>
          <p:blipFill>
            <a:blip r:embed="rId12" cstate="print"/>
            <a:srcRect/>
            <a:stretch>
              <a:fillRect/>
            </a:stretch>
          </p:blipFill>
          <p:spPr bwMode="auto">
            <a:xfrm>
              <a:off x="24203819" y="10602119"/>
              <a:ext cx="3200400" cy="2400162"/>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s063926\Bureau\BILD0895.JPG"/>
            <p:cNvPicPr>
              <a:picLocks noChangeAspect="1" noChangeArrowheads="1"/>
            </p:cNvPicPr>
            <p:nvPr/>
          </p:nvPicPr>
          <p:blipFill>
            <a:blip r:embed="rId13" cstate="print"/>
            <a:srcRect/>
            <a:stretch>
              <a:fillRect/>
            </a:stretch>
          </p:blipFill>
          <p:spPr bwMode="auto">
            <a:xfrm>
              <a:off x="15440820" y="14945519"/>
              <a:ext cx="3831408" cy="2873391"/>
            </a:xfrm>
            <a:prstGeom prst="rect">
              <a:avLst/>
            </a:prstGeom>
            <a:ln>
              <a:noFill/>
            </a:ln>
            <a:effectLst>
              <a:outerShdw blurRad="292100" dist="139700" dir="2700000" algn="tl" rotWithShape="0">
                <a:srgbClr val="333333">
                  <a:alpha val="65000"/>
                </a:srgbClr>
              </a:outerShdw>
            </a:effectLst>
          </p:spPr>
        </p:pic>
      </p:grpSp>
      <p:sp>
        <p:nvSpPr>
          <p:cNvPr id="60" name="Rectangle 59"/>
          <p:cNvSpPr/>
          <p:nvPr/>
        </p:nvSpPr>
        <p:spPr>
          <a:xfrm>
            <a:off x="487507" y="33225676"/>
            <a:ext cx="25970986" cy="28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5432" tIns="42716" rIns="85432" bIns="42716" rtlCol="0" anchor="ctr"/>
          <a:lstStyle/>
          <a:p>
            <a:pPr algn="ctr"/>
            <a:endParaRPr lang="en-US"/>
          </a:p>
        </p:txBody>
      </p:sp>
      <p:grpSp>
        <p:nvGrpSpPr>
          <p:cNvPr id="2" name="Group 1"/>
          <p:cNvGrpSpPr/>
          <p:nvPr/>
        </p:nvGrpSpPr>
        <p:grpSpPr>
          <a:xfrm>
            <a:off x="11078211" y="19872914"/>
            <a:ext cx="15336627" cy="13629655"/>
            <a:chOff x="11630819" y="19715902"/>
            <a:chExt cx="16154400" cy="14410337"/>
          </a:xfrm>
        </p:grpSpPr>
        <p:sp>
          <p:nvSpPr>
            <p:cNvPr id="27" name="Rectangle 866"/>
            <p:cNvSpPr>
              <a:spLocks noChangeArrowheads="1"/>
            </p:cNvSpPr>
            <p:nvPr/>
          </p:nvSpPr>
          <p:spPr bwMode="auto">
            <a:xfrm>
              <a:off x="15850806" y="33202190"/>
              <a:ext cx="7367710" cy="924049"/>
            </a:xfrm>
            <a:prstGeom prst="rect">
              <a:avLst/>
            </a:prstGeom>
            <a:noFill/>
            <a:ln w="9525">
              <a:noFill/>
              <a:miter lim="800000"/>
              <a:headEnd/>
              <a:tailEnd/>
            </a:ln>
          </p:spPr>
          <p:txBody>
            <a:bodyPr wrap="square">
              <a:spAutoFit/>
            </a:bodyPr>
            <a:lstStyle/>
            <a:p>
              <a:endParaRPr lang="en-US" sz="5000" b="1" dirty="0">
                <a:latin typeface="Constantia" pitchFamily="18" charset="0"/>
              </a:endParaRPr>
            </a:p>
          </p:txBody>
        </p:sp>
        <p:sp>
          <p:nvSpPr>
            <p:cNvPr id="59" name="Rectangle 58"/>
            <p:cNvSpPr/>
            <p:nvPr/>
          </p:nvSpPr>
          <p:spPr>
            <a:xfrm>
              <a:off x="11630819" y="19715902"/>
              <a:ext cx="16154400" cy="1394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
            <p:cNvSpPr>
              <a:spLocks noChangeArrowheads="1"/>
            </p:cNvSpPr>
            <p:nvPr/>
          </p:nvSpPr>
          <p:spPr bwMode="auto">
            <a:xfrm>
              <a:off x="11733295" y="20078748"/>
              <a:ext cx="16002000" cy="135694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80557" indent="-480557" algn="ctr" defTabSz="854324">
                <a:spcBef>
                  <a:spcPts val="561"/>
                </a:spcBef>
                <a:spcAft>
                  <a:spcPts val="561"/>
                </a:spcAft>
                <a:buFontTx/>
                <a:buAutoNum type="alphaUcPeriod"/>
              </a:pPr>
              <a:r>
                <a:rPr lang="en-US" sz="3000" b="1" dirty="0">
                  <a:latin typeface="Constantia" pitchFamily="18" charset="0"/>
                  <a:cs typeface="Times New Roman" pitchFamily="18" charset="0"/>
                </a:rPr>
                <a:t>Survey of households keeping backyard poultry</a:t>
              </a:r>
            </a:p>
            <a:p>
              <a:pPr algn="just">
                <a:spcBef>
                  <a:spcPts val="561"/>
                </a:spcBef>
                <a:spcAft>
                  <a:spcPts val="561"/>
                </a:spcAft>
                <a:buFont typeface="Wingdings" pitchFamily="2" charset="2"/>
                <a:buChar char="Ø"/>
              </a:pPr>
              <a:r>
                <a:rPr lang="en-US" sz="2600" dirty="0">
                  <a:latin typeface="Constantia" pitchFamily="18" charset="0"/>
                </a:rPr>
                <a:t> The livestock portfolio of poultry farmers is diversified in all three regions (Table 1). In Algeria, poultry keepers mostly keep sheep (86.7%). In the DRC and Vietnam, respectively 44.2% and 67.3% of poultry farmers keep pigs.</a:t>
              </a:r>
            </a:p>
            <a:p>
              <a:pPr algn="just">
                <a:spcBef>
                  <a:spcPts val="561"/>
                </a:spcBef>
                <a:spcAft>
                  <a:spcPts val="561"/>
                </a:spcAft>
                <a:buFont typeface="Wingdings" pitchFamily="2" charset="2"/>
                <a:buChar char="Ø"/>
              </a:pPr>
              <a:r>
                <a:rPr lang="en-US" sz="2600" dirty="0">
                  <a:latin typeface="Constantia" pitchFamily="18" charset="0"/>
                </a:rPr>
                <a:t> In Algeria and DRC, women are in charge of poultry breeding in 81.1% and 42.9% of interviewed households whereas in Vietnam, all family members are involved in this activity in most cases (90.4%). How the first chickens are obtained differs from region to region. In the DRC, they are mainly bought (45.5%) and shared (29.9%); in Algeria, they are obtained as gifts (40.0%) and through inheritance (35.5%) and in Vietnam it is more through inheritance (67.0%) and buying (25.0%).</a:t>
              </a:r>
            </a:p>
            <a:p>
              <a:pPr algn="just">
                <a:spcBef>
                  <a:spcPts val="561"/>
                </a:spcBef>
                <a:spcAft>
                  <a:spcPts val="561"/>
                </a:spcAft>
                <a:buFont typeface="Wingdings" pitchFamily="2" charset="2"/>
                <a:buChar char="Ø"/>
              </a:pPr>
              <a:r>
                <a:rPr lang="en-US" sz="2600" dirty="0">
                  <a:latin typeface="Constantia" pitchFamily="18" charset="0"/>
                </a:rPr>
                <a:t> Motives of farmers for keeping backyard poultry are egg production (Algeria: 57.8%, Vietnam: 23.1%, DRC: 0%) and meat (Algeria: 52.2%; Vietnam: 96.1%, DRC: 45.5%). The choice of the native breed was most often motivated by tradition (Algeria: 53.3%; Vietnam: 80.8%, DRC: 59.7%), the culinary and nutritional quality of chicken meat and eggs (Algeria: 88.9%; Vietnam: 65.4%; DRC: 15.6%), resilience of animals (Algeria: 73.3%; Vietnam: 88.5%; DRC: 53.3%) and ease of care (Algeria: 65%; Vietnam:  90.4%; DRC: 75.3%).</a:t>
              </a:r>
            </a:p>
            <a:p>
              <a:pPr algn="just">
                <a:spcBef>
                  <a:spcPts val="561"/>
                </a:spcBef>
                <a:spcAft>
                  <a:spcPts val="561"/>
                </a:spcAft>
                <a:buFont typeface="Wingdings" pitchFamily="2" charset="2"/>
                <a:buChar char="Ø"/>
              </a:pPr>
              <a:r>
                <a:rPr lang="en-US" sz="2600" dirty="0">
                  <a:latin typeface="Constantia" pitchFamily="18" charset="0"/>
                </a:rPr>
                <a:t> All farmers in Algeria and Vietnam and 77% in DRC provided supplementary feeding to their chickens as follows: kitchen leftovers (97.8%, 88.5% and 65.5%), crops and their residuals (2.2%, 65.5% and 94.2%). In the DRC, 10.4% of chicken breeders use a nutrition formula: 50% of corn, 30% of soya and 20% of manioc (10% of leaves and 10% of spuds), suggested by a locally active NGO, while 22.1% of farmers do not feed their chickens. </a:t>
              </a:r>
            </a:p>
            <a:p>
              <a:pPr algn="just">
                <a:spcBef>
                  <a:spcPts val="561"/>
                </a:spcBef>
                <a:spcAft>
                  <a:spcPts val="561"/>
                </a:spcAft>
                <a:buFont typeface="Wingdings" pitchFamily="2" charset="2"/>
                <a:buChar char="Ø"/>
              </a:pPr>
              <a:r>
                <a:rPr lang="en-US" sz="2600" dirty="0">
                  <a:latin typeface="Constantia" pitchFamily="18" charset="0"/>
                </a:rPr>
                <a:t> The majority of backyard chicken keepers in Vietnam (84.6%) never provide water to the birds; only 20.8% of farmers being in that case in the DRC. In Algeria, all farmers provide water to the birds.</a:t>
              </a:r>
            </a:p>
            <a:p>
              <a:pPr algn="just">
                <a:spcBef>
                  <a:spcPts val="561"/>
                </a:spcBef>
                <a:spcAft>
                  <a:spcPts val="561"/>
                </a:spcAft>
                <a:buFont typeface="Wingdings" pitchFamily="2" charset="2"/>
                <a:buChar char="Ø"/>
              </a:pPr>
              <a:r>
                <a:rPr lang="en-US" sz="2600" dirty="0">
                  <a:latin typeface="Constantia" pitchFamily="18" charset="0"/>
                </a:rPr>
                <a:t> Drinking water sources cited are the water tap (Algeria: 43.3%; Vietnam: 5.8%; DRC: 5.2%), the well (Algeria: 47.8%; DRC: 16.9%) and other sources (streams, springs, fountains…) (Algeria: 8.9%; Vietnam: 52.2%; DRC: 9.6%).</a:t>
              </a:r>
            </a:p>
            <a:p>
              <a:pPr algn="just">
                <a:spcBef>
                  <a:spcPts val="561"/>
                </a:spcBef>
                <a:spcAft>
                  <a:spcPts val="561"/>
                </a:spcAft>
                <a:buFont typeface="Wingdings" pitchFamily="2" charset="2"/>
                <a:buChar char="Ø"/>
              </a:pPr>
              <a:r>
                <a:rPr lang="en-US" sz="2600" dirty="0">
                  <a:latin typeface="Constantia" pitchFamily="18" charset="0"/>
                </a:rPr>
                <a:t> The mainly cited constraints on the productivity of small-scale poultry are predators (Algeria: 50.0; Vietnam: 73.5%; DRC: 93.5%), diseases (Algeria: 5.6%; Vietnam: 26.9%; DRC: 80.5%), expensive chicken feed (Algeria: 57.8%; Vietnam: 25%; DRC: 22.1%) and theft, cited by 26% of the chicken farmers of the DRC.</a:t>
              </a:r>
            </a:p>
          </p:txBody>
        </p:sp>
      </p:grpSp>
      <p:sp>
        <p:nvSpPr>
          <p:cNvPr id="3" name="Rectangle 4"/>
          <p:cNvSpPr>
            <a:spLocks noChangeArrowheads="1"/>
          </p:cNvSpPr>
          <p:nvPr/>
        </p:nvSpPr>
        <p:spPr bwMode="auto">
          <a:xfrm>
            <a:off x="480023" y="33284047"/>
            <a:ext cx="25970986" cy="2930365"/>
          </a:xfrm>
          <a:prstGeom prst="rect">
            <a:avLst/>
          </a:prstGeom>
          <a:noFill/>
          <a:ln w="9525">
            <a:noFill/>
            <a:miter lim="800000"/>
            <a:headEnd/>
            <a:tailEnd/>
          </a:ln>
          <a:effectLst/>
        </p:spPr>
        <p:txBody>
          <a:bodyPr vert="horz" wrap="square" lIns="85432" tIns="42716" rIns="85432" bIns="42716" numCol="1" anchor="ctr" anchorCtr="0" compatLnSpc="1">
            <a:prstTxWarp prst="textNoShape">
              <a:avLst/>
            </a:prstTxWarp>
            <a:spAutoFit/>
          </a:bodyPr>
          <a:lstStyle/>
          <a:p>
            <a:pPr algn="ctr" defTabSz="854324"/>
            <a:r>
              <a:rPr lang="en-US" sz="3000" b="1" dirty="0">
                <a:latin typeface="Constantia" pitchFamily="18" charset="0"/>
                <a:cs typeface="Times New Roman" pitchFamily="18" charset="0"/>
              </a:rPr>
              <a:t>B. </a:t>
            </a:r>
            <a:r>
              <a:rPr lang="en-US" sz="3000" b="1" dirty="0" err="1">
                <a:latin typeface="Constantia" pitchFamily="18" charset="0"/>
                <a:cs typeface="Times New Roman" pitchFamily="18" charset="0"/>
              </a:rPr>
              <a:t>Morpho</a:t>
            </a:r>
            <a:r>
              <a:rPr lang="en-US" sz="3000" b="1" dirty="0">
                <a:latin typeface="Constantia" pitchFamily="18" charset="0"/>
                <a:cs typeface="Times New Roman" pitchFamily="18" charset="0"/>
              </a:rPr>
              <a:t>-biometric characterization</a:t>
            </a:r>
            <a:endParaRPr lang="en-US" sz="3000" dirty="0">
              <a:latin typeface="Constantia" pitchFamily="18" charset="0"/>
            </a:endParaRPr>
          </a:p>
          <a:p>
            <a:pPr algn="just" defTabSz="854324" eaLnBrk="0" hangingPunct="0"/>
            <a:r>
              <a:rPr lang="en-US" sz="2600" dirty="0">
                <a:latin typeface="Constantia" pitchFamily="18" charset="0"/>
                <a:ea typeface="Times New Roman" pitchFamily="18" charset="0"/>
                <a:cs typeface="Times New Roman" pitchFamily="18" charset="0"/>
              </a:rPr>
              <a:t>Color diversity has been observed in the three countries (Table 2). White, black, silver, golden and brown represent 65% of the colors of the subjects studied in Algeria. In the DRC, mottled, tan, white, golden, black, golden salmon, and brown represent 65%. Tan, golden salmon and wheat represent 65% of the colors of the subjects studied in Vietnam. Plumage showed a normal coverage of the body. Only 4.1% of bare-neck chickens have been observed in Algeria and 6.1% in the DRC and none in Vietnam. </a:t>
            </a:r>
            <a:endParaRPr lang="en-US" sz="2600" dirty="0">
              <a:latin typeface="Constantia" pitchFamily="18" charset="0"/>
            </a:endParaRPr>
          </a:p>
          <a:p>
            <a:pPr algn="just" defTabSz="854324" eaLnBrk="0" hangingPunct="0"/>
            <a:r>
              <a:rPr lang="en-US" sz="2600" dirty="0">
                <a:latin typeface="Constantia" pitchFamily="18" charset="0"/>
                <a:ea typeface="Times New Roman" pitchFamily="18" charset="0"/>
                <a:cs typeface="Times New Roman" pitchFamily="18" charset="0"/>
              </a:rPr>
              <a:t>Plumage is exclusively of the smooth type (Table 2). Weight and age of slaughter as well as the diameter of tarsus are highlighted in Table 2.</a:t>
            </a:r>
            <a:endParaRPr lang="en-US" sz="2600" dirty="0">
              <a:latin typeface="Constantia" pitchFamily="18" charset="0"/>
            </a:endParaRPr>
          </a:p>
          <a:p>
            <a:pPr algn="just" defTabSz="854324" eaLnBrk="0" hangingPunct="0"/>
            <a:r>
              <a:rPr lang="en-US" sz="2600" dirty="0">
                <a:latin typeface="Constantia" pitchFamily="18" charset="0"/>
                <a:ea typeface="Times New Roman" pitchFamily="18" charset="0"/>
                <a:cs typeface="Times New Roman" pitchFamily="18" charset="0"/>
              </a:rPr>
              <a:t>The comb is almost exclusively of the simple type (Algeria: 93.3%; Vietnam: 90.7%; DRC: 92.4%) and red (Algeria: 83.8%; Vietnam: 100%; DRC: 90.4%).</a:t>
            </a:r>
            <a:endParaRPr lang="en-US" sz="2600" dirty="0">
              <a:latin typeface="Constantia" pitchFamily="18" charset="0"/>
            </a:endParaRPr>
          </a:p>
          <a:p>
            <a:pPr algn="just" defTabSz="854324" eaLnBrk="0" hangingPunct="0"/>
            <a:endParaRPr lang="en-US" sz="2600" dirty="0">
              <a:latin typeface="Constantia" pitchFamily="18" charset="0"/>
            </a:endParaRPr>
          </a:p>
        </p:txBody>
      </p:sp>
      <p:pic>
        <p:nvPicPr>
          <p:cNvPr id="43" name="Picture 2"/>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05487" y="854789"/>
            <a:ext cx="15452959" cy="28694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7687" y="854789"/>
            <a:ext cx="2604333" cy="2535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2260</TotalTime>
  <Words>1776</Words>
  <Application>Microsoft Macintosh PowerPoint</Application>
  <PresentationFormat>Personnalisé</PresentationFormat>
  <Paragraphs>122</Paragraphs>
  <Slides>1</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vt:i4>
      </vt:variant>
    </vt:vector>
  </HeadingPairs>
  <TitlesOfParts>
    <vt:vector size="2" baseType="lpstr">
      <vt:lpstr>Default Design</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Pascal LEROY</cp:lastModifiedBy>
  <cp:revision>178</cp:revision>
  <dcterms:created xsi:type="dcterms:W3CDTF">2012-09-02T11:24:21Z</dcterms:created>
  <dcterms:modified xsi:type="dcterms:W3CDTF">2012-09-02T12:41:11Z</dcterms:modified>
</cp:coreProperties>
</file>