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bin" ContentType="application/vnd.openxmlformats-officedocument.presentationml.printerSettings"/>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1" r:id="rId6"/>
    <p:sldId id="264" r:id="rId7"/>
    <p:sldId id="259" r:id="rId8"/>
    <p:sldId id="260"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63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printerSettings" Target="printerSettings/printerSettings1.bin"/><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viewProps" Target="viewProps.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tableStyles" Target="tableStyles.xml"/><Relationship Id="rId12"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l-BE" smtClean="0"/>
              <a:t>Cliquez et modifiez le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18/10/11</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18/10/11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18/10/11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18/10/11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l-BE" smtClean="0"/>
              <a:t>Cliquez et modifiez le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Date Placeholder 3"/>
          <p:cNvSpPr>
            <a:spLocks noGrp="1"/>
          </p:cNvSpPr>
          <p:nvPr>
            <p:ph type="dt" sz="half" idx="10"/>
          </p:nvPr>
        </p:nvSpPr>
        <p:spPr/>
        <p:txBody>
          <a:bodyPr/>
          <a:lstStyle/>
          <a:p>
            <a:fld id="{09CAEA93-55E7-4DA9-90C2-089A26EEFEC4}" type="datetime1">
              <a:rPr lang="en-US" smtClean="0"/>
              <a:t>18/10/11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18/10/11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Cliquez et modifiez le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7" name="Date Placeholder 6"/>
          <p:cNvSpPr>
            <a:spLocks noGrp="1"/>
          </p:cNvSpPr>
          <p:nvPr>
            <p:ph type="dt" sz="half" idx="10"/>
          </p:nvPr>
        </p:nvSpPr>
        <p:spPr/>
        <p:txBody>
          <a:bodyPr/>
          <a:lstStyle/>
          <a:p>
            <a:fld id="{F7EAEB24-CE78-465C-A726-91D0868FA48F}" type="datetime1">
              <a:rPr lang="en-US" smtClean="0"/>
              <a:t>18/10/11</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18/10/11</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18/10/11</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l-BE" smtClean="0"/>
              <a:t>Cliquez et modifiez le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118BBB94-68E6-4675-A946-F1C5994EDBD7}" type="datetime1">
              <a:rPr lang="en-US" smtClean="0"/>
              <a:t>18/10/11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l-BE" smtClean="0"/>
              <a:t>Cliquez et modifiez le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DC3B8377-21E3-4835-B75D-4E2847E2750F}" type="datetime1">
              <a:rPr lang="en-US" smtClean="0"/>
              <a:t>18/10/11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l-BE"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18/10/11</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3"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 Id="rId5"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0829"/>
            <a:ext cx="7772400" cy="2616834"/>
          </a:xfrm>
        </p:spPr>
        <p:txBody>
          <a:bodyPr/>
          <a:lstStyle/>
          <a:p>
            <a:r>
              <a:rPr lang="fr-FR" sz="5000" dirty="0" smtClean="0"/>
              <a:t>De la cha</a:t>
            </a:r>
            <a:r>
              <a:rPr lang="fr-FR" sz="5000" dirty="0" smtClean="0"/>
              <a:t>îne au réseau. </a:t>
            </a:r>
            <a:r>
              <a:rPr lang="fr-FR" sz="4000" dirty="0" smtClean="0"/>
              <a:t>Numériser le livre.</a:t>
            </a:r>
            <a:endParaRPr lang="fr-FR" sz="4000" dirty="0"/>
          </a:p>
        </p:txBody>
      </p:sp>
      <p:sp>
        <p:nvSpPr>
          <p:cNvPr id="3" name="Sous-titre 2"/>
          <p:cNvSpPr>
            <a:spLocks noGrp="1"/>
          </p:cNvSpPr>
          <p:nvPr>
            <p:ph type="subTitle" idx="1"/>
          </p:nvPr>
        </p:nvSpPr>
        <p:spPr>
          <a:xfrm>
            <a:off x="1371600" y="2996707"/>
            <a:ext cx="6400800" cy="1219200"/>
          </a:xfrm>
        </p:spPr>
        <p:txBody>
          <a:bodyPr>
            <a:normAutofit/>
          </a:bodyPr>
          <a:lstStyle/>
          <a:p>
            <a:r>
              <a:rPr lang="fr-FR" sz="2000" dirty="0" smtClean="0"/>
              <a:t>Tanguy </a:t>
            </a:r>
            <a:r>
              <a:rPr lang="fr-FR" sz="2000" dirty="0" err="1" smtClean="0"/>
              <a:t>Habrand</a:t>
            </a:r>
            <a:r>
              <a:rPr lang="fr-FR" sz="2000" dirty="0" smtClean="0"/>
              <a:t> (</a:t>
            </a:r>
            <a:r>
              <a:rPr lang="fr-FR" sz="2000" dirty="0" err="1" smtClean="0"/>
              <a:t>ULg</a:t>
            </a:r>
            <a:r>
              <a:rPr lang="fr-FR" sz="2000" dirty="0" smtClean="0"/>
              <a:t>)</a:t>
            </a:r>
            <a:br>
              <a:rPr lang="fr-FR" sz="2000" dirty="0" smtClean="0"/>
            </a:br>
            <a:endParaRPr lang="fr-FR" sz="2000" dirty="0"/>
          </a:p>
        </p:txBody>
      </p:sp>
      <p:sp>
        <p:nvSpPr>
          <p:cNvPr id="5" name="Sous-titre 2"/>
          <p:cNvSpPr txBox="1">
            <a:spLocks/>
          </p:cNvSpPr>
          <p:nvPr/>
        </p:nvSpPr>
        <p:spPr>
          <a:xfrm>
            <a:off x="1371600" y="4040719"/>
            <a:ext cx="6400800" cy="2251563"/>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fr-FR" dirty="0" smtClean="0"/>
              <a:t>Colloque </a:t>
            </a:r>
            <a:r>
              <a:rPr lang="fr-FR" dirty="0"/>
              <a:t>international / International </a:t>
            </a:r>
            <a:r>
              <a:rPr lang="fr-FR" dirty="0" err="1"/>
              <a:t>colloquium</a:t>
            </a:r>
            <a:endParaRPr lang="fr-FR" dirty="0"/>
          </a:p>
          <a:p>
            <a:endParaRPr lang="fr-FR" dirty="0"/>
          </a:p>
          <a:p>
            <a:r>
              <a:rPr lang="fr-FR" dirty="0"/>
              <a:t>De l’industrie des réseaux aux réseaux sociaux</a:t>
            </a:r>
          </a:p>
          <a:p>
            <a:r>
              <a:rPr lang="fr-FR" dirty="0"/>
              <a:t>Histoire culturelle, socio-économie et politique du numérique</a:t>
            </a:r>
          </a:p>
          <a:p>
            <a:endParaRPr lang="fr-FR" dirty="0" smtClean="0"/>
          </a:p>
          <a:p>
            <a:r>
              <a:rPr lang="fr-FR" dirty="0"/>
              <a:t> </a:t>
            </a:r>
            <a:r>
              <a:rPr lang="fr-FR" dirty="0" err="1" smtClean="0"/>
              <a:t>From</a:t>
            </a:r>
            <a:r>
              <a:rPr lang="fr-FR" dirty="0" smtClean="0"/>
              <a:t> </a:t>
            </a:r>
            <a:r>
              <a:rPr lang="fr-FR" dirty="0" err="1"/>
              <a:t>industrial</a:t>
            </a:r>
            <a:r>
              <a:rPr lang="fr-FR" dirty="0"/>
              <a:t> to social networks</a:t>
            </a:r>
          </a:p>
          <a:p>
            <a:r>
              <a:rPr lang="fr-FR" dirty="0"/>
              <a:t>Cultural </a:t>
            </a:r>
            <a:r>
              <a:rPr lang="fr-FR" dirty="0" err="1"/>
              <a:t>history</a:t>
            </a:r>
            <a:r>
              <a:rPr lang="fr-FR" dirty="0"/>
              <a:t>, </a:t>
            </a:r>
            <a:r>
              <a:rPr lang="fr-FR" dirty="0" err="1"/>
              <a:t>political</a:t>
            </a:r>
            <a:r>
              <a:rPr lang="fr-FR" dirty="0"/>
              <a:t> </a:t>
            </a:r>
            <a:r>
              <a:rPr lang="fr-FR" dirty="0" err="1"/>
              <a:t>economy</a:t>
            </a:r>
            <a:r>
              <a:rPr lang="fr-FR" dirty="0"/>
              <a:t> and society of the digital </a:t>
            </a:r>
            <a:r>
              <a:rPr lang="fr-FR" dirty="0" err="1"/>
              <a:t>age</a:t>
            </a:r>
            <a:endParaRPr lang="fr-FR" dirty="0"/>
          </a:p>
          <a:p>
            <a:r>
              <a:rPr lang="fr-FR" dirty="0"/>
              <a:t> </a:t>
            </a:r>
          </a:p>
          <a:p>
            <a:r>
              <a:rPr lang="fr-FR" dirty="0"/>
              <a:t>Université de Liège / Maastricht </a:t>
            </a:r>
            <a:r>
              <a:rPr lang="fr-FR" dirty="0" err="1"/>
              <a:t>University</a:t>
            </a:r>
            <a:endParaRPr lang="fr-FR" dirty="0"/>
          </a:p>
          <a:p>
            <a:r>
              <a:rPr lang="fr-FR" dirty="0" smtClean="0"/>
              <a:t>20</a:t>
            </a:r>
            <a:r>
              <a:rPr lang="fr-FR" dirty="0"/>
              <a:t>-21 Octobre 2011</a:t>
            </a:r>
          </a:p>
          <a:p>
            <a:endParaRPr lang="fr-FR" dirty="0"/>
          </a:p>
        </p:txBody>
      </p:sp>
      <p:sp>
        <p:nvSpPr>
          <p:cNvPr id="7" name="Sous-titre 2"/>
          <p:cNvSpPr txBox="1">
            <a:spLocks/>
          </p:cNvSpPr>
          <p:nvPr/>
        </p:nvSpPr>
        <p:spPr>
          <a:xfrm>
            <a:off x="1371600" y="4646422"/>
            <a:ext cx="6400800"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fr-FR" dirty="0"/>
          </a:p>
        </p:txBody>
      </p:sp>
    </p:spTree>
    <p:extLst>
      <p:ext uri="{BB962C8B-B14F-4D97-AF65-F5344CB8AC3E}">
        <p14:creationId xmlns:p14="http://schemas.microsoft.com/office/powerpoint/2010/main" val="2363898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9782707157294.jpg"/>
          <p:cNvPicPr>
            <a:picLocks noGrp="1" noChangeAspect="1"/>
          </p:cNvPicPr>
          <p:nvPr>
            <p:ph idx="1"/>
          </p:nvPr>
        </p:nvPicPr>
        <p:blipFill>
          <a:blip r:embed="rId2">
            <a:extLst>
              <a:ext uri="{28A0092B-C50C-407E-A947-70E740481C1C}">
                <a14:useLocalDpi xmlns:a14="http://schemas.microsoft.com/office/drawing/2010/main" val="0"/>
              </a:ext>
            </a:extLst>
          </a:blip>
          <a:srcRect l="-17492" r="-17492"/>
          <a:stretch>
            <a:fillRect/>
          </a:stretch>
        </p:blipFill>
        <p:spPr>
          <a:xfrm>
            <a:off x="49695" y="433641"/>
            <a:ext cx="4995863" cy="5853113"/>
          </a:xfrm>
        </p:spPr>
      </p:pic>
      <p:sp>
        <p:nvSpPr>
          <p:cNvPr id="6" name="Espace réservé du texte 5"/>
          <p:cNvSpPr>
            <a:spLocks noGrp="1"/>
          </p:cNvSpPr>
          <p:nvPr>
            <p:ph type="body" sz="half" idx="2"/>
          </p:nvPr>
        </p:nvSpPr>
        <p:spPr>
          <a:xfrm>
            <a:off x="4536694" y="4170186"/>
            <a:ext cx="1017728" cy="408455"/>
          </a:xfrm>
        </p:spPr>
        <p:txBody>
          <a:bodyPr/>
          <a:lstStyle/>
          <a:p>
            <a:r>
              <a:rPr lang="fr-FR" dirty="0" smtClean="0"/>
              <a:t>2010</a:t>
            </a:r>
            <a:endParaRPr lang="fr-FR" dirty="0"/>
          </a:p>
        </p:txBody>
      </p:sp>
      <p:pic>
        <p:nvPicPr>
          <p:cNvPr id="9" name="Image 8" descr="Image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868" y="1343131"/>
            <a:ext cx="3846144" cy="2556326"/>
          </a:xfrm>
          <a:prstGeom prst="rect">
            <a:avLst/>
          </a:prstGeom>
        </p:spPr>
      </p:pic>
    </p:spTree>
    <p:extLst>
      <p:ext uri="{BB962C8B-B14F-4D97-AF65-F5344CB8AC3E}">
        <p14:creationId xmlns:p14="http://schemas.microsoft.com/office/powerpoint/2010/main" val="34413710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3"/>
          <p:cNvSpPr>
            <a:spLocks noGrp="1"/>
          </p:cNvSpPr>
          <p:nvPr>
            <p:ph type="title" idx="4294967295"/>
          </p:nvPr>
        </p:nvSpPr>
        <p:spPr>
          <a:xfrm>
            <a:off x="3081268" y="338138"/>
            <a:ext cx="3124200" cy="838200"/>
          </a:xfrm>
        </p:spPr>
        <p:txBody>
          <a:bodyPr anchor="ctr" anchorCtr="1"/>
          <a:lstStyle/>
          <a:p>
            <a:pPr eaLnBrk="1" hangingPunct="1"/>
            <a:r>
              <a:rPr lang="fr-FR" sz="3200" dirty="0">
                <a:latin typeface="Times" charset="0"/>
                <a:ea typeface="ＭＳ Ｐゴシック" charset="0"/>
                <a:cs typeface="Times" charset="0"/>
              </a:rPr>
              <a:t>Le cas français</a:t>
            </a:r>
          </a:p>
        </p:txBody>
      </p:sp>
      <p:sp>
        <p:nvSpPr>
          <p:cNvPr id="6" name="Espace réservé du texte 5"/>
          <p:cNvSpPr>
            <a:spLocks noGrp="1"/>
          </p:cNvSpPr>
          <p:nvPr>
            <p:ph type="body" sz="half" idx="4294967295"/>
          </p:nvPr>
        </p:nvSpPr>
        <p:spPr>
          <a:xfrm>
            <a:off x="2667000" y="990600"/>
            <a:ext cx="3886200" cy="5562600"/>
          </a:xfrm>
        </p:spPr>
        <p:txBody>
          <a:bodyPr anchor="ctr"/>
          <a:lstStyle/>
          <a:p>
            <a:pPr algn="ctr" eaLnBrk="1" hangingPunct="1">
              <a:buFont typeface="Wingdings 2" charset="0"/>
              <a:buNone/>
            </a:pPr>
            <a:r>
              <a:rPr lang="fr-FR" sz="1500" dirty="0">
                <a:latin typeface="Times" charset="0"/>
                <a:ea typeface="ＭＳ Ｐゴシック" charset="0"/>
                <a:cs typeface="Times" charset="0"/>
              </a:rPr>
              <a:t> La Fnac propose des livres à -20% à Paris, suivie par les grandes surfaces à -38% (1972)</a:t>
            </a:r>
          </a:p>
          <a:p>
            <a:pPr algn="ctr" eaLnBrk="1" hangingPunct="1">
              <a:buFont typeface="Wingdings 2" charset="0"/>
              <a:buNone/>
            </a:pPr>
            <a:r>
              <a:rPr lang="fr-FR" sz="1500" dirty="0">
                <a:latin typeface="Times" charset="0"/>
                <a:ea typeface="ＭＳ Ｐゴシック" charset="0"/>
                <a:cs typeface="Times" charset="0"/>
              </a:rPr>
              <a:t> Valéry Giscard </a:t>
            </a:r>
            <a:r>
              <a:rPr lang="fr-FR" sz="1500" dirty="0" smtClean="0">
                <a:latin typeface="Times" charset="0"/>
                <a:ea typeface="ＭＳ Ｐゴシック" charset="0"/>
                <a:cs typeface="Times" charset="0"/>
              </a:rPr>
              <a:t>d</a:t>
            </a:r>
            <a:r>
              <a:rPr lang="nl-BE" sz="1500" dirty="0" smtClean="0">
                <a:latin typeface="Times" charset="0"/>
                <a:ea typeface="ＭＳ Ｐゴシック" charset="0"/>
                <a:cs typeface="Times" charset="0"/>
              </a:rPr>
              <a:t>’</a:t>
            </a:r>
            <a:r>
              <a:rPr lang="fr-FR" sz="1500" dirty="0" smtClean="0">
                <a:latin typeface="Times" charset="0"/>
                <a:ea typeface="ＭＳ Ｐゴシック" charset="0"/>
                <a:cs typeface="Times" charset="0"/>
              </a:rPr>
              <a:t>Estaing </a:t>
            </a:r>
            <a:r>
              <a:rPr lang="fr-FR" sz="1500" dirty="0">
                <a:latin typeface="Times" charset="0"/>
                <a:ea typeface="ＭＳ Ｐゴシック" charset="0"/>
                <a:cs typeface="Times" charset="0"/>
              </a:rPr>
              <a:t>: « Le livre n</a:t>
            </a:r>
            <a:r>
              <a:rPr lang="ja-JP" altLang="fr-FR" sz="1500" dirty="0">
                <a:latin typeface="Times" charset="0"/>
                <a:ea typeface="ＭＳ Ｐゴシック" charset="0"/>
                <a:cs typeface="Times" charset="0"/>
              </a:rPr>
              <a:t>’</a:t>
            </a:r>
            <a:r>
              <a:rPr lang="fr-FR" sz="1500" dirty="0">
                <a:latin typeface="Times" charset="0"/>
                <a:ea typeface="ＭＳ Ｐゴシック" charset="0"/>
                <a:cs typeface="Times" charset="0"/>
              </a:rPr>
              <a:t>est pas un produit comme les autres » (1976)</a:t>
            </a:r>
          </a:p>
          <a:p>
            <a:pPr algn="ctr" eaLnBrk="1" hangingPunct="1">
              <a:buFont typeface="Wingdings 2" charset="0"/>
              <a:buNone/>
            </a:pPr>
            <a:r>
              <a:rPr lang="fr-FR" sz="1500" dirty="0">
                <a:latin typeface="Times" charset="0"/>
                <a:ea typeface="ＭＳ Ｐゴシック" charset="0"/>
                <a:cs typeface="Times" charset="0"/>
              </a:rPr>
              <a:t> Libraires et éditeurs se mobilisent ; Jérôme </a:t>
            </a:r>
            <a:r>
              <a:rPr lang="fr-FR" sz="1500" dirty="0" err="1">
                <a:latin typeface="Times" charset="0"/>
                <a:ea typeface="ＭＳ Ｐゴシック" charset="0"/>
                <a:cs typeface="Times" charset="0"/>
              </a:rPr>
              <a:t>Lindon</a:t>
            </a:r>
            <a:r>
              <a:rPr lang="fr-FR" sz="1500" dirty="0">
                <a:latin typeface="Times" charset="0"/>
                <a:ea typeface="ＭＳ Ｐゴシック" charset="0"/>
                <a:cs typeface="Times" charset="0"/>
              </a:rPr>
              <a:t> publie </a:t>
            </a:r>
            <a:r>
              <a:rPr lang="fr-FR" sz="1500" i="1" dirty="0">
                <a:latin typeface="Times" charset="0"/>
                <a:ea typeface="ＭＳ Ｐゴシック" charset="0"/>
                <a:cs typeface="Times" charset="0"/>
              </a:rPr>
              <a:t>La Fnac et les livres </a:t>
            </a:r>
            <a:r>
              <a:rPr lang="fr-FR" sz="1500" dirty="0">
                <a:latin typeface="Times" charset="0"/>
                <a:ea typeface="ＭＳ Ｐゴシック" charset="0"/>
                <a:cs typeface="Times" charset="0"/>
              </a:rPr>
              <a:t>(1978)</a:t>
            </a:r>
          </a:p>
          <a:p>
            <a:pPr algn="ctr" eaLnBrk="1" hangingPunct="1">
              <a:buFont typeface="Wingdings 2" charset="0"/>
              <a:buNone/>
            </a:pPr>
            <a:r>
              <a:rPr lang="fr-FR" sz="1500" dirty="0">
                <a:latin typeface="Times" charset="0"/>
                <a:ea typeface="ＭＳ Ｐゴシック" charset="0"/>
                <a:cs typeface="Times" charset="0"/>
              </a:rPr>
              <a:t> François Mitterrand est élu Président de la République (1981)</a:t>
            </a:r>
          </a:p>
          <a:p>
            <a:pPr algn="ctr" eaLnBrk="1" hangingPunct="1">
              <a:buFont typeface="Wingdings 2" charset="0"/>
              <a:buNone/>
            </a:pPr>
            <a:r>
              <a:rPr lang="fr-FR" sz="1500" dirty="0">
                <a:latin typeface="Times" charset="0"/>
                <a:ea typeface="ＭＳ Ｐゴシック" charset="0"/>
                <a:cs typeface="Times" charset="0"/>
              </a:rPr>
              <a:t> Loi sur le prix fixe du livre, dite Loi Lang</a:t>
            </a:r>
            <a:br>
              <a:rPr lang="fr-FR" sz="1500" dirty="0">
                <a:latin typeface="Times" charset="0"/>
                <a:ea typeface="ＭＳ Ｐゴシック" charset="0"/>
                <a:cs typeface="Times" charset="0"/>
              </a:rPr>
            </a:br>
            <a:r>
              <a:rPr lang="fr-FR" sz="1500" dirty="0">
                <a:latin typeface="Times" charset="0"/>
                <a:ea typeface="ＭＳ Ｐゴシック" charset="0"/>
                <a:cs typeface="Times" charset="0"/>
              </a:rPr>
              <a:t>(10 août 1981)</a:t>
            </a:r>
          </a:p>
          <a:p>
            <a:pPr algn="ctr" eaLnBrk="1" hangingPunct="1">
              <a:buFont typeface="Wingdings 2" charset="0"/>
              <a:buNone/>
            </a:pPr>
            <a:r>
              <a:rPr lang="fr-FR" sz="1500" dirty="0">
                <a:latin typeface="Times" charset="0"/>
                <a:ea typeface="ＭＳ Ｐゴシック" charset="0"/>
                <a:cs typeface="Times" charset="0"/>
              </a:rPr>
              <a:t> Infractions des Fnac et Leclerc (années 1980)</a:t>
            </a:r>
            <a:br>
              <a:rPr lang="fr-FR" sz="1500" dirty="0">
                <a:latin typeface="Times" charset="0"/>
                <a:ea typeface="ＭＳ Ｐゴシック" charset="0"/>
                <a:cs typeface="Times" charset="0"/>
              </a:rPr>
            </a:br>
            <a:r>
              <a:rPr lang="fr-FR" sz="1500" dirty="0">
                <a:latin typeface="Times" charset="0"/>
                <a:ea typeface="ＭＳ Ｐゴシック" charset="0"/>
                <a:cs typeface="Times" charset="0"/>
              </a:rPr>
              <a:t>Fragilité de la loi Lang</a:t>
            </a:r>
          </a:p>
          <a:p>
            <a:pPr algn="ctr" eaLnBrk="1" hangingPunct="1">
              <a:buFont typeface="Wingdings 2" charset="0"/>
              <a:buNone/>
            </a:pPr>
            <a:r>
              <a:rPr lang="fr-FR" sz="1500" dirty="0">
                <a:latin typeface="Times" charset="0"/>
                <a:ea typeface="ＭＳ Ｐゴシック" charset="0"/>
                <a:cs typeface="Times" charset="0"/>
              </a:rPr>
              <a:t> La Cour européenne de justice reconnaît le prix fixe du livre au niveau national (1985)</a:t>
            </a:r>
          </a:p>
          <a:p>
            <a:pPr algn="ctr" eaLnBrk="1" hangingPunct="1">
              <a:buFont typeface="Wingdings 2" charset="0"/>
              <a:buNone/>
            </a:pPr>
            <a:r>
              <a:rPr lang="fr-FR" sz="1500" dirty="0">
                <a:latin typeface="Times" charset="0"/>
                <a:ea typeface="ＭＳ Ｐゴシック" charset="0"/>
                <a:cs typeface="Times" charset="0"/>
              </a:rPr>
              <a:t> La Commission européenne reconnaît la conformité du prix fixe du livre (2002)</a:t>
            </a:r>
          </a:p>
        </p:txBody>
      </p:sp>
      <p:pic>
        <p:nvPicPr>
          <p:cNvPr id="50180" name="Image 6" descr="230051205_b07c93b57e.jpg"/>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553200" y="3048000"/>
            <a:ext cx="24384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Image 7" descr="7118893.jpg"/>
          <p:cNvPicPr>
            <a:picLocks noChangeAspect="1"/>
          </p:cNvPicPr>
          <p:nvPr/>
        </p:nvPicPr>
        <p:blipFill>
          <a:blip r:embed="rId3">
            <a:extLst>
              <a:ext uri="{28A0092B-C50C-407E-A947-70E740481C1C}">
                <a14:useLocalDpi xmlns:a14="http://schemas.microsoft.com/office/drawing/2010/main" val="0"/>
              </a:ext>
            </a:extLst>
          </a:blip>
          <a:srcRect l="5608" t="17336" r="29099" b="13318"/>
          <a:stretch>
            <a:fillRect/>
          </a:stretch>
        </p:blipFill>
        <p:spPr bwMode="auto">
          <a:xfrm>
            <a:off x="152400" y="3406775"/>
            <a:ext cx="23558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Image 8" descr="mittera.jpg"/>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553200" y="177800"/>
            <a:ext cx="24384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Image 9" descr="072_giscard-d-esta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7800"/>
            <a:ext cx="23558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951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fade">
                                      <p:cBhvr>
                                        <p:cTn id="55" dur="1000"/>
                                        <p:tgtEl>
                                          <p:spTgt spid="6">
                                            <p:txEl>
                                              <p:pRg st="6" end="6"/>
                                            </p:txEl>
                                          </p:spTgt>
                                        </p:tgtEl>
                                      </p:cBhvr>
                                    </p:animEffect>
                                    <p:anim calcmode="lin" valueType="num">
                                      <p:cBhvr>
                                        <p:cTn id="5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6">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4710455" y="330085"/>
            <a:ext cx="4038600" cy="4525963"/>
          </a:xfrm>
        </p:spPr>
        <p:txBody>
          <a:bodyPr>
            <a:noAutofit/>
          </a:bodyPr>
          <a:lstStyle/>
          <a:p>
            <a:pPr marL="0" indent="0">
              <a:buNone/>
            </a:pPr>
            <a:r>
              <a:rPr lang="fr-FR" sz="1500" b="1" dirty="0" smtClean="0"/>
              <a:t>« Cette </a:t>
            </a:r>
            <a:r>
              <a:rPr lang="fr-FR" sz="1500" b="1" dirty="0"/>
              <a:t>loi de développement durable de la filière a permis à tous les </a:t>
            </a:r>
            <a:r>
              <a:rPr lang="fr-FR" sz="1500" b="1" u="sng" dirty="0"/>
              <a:t>réseaux</a:t>
            </a:r>
            <a:r>
              <a:rPr lang="fr-FR" sz="1500" b="1" dirty="0"/>
              <a:t> de vente au détail de coexister, en premier lieu les 3500 libraires indépendantes, qui assument un rôle si essentiel de médiateur culturel, mais aussi les grandes surfaces et désormais le e-commerce, sans qu'aucun ne devienne dominant</a:t>
            </a:r>
            <a:r>
              <a:rPr lang="fr-FR" sz="1500" b="1" dirty="0" smtClean="0"/>
              <a:t>. »</a:t>
            </a:r>
            <a:endParaRPr lang="fr-FR" sz="1500" b="1" dirty="0"/>
          </a:p>
          <a:p>
            <a:pPr marL="0" indent="0">
              <a:buNone/>
            </a:pPr>
            <a:endParaRPr lang="fr-FR" sz="1500" b="1" dirty="0" smtClean="0"/>
          </a:p>
          <a:p>
            <a:pPr marL="0" indent="0">
              <a:buNone/>
            </a:pPr>
            <a:r>
              <a:rPr lang="fr-FR" sz="1500" b="1" dirty="0" smtClean="0"/>
              <a:t>« Parce </a:t>
            </a:r>
            <a:r>
              <a:rPr lang="fr-FR" sz="1500" b="1" dirty="0"/>
              <a:t>que les principes vertueux de la loi Lang doivent aussi profiter au marché du livre numérique, parce que l’objectif consistant à préserver la diversité éditoriale, en prenant appui sur un riche </a:t>
            </a:r>
            <a:r>
              <a:rPr lang="fr-FR" sz="1500" b="1" u="sng" dirty="0"/>
              <a:t>réseau</a:t>
            </a:r>
            <a:r>
              <a:rPr lang="fr-FR" sz="1500" b="1" dirty="0"/>
              <a:t> de détaillants, reste pleinement d’actualité à l’heure numérique, la proposition de loi que je soutiens concernant le prix unique du livre numérique constitue à mes yeux un pilier important de cette régulation</a:t>
            </a:r>
            <a:r>
              <a:rPr lang="fr-FR" sz="1500" b="1" dirty="0" smtClean="0"/>
              <a:t>. »</a:t>
            </a:r>
            <a:endParaRPr lang="fr-FR" sz="1500" b="1" dirty="0"/>
          </a:p>
          <a:p>
            <a:endParaRPr lang="fr-FR" sz="1500" dirty="0"/>
          </a:p>
          <a:p>
            <a:pPr marL="0" indent="0">
              <a:buNone/>
            </a:pPr>
            <a:r>
              <a:rPr lang="fr-FR" sz="1500" dirty="0" smtClean="0"/>
              <a:t>Discours </a:t>
            </a:r>
            <a:r>
              <a:rPr lang="fr-FR" sz="1500" dirty="0"/>
              <a:t>de </a:t>
            </a:r>
            <a:r>
              <a:rPr lang="fr-FR" sz="1500" b="1" dirty="0"/>
              <a:t>Frédéric Mitterrand</a:t>
            </a:r>
            <a:r>
              <a:rPr lang="fr-FR" sz="1500" dirty="0"/>
              <a:t>, ministre de la Culture et de la Communication, prononcé à l'occasion de la célébration des 30 ans de la loi sur le prix unique du livre numérique, 17 Mars </a:t>
            </a:r>
            <a:r>
              <a:rPr lang="fr-FR" sz="1500" dirty="0" smtClean="0"/>
              <a:t>2011</a:t>
            </a:r>
            <a:r>
              <a:rPr lang="fr-FR" sz="1500" dirty="0"/>
              <a:t>.</a:t>
            </a:r>
            <a:endParaRPr lang="fr-FR" sz="1500" dirty="0"/>
          </a:p>
        </p:txBody>
      </p:sp>
      <p:pic>
        <p:nvPicPr>
          <p:cNvPr id="5" name="Espace réservé du contenu 4" descr="frederic-mitterand-offre-legale-lebook-google-L-2.jpeg"/>
          <p:cNvPicPr>
            <a:picLocks noGrp="1" noChangeAspect="1"/>
          </p:cNvPicPr>
          <p:nvPr>
            <p:ph sz="quarter" idx="13"/>
          </p:nvPr>
        </p:nvPicPr>
        <p:blipFill>
          <a:blip r:embed="rId2">
            <a:extLst>
              <a:ext uri="{28A0092B-C50C-407E-A947-70E740481C1C}">
                <a14:useLocalDpi xmlns:a14="http://schemas.microsoft.com/office/drawing/2010/main" val="0"/>
              </a:ext>
            </a:extLst>
          </a:blip>
          <a:srcRect t="-24810" b="-24810"/>
          <a:stretch>
            <a:fillRect/>
          </a:stretch>
        </p:blipFill>
        <p:spPr>
          <a:xfrm>
            <a:off x="403113" y="1151926"/>
            <a:ext cx="4041648" cy="4526280"/>
          </a:xfrm>
        </p:spPr>
      </p:pic>
    </p:spTree>
    <p:extLst>
      <p:ext uri="{BB962C8B-B14F-4D97-AF65-F5344CB8AC3E}">
        <p14:creationId xmlns:p14="http://schemas.microsoft.com/office/powerpoint/2010/main" val="316964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Espace réservé du contenu 3" descr="DSC00226.JPG"/>
          <p:cNvPicPr>
            <a:picLocks noGrp="1" noChangeAspect="1"/>
          </p:cNvPicPr>
          <p:nvPr>
            <p:ph idx="4294967295"/>
          </p:nvPr>
        </p:nvPicPr>
        <p:blipFill>
          <a:blip r:embed="rId2">
            <a:extLst>
              <a:ext uri="{28A0092B-C50C-407E-A947-70E740481C1C}">
                <a14:useLocalDpi xmlns:a14="http://schemas.microsoft.com/office/drawing/2010/main" val="0"/>
              </a:ext>
            </a:extLst>
          </a:blip>
          <a:srcRect l="285" r="-1038"/>
          <a:stretch>
            <a:fillRect/>
          </a:stretch>
        </p:blipFill>
        <p:spPr>
          <a:xfrm>
            <a:off x="0" y="1901825"/>
            <a:ext cx="2814638" cy="3724275"/>
          </a:xfrm>
        </p:spPr>
      </p:pic>
      <p:pic>
        <p:nvPicPr>
          <p:cNvPr id="46084" name="Image 4" descr="68927169.VjBbqyoX.laFNAC-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76894"/>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Image 5" descr="carrefour1279mb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7425" y="3425442"/>
            <a:ext cx="41179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ZoneTexte 5"/>
          <p:cNvSpPr txBox="1">
            <a:spLocks noChangeArrowheads="1"/>
          </p:cNvSpPr>
          <p:nvPr/>
        </p:nvSpPr>
        <p:spPr bwMode="auto">
          <a:xfrm>
            <a:off x="741363" y="1440444"/>
            <a:ext cx="228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latin typeface="Times" charset="0"/>
                <a:cs typeface="Times" charset="0"/>
              </a:rPr>
              <a:t>Librairie traditionnelle</a:t>
            </a:r>
          </a:p>
        </p:txBody>
      </p:sp>
      <p:sp>
        <p:nvSpPr>
          <p:cNvPr id="46087" name="ZoneTexte 6"/>
          <p:cNvSpPr txBox="1">
            <a:spLocks noChangeArrowheads="1"/>
          </p:cNvSpPr>
          <p:nvPr/>
        </p:nvSpPr>
        <p:spPr bwMode="auto">
          <a:xfrm>
            <a:off x="4327525" y="576844"/>
            <a:ext cx="1768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latin typeface="Times" charset="0"/>
                <a:cs typeface="Times" charset="0"/>
              </a:rPr>
              <a:t>Chaîne culturelle</a:t>
            </a:r>
          </a:p>
        </p:txBody>
      </p:sp>
      <p:sp>
        <p:nvSpPr>
          <p:cNvPr id="46088" name="ZoneTexte 7"/>
          <p:cNvSpPr txBox="1">
            <a:spLocks noChangeArrowheads="1"/>
          </p:cNvSpPr>
          <p:nvPr/>
        </p:nvSpPr>
        <p:spPr bwMode="auto">
          <a:xfrm>
            <a:off x="7099300" y="2950157"/>
            <a:ext cx="158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latin typeface="Times" charset="0"/>
                <a:cs typeface="Times" charset="0"/>
              </a:rPr>
              <a:t>Grande surface</a:t>
            </a:r>
          </a:p>
        </p:txBody>
      </p:sp>
    </p:spTree>
    <p:extLst>
      <p:ext uri="{BB962C8B-B14F-4D97-AF65-F5344CB8AC3E}">
        <p14:creationId xmlns:p14="http://schemas.microsoft.com/office/powerpoint/2010/main" val="6663506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927"/>
            <a:ext cx="9144000" cy="5715000"/>
          </a:xfrm>
          <a:prstGeom prst="rect">
            <a:avLst/>
          </a:prstGeom>
        </p:spPr>
      </p:pic>
    </p:spTree>
    <p:extLst>
      <p:ext uri="{BB962C8B-B14F-4D97-AF65-F5344CB8AC3E}">
        <p14:creationId xmlns:p14="http://schemas.microsoft.com/office/powerpoint/2010/main" val="10685202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3970"/>
            <a:ext cx="9144000" cy="5715000"/>
          </a:xfrm>
          <a:prstGeom prst="rect">
            <a:avLst/>
          </a:prstGeom>
        </p:spPr>
      </p:pic>
    </p:spTree>
    <p:extLst>
      <p:ext uri="{BB962C8B-B14F-4D97-AF65-F5344CB8AC3E}">
        <p14:creationId xmlns:p14="http://schemas.microsoft.com/office/powerpoint/2010/main" val="40153242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23" y="1989959"/>
            <a:ext cx="7740352" cy="2664076"/>
          </a:xfrm>
          <a:prstGeom prst="rect">
            <a:avLst/>
          </a:prstGeom>
        </p:spPr>
      </p:pic>
    </p:spTree>
    <p:extLst>
      <p:ext uri="{BB962C8B-B14F-4D97-AF65-F5344CB8AC3E}">
        <p14:creationId xmlns:p14="http://schemas.microsoft.com/office/powerpoint/2010/main" val="39324732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4785161" y="1625104"/>
            <a:ext cx="4038600" cy="4525963"/>
          </a:xfrm>
        </p:spPr>
        <p:txBody>
          <a:bodyPr>
            <a:normAutofit fontScale="62500" lnSpcReduction="20000"/>
          </a:bodyPr>
          <a:lstStyle/>
          <a:p>
            <a:pPr marL="0" indent="0">
              <a:buNone/>
            </a:pPr>
            <a:r>
              <a:rPr lang="fr-FR" b="1" dirty="0" smtClean="0"/>
              <a:t>« Amazon </a:t>
            </a:r>
            <a:r>
              <a:rPr lang="fr-FR" b="1" dirty="0"/>
              <a:t>a mis le monde du livre en coupe réglée. Nous n'avons plus aucun moyen de lutter contre sa situation monopolistique sur internet. Seuls les lecteurs peuvent s'y opposer en prenant conscience du danger qu'il y a à confier le commerce du livre à un seul libraire. Si on souhaite une ville avec uniquement des fast-foods et des marchands de vêtements franchisés, il faut continuer à acheter sur Amazon. Mais je pense que les librairies ont encore une place au cœur de nos villes pour peu que les lecteurs réagissent</a:t>
            </a:r>
            <a:r>
              <a:rPr lang="fr-FR" b="1" dirty="0" smtClean="0"/>
              <a:t>. »</a:t>
            </a:r>
            <a:endParaRPr lang="fr-FR" b="1" dirty="0"/>
          </a:p>
          <a:p>
            <a:endParaRPr lang="fr-FR" dirty="0"/>
          </a:p>
          <a:p>
            <a:pPr marL="0" indent="0">
              <a:buNone/>
            </a:pPr>
            <a:r>
              <a:rPr lang="fr-FR" b="1" dirty="0"/>
              <a:t>Christian </a:t>
            </a:r>
            <a:r>
              <a:rPr lang="fr-FR" b="1" dirty="0" err="1" smtClean="0"/>
              <a:t>Thorel</a:t>
            </a:r>
            <a:r>
              <a:rPr lang="fr-FR" dirty="0" smtClean="0"/>
              <a:t>(</a:t>
            </a:r>
            <a:r>
              <a:rPr lang="fr-FR" dirty="0"/>
              <a:t>Librairie Ombres blanches, </a:t>
            </a:r>
            <a:r>
              <a:rPr lang="fr-FR" dirty="0" smtClean="0"/>
              <a:t>président </a:t>
            </a:r>
            <a:r>
              <a:rPr lang="fr-FR" dirty="0"/>
              <a:t>de 1001libraires.com)</a:t>
            </a:r>
          </a:p>
          <a:p>
            <a:pPr marL="0" indent="0">
              <a:buNone/>
            </a:pPr>
            <a:endParaRPr lang="fr-FR" dirty="0" smtClean="0"/>
          </a:p>
          <a:p>
            <a:pPr marL="0" indent="0">
              <a:buNone/>
            </a:pPr>
            <a:r>
              <a:rPr lang="fr-FR" i="1" dirty="0" smtClean="0"/>
              <a:t>La </a:t>
            </a:r>
            <a:r>
              <a:rPr lang="fr-FR" i="1" dirty="0"/>
              <a:t>Dépêche du Midi</a:t>
            </a:r>
            <a:r>
              <a:rPr lang="fr-FR" dirty="0"/>
              <a:t>, 6 octobre 2011</a:t>
            </a:r>
          </a:p>
          <a:p>
            <a:endParaRPr lang="fr-FR" dirty="0"/>
          </a:p>
        </p:txBody>
      </p:sp>
      <p:pic>
        <p:nvPicPr>
          <p:cNvPr id="5" name="Espace réservé du contenu 4" descr="Image 4.jpg"/>
          <p:cNvPicPr>
            <a:picLocks noGrp="1" noChangeAspect="1"/>
          </p:cNvPicPr>
          <p:nvPr>
            <p:ph sz="quarter" idx="13"/>
          </p:nvPr>
        </p:nvPicPr>
        <p:blipFill>
          <a:blip r:embed="rId2">
            <a:extLst>
              <a:ext uri="{28A0092B-C50C-407E-A947-70E740481C1C}">
                <a14:useLocalDpi xmlns:a14="http://schemas.microsoft.com/office/drawing/2010/main" val="0"/>
              </a:ext>
            </a:extLst>
          </a:blip>
          <a:srcRect t="-21100" b="-21100"/>
          <a:stretch>
            <a:fillRect/>
          </a:stretch>
        </p:blipFill>
        <p:spPr>
          <a:xfrm>
            <a:off x="540074" y="1002504"/>
            <a:ext cx="4041648" cy="4526280"/>
          </a:xfrm>
        </p:spPr>
      </p:pic>
    </p:spTree>
    <p:extLst>
      <p:ext uri="{BB962C8B-B14F-4D97-AF65-F5344CB8AC3E}">
        <p14:creationId xmlns:p14="http://schemas.microsoft.com/office/powerpoint/2010/main" val="20558609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80</Words>
  <Application>Microsoft Macintosh PowerPoint</Application>
  <PresentationFormat>Présentation à l'écran (4:3)</PresentationFormat>
  <Paragraphs>35</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Exécutive</vt:lpstr>
      <vt:lpstr>De la chaîne au réseau. Numériser le livre.</vt:lpstr>
      <vt:lpstr>Présentation PowerPoint</vt:lpstr>
      <vt:lpstr>Le cas français</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chaîne au réseau. Numériser le livre.</dc:title>
  <dc:creator>T</dc:creator>
  <cp:lastModifiedBy>T</cp:lastModifiedBy>
  <cp:revision>8</cp:revision>
  <dcterms:created xsi:type="dcterms:W3CDTF">2011-10-18T11:19:22Z</dcterms:created>
  <dcterms:modified xsi:type="dcterms:W3CDTF">2011-10-18T13:06:22Z</dcterms:modified>
</cp:coreProperties>
</file>