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9744" autoAdjust="0"/>
  </p:normalViewPr>
  <p:slideViewPr>
    <p:cSldViewPr>
      <p:cViewPr varScale="1">
        <p:scale>
          <a:sx n="50" d="100"/>
          <a:sy n="50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E115-CE0F-46C1-913E-92A29D981CC3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2582-6737-455D-9957-36FF1300C43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275764-E0BD-44DD-8D5F-57941652FFEC}" type="datetimeFigureOut">
              <a:rPr lang="fr-BE" smtClean="0"/>
              <a:t>26/03/2012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0C3C16-DF1E-4621-B619-F202E9CD354C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99642"/>
          </a:xfrm>
        </p:spPr>
        <p:txBody>
          <a:bodyPr>
            <a:noAutofit/>
          </a:bodyPr>
          <a:lstStyle/>
          <a:p>
            <a:r>
              <a:rPr lang="pt-BR" sz="4000" dirty="0">
                <a:latin typeface="Cambria" pitchFamily="18" charset="0"/>
              </a:rPr>
              <a:t>Striptease radiográfico: algumas relações artístico-científicas no domínio visual. </a:t>
            </a:r>
            <a:endParaRPr lang="fr-BE" sz="4000" dirty="0">
              <a:latin typeface="Cambr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752600"/>
          </a:xfrm>
        </p:spPr>
        <p:txBody>
          <a:bodyPr/>
          <a:lstStyle/>
          <a:p>
            <a:pPr algn="ctr"/>
            <a:r>
              <a:rPr lang="fr-BE" sz="2800" dirty="0" smtClean="0">
                <a:solidFill>
                  <a:schemeClr val="tx1"/>
                </a:solidFill>
                <a:latin typeface="Garamond" pitchFamily="18" charset="0"/>
              </a:rPr>
              <a:t>Lionel Sturnack</a:t>
            </a:r>
          </a:p>
          <a:p>
            <a:endParaRPr lang="fr-BE" sz="1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r"/>
            <a:r>
              <a:rPr lang="fr-BE" sz="2000" dirty="0" smtClean="0">
                <a:solidFill>
                  <a:schemeClr val="tx1"/>
                </a:solidFill>
                <a:latin typeface="Garamond" pitchFamily="18" charset="0"/>
              </a:rPr>
              <a:t>Université de Liège – Universidade de São Paulo</a:t>
            </a:r>
          </a:p>
          <a:p>
            <a:pPr algn="r"/>
            <a:r>
              <a:rPr lang="fr-BE" sz="2000" dirty="0" smtClean="0">
                <a:solidFill>
                  <a:schemeClr val="tx1"/>
                </a:solidFill>
                <a:latin typeface="Garamond" pitchFamily="18" charset="0"/>
              </a:rPr>
              <a:t>Wallonie-Bruxelles International</a:t>
            </a:r>
            <a:endParaRPr lang="fr-BE" sz="20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26" name="Picture 2" descr="C:\Users\Lionel\Downloads\Charte et LOGO WBI\LOGO-WBI_gris&amp;rou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128"/>
            <a:ext cx="1828128" cy="99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611560" y="3717032"/>
            <a:ext cx="18002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611560" y="2636912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0892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563888" y="24208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Cambria" pitchFamily="18" charset="0"/>
              </a:rPr>
              <a:t>busto/cabeça</a:t>
            </a:r>
          </a:p>
          <a:p>
            <a:r>
              <a:rPr lang="pt-BR" i="1" dirty="0" smtClean="0">
                <a:latin typeface="Cambria" pitchFamily="18" charset="0"/>
              </a:rPr>
              <a:t>          Branco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72200" y="23488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Cambria" pitchFamily="18" charset="0"/>
              </a:rPr>
              <a:t> </a:t>
            </a:r>
            <a:r>
              <a:rPr lang="fr-BE" i="1" dirty="0" err="1" smtClean="0">
                <a:latin typeface="Cambria" pitchFamily="18" charset="0"/>
              </a:rPr>
              <a:t>fundo</a:t>
            </a:r>
            <a:endParaRPr lang="fr-BE" i="1" dirty="0" smtClean="0">
              <a:latin typeface="Cambria" pitchFamily="18" charset="0"/>
            </a:endParaRPr>
          </a:p>
          <a:p>
            <a:r>
              <a:rPr lang="fr-BE" dirty="0" err="1" smtClean="0">
                <a:latin typeface="Cambria" pitchFamily="18" charset="0"/>
              </a:rPr>
              <a:t>Preto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07904" y="3861048"/>
            <a:ext cx="144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    Não preto</a:t>
            </a:r>
          </a:p>
          <a:p>
            <a:r>
              <a:rPr lang="pt-BR" i="1" dirty="0" smtClean="0">
                <a:latin typeface="Cambria" pitchFamily="18" charset="0"/>
              </a:rPr>
              <a:t>coxa/pernas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72200" y="386104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Cambria" pitchFamily="18" charset="0"/>
              </a:rPr>
              <a:t>N</a:t>
            </a:r>
            <a:r>
              <a:rPr lang="pt-BR" i="1" dirty="0" smtClean="0">
                <a:latin typeface="Cambria" pitchFamily="18" charset="0"/>
              </a:rPr>
              <a:t>ão branco</a:t>
            </a:r>
          </a:p>
          <a:p>
            <a:r>
              <a:rPr lang="pt-BR" i="1" dirty="0" smtClean="0">
                <a:latin typeface="Cambria" pitchFamily="18" charset="0"/>
              </a:rPr>
              <a:t>braço </a:t>
            </a:r>
            <a:r>
              <a:rPr lang="pt-BR" i="1" dirty="0">
                <a:latin typeface="Cambria" pitchFamily="18" charset="0"/>
              </a:rPr>
              <a:t>direito</a:t>
            </a:r>
            <a:endParaRPr lang="fr-BE" i="1" dirty="0"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270892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mbria" pitchFamily="18" charset="0"/>
              </a:rPr>
              <a:t>Concentrado</a:t>
            </a:r>
            <a:endParaRPr lang="fr-BE" b="1" dirty="0" smtClean="0">
              <a:latin typeface="Cambria" pitchFamily="18" charset="0"/>
            </a:endParaRPr>
          </a:p>
          <a:p>
            <a:endParaRPr lang="fr-BE" b="1" dirty="0" smtClean="0">
              <a:latin typeface="Cambria" pitchFamily="18" charset="0"/>
            </a:endParaRPr>
          </a:p>
          <a:p>
            <a:r>
              <a:rPr lang="fr-BE" dirty="0" smtClean="0">
                <a:latin typeface="Cambria" pitchFamily="18" charset="0"/>
              </a:rPr>
              <a:t>-------------------------------------------------------</a:t>
            </a:r>
            <a:endParaRPr lang="fr-BE" dirty="0">
              <a:latin typeface="Cambria" pitchFamily="18" charset="0"/>
            </a:endParaRPr>
          </a:p>
          <a:p>
            <a:endParaRPr lang="fr-BE" b="1" dirty="0" smtClean="0">
              <a:latin typeface="Cambria" pitchFamily="18" charset="0"/>
            </a:endParaRPr>
          </a:p>
          <a:p>
            <a:r>
              <a:rPr lang="fr-BE" b="1" dirty="0" smtClean="0">
                <a:latin typeface="Cambria" pitchFamily="18" charset="0"/>
              </a:rPr>
              <a:t>      </a:t>
            </a:r>
            <a:r>
              <a:rPr lang="fr-BE" b="1" dirty="0" err="1" smtClean="0">
                <a:latin typeface="Cambria" pitchFamily="18" charset="0"/>
              </a:rPr>
              <a:t>Difuso</a:t>
            </a:r>
            <a:endParaRPr lang="fr-BE" b="1" dirty="0" smtClean="0">
              <a:latin typeface="Cambria" pitchFamily="18" charset="0"/>
            </a:endParaRPr>
          </a:p>
          <a:p>
            <a:endParaRPr lang="fr-BE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236296" y="3789040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à coins arrondis 11"/>
          <p:cNvSpPr/>
          <p:nvPr/>
        </p:nvSpPr>
        <p:spPr>
          <a:xfrm>
            <a:off x="7236296" y="2708920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323528" y="3717032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323528" y="2636912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8092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339752" y="24208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Cambria" pitchFamily="18" charset="0"/>
              </a:rPr>
              <a:t>busto/cabeça</a:t>
            </a:r>
          </a:p>
          <a:p>
            <a:r>
              <a:rPr lang="pt-BR" i="1" dirty="0" smtClean="0">
                <a:latin typeface="Cambria" pitchFamily="18" charset="0"/>
              </a:rPr>
              <a:t>          Branco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4048" y="23488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Cambria" pitchFamily="18" charset="0"/>
              </a:rPr>
              <a:t> </a:t>
            </a:r>
            <a:r>
              <a:rPr lang="fr-BE" i="1" dirty="0" err="1" smtClean="0">
                <a:latin typeface="Cambria" pitchFamily="18" charset="0"/>
              </a:rPr>
              <a:t>fundo</a:t>
            </a:r>
            <a:endParaRPr lang="fr-BE" i="1" dirty="0" smtClean="0">
              <a:latin typeface="Cambria" pitchFamily="18" charset="0"/>
            </a:endParaRPr>
          </a:p>
          <a:p>
            <a:r>
              <a:rPr lang="fr-BE" dirty="0" err="1" smtClean="0">
                <a:latin typeface="Cambria" pitchFamily="18" charset="0"/>
              </a:rPr>
              <a:t>Preto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11760" y="3861048"/>
            <a:ext cx="144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    Não preto</a:t>
            </a:r>
          </a:p>
          <a:p>
            <a:r>
              <a:rPr lang="pt-BR" i="1" dirty="0" smtClean="0">
                <a:latin typeface="Cambria" pitchFamily="18" charset="0"/>
              </a:rPr>
              <a:t>coxa/pernas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32040" y="386104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Cambria" pitchFamily="18" charset="0"/>
              </a:rPr>
              <a:t>N</a:t>
            </a:r>
            <a:r>
              <a:rPr lang="pt-BR" i="1" dirty="0" smtClean="0">
                <a:latin typeface="Cambria" pitchFamily="18" charset="0"/>
              </a:rPr>
              <a:t>ão branco</a:t>
            </a:r>
          </a:p>
          <a:p>
            <a:r>
              <a:rPr lang="pt-BR" i="1" dirty="0" smtClean="0">
                <a:latin typeface="Cambria" pitchFamily="18" charset="0"/>
              </a:rPr>
              <a:t>braço </a:t>
            </a:r>
            <a:r>
              <a:rPr lang="pt-BR" i="1" dirty="0">
                <a:latin typeface="Cambria" pitchFamily="18" charset="0"/>
              </a:rPr>
              <a:t>direito</a:t>
            </a:r>
            <a:endParaRPr lang="fr-BE" i="1" dirty="0"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270892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mbria" pitchFamily="18" charset="0"/>
              </a:rPr>
              <a:t>Concentrado</a:t>
            </a:r>
            <a:endParaRPr lang="fr-BE" b="1" dirty="0" smtClean="0">
              <a:latin typeface="Cambria" pitchFamily="18" charset="0"/>
            </a:endParaRPr>
          </a:p>
          <a:p>
            <a:endParaRPr lang="fr-BE" b="1" dirty="0" smtClean="0">
              <a:latin typeface="Cambria" pitchFamily="18" charset="0"/>
            </a:endParaRPr>
          </a:p>
          <a:p>
            <a:r>
              <a:rPr lang="fr-BE" dirty="0" smtClean="0">
                <a:latin typeface="Cambria" pitchFamily="18" charset="0"/>
              </a:rPr>
              <a:t>----------------------------------------</a:t>
            </a:r>
            <a:endParaRPr lang="fr-BE" dirty="0">
              <a:latin typeface="Cambria" pitchFamily="18" charset="0"/>
            </a:endParaRPr>
          </a:p>
          <a:p>
            <a:endParaRPr lang="fr-BE" b="1" dirty="0" smtClean="0">
              <a:latin typeface="Cambria" pitchFamily="18" charset="0"/>
            </a:endParaRPr>
          </a:p>
          <a:p>
            <a:r>
              <a:rPr lang="fr-BE" b="1" dirty="0" smtClean="0">
                <a:latin typeface="Cambria" pitchFamily="18" charset="0"/>
              </a:rPr>
              <a:t>      </a:t>
            </a:r>
            <a:r>
              <a:rPr lang="fr-BE" b="1" dirty="0" err="1" smtClean="0">
                <a:latin typeface="Cambria" pitchFamily="18" charset="0"/>
              </a:rPr>
              <a:t>Difuso</a:t>
            </a:r>
            <a:endParaRPr lang="fr-BE" b="1" dirty="0" smtClean="0">
              <a:latin typeface="Cambria" pitchFamily="18" charset="0"/>
            </a:endParaRPr>
          </a:p>
          <a:p>
            <a:endParaRPr lang="fr-BE" b="1" dirty="0">
              <a:latin typeface="Cambr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76056" y="270892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smtClean="0"/>
              <a:t>Superior</a:t>
            </a:r>
          </a:p>
          <a:p>
            <a:pPr algn="r"/>
            <a:endParaRPr lang="fr-BE" dirty="0" smtClean="0"/>
          </a:p>
          <a:p>
            <a:r>
              <a:rPr lang="fr-BE" dirty="0" smtClean="0"/>
              <a:t>----------------------------------------</a:t>
            </a:r>
          </a:p>
          <a:p>
            <a:endParaRPr lang="fr-BE" dirty="0"/>
          </a:p>
          <a:p>
            <a:pPr algn="r"/>
            <a:r>
              <a:rPr lang="fr-BE" dirty="0" err="1" smtClean="0"/>
              <a:t>Inferior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1835696" y="980728"/>
            <a:ext cx="514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err="1" smtClean="0">
                <a:latin typeface="Cambria" pitchFamily="18" charset="0"/>
              </a:rPr>
              <a:t>Esquema</a:t>
            </a:r>
            <a:r>
              <a:rPr lang="fr-BE" sz="2800" dirty="0" smtClean="0">
                <a:latin typeface="Cambria" pitchFamily="18" charset="0"/>
              </a:rPr>
              <a:t> </a:t>
            </a:r>
            <a:r>
              <a:rPr lang="fr-BE" sz="2800" dirty="0" err="1" smtClean="0">
                <a:latin typeface="Cambria" pitchFamily="18" charset="0"/>
              </a:rPr>
              <a:t>plástico</a:t>
            </a:r>
            <a:r>
              <a:rPr lang="fr-BE" sz="2800" dirty="0" smtClean="0">
                <a:latin typeface="Cambria" pitchFamily="18" charset="0"/>
              </a:rPr>
              <a:t> </a:t>
            </a:r>
            <a:r>
              <a:rPr lang="fr-BE" sz="2800" dirty="0" err="1" smtClean="0">
                <a:latin typeface="Cambria" pitchFamily="18" charset="0"/>
              </a:rPr>
              <a:t>geral</a:t>
            </a:r>
            <a:r>
              <a:rPr lang="fr-BE" sz="2800" dirty="0" smtClean="0">
                <a:latin typeface="Cambria" pitchFamily="18" charset="0"/>
              </a:rPr>
              <a:t> do corpo</a:t>
            </a:r>
          </a:p>
          <a:p>
            <a:pPr algn="ctr"/>
            <a:endParaRPr lang="fr-BE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64288" y="4077072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7308304" y="2420888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323528" y="2636912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323528" y="3717032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92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771800" y="227687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err="1" smtClean="0">
                <a:latin typeface="Cambria" pitchFamily="18" charset="0"/>
              </a:rPr>
              <a:t>pé</a:t>
            </a:r>
            <a:endParaRPr lang="fr-BE" i="1" dirty="0" smtClean="0">
              <a:latin typeface="Cambria" pitchFamily="18" charset="0"/>
            </a:endParaRPr>
          </a:p>
          <a:p>
            <a:r>
              <a:rPr lang="fr-BE" dirty="0" smtClean="0">
                <a:latin typeface="Cambria" pitchFamily="18" charset="0"/>
              </a:rPr>
              <a:t>Branco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10023" y="2276872"/>
            <a:ext cx="786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err="1" smtClean="0">
                <a:latin typeface="Cambria" pitchFamily="18" charset="0"/>
              </a:rPr>
              <a:t>Fundo</a:t>
            </a:r>
            <a:endParaRPr lang="fr-BE" i="1" dirty="0" smtClean="0">
              <a:latin typeface="Cambria" pitchFamily="18" charset="0"/>
            </a:endParaRPr>
          </a:p>
          <a:p>
            <a:r>
              <a:rPr lang="fr-BE" dirty="0" err="1" smtClean="0">
                <a:latin typeface="Cambria" pitchFamily="18" charset="0"/>
              </a:rPr>
              <a:t>Preto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55776" y="371703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latin typeface="Cambria" pitchFamily="18" charset="0"/>
              </a:rPr>
              <a:t>Não</a:t>
            </a:r>
            <a:r>
              <a:rPr lang="fr-BE" dirty="0" smtClean="0">
                <a:latin typeface="Cambria" pitchFamily="18" charset="0"/>
              </a:rPr>
              <a:t> </a:t>
            </a:r>
            <a:r>
              <a:rPr lang="fr-BE" dirty="0" err="1" smtClean="0">
                <a:latin typeface="Cambria" pitchFamily="18" charset="0"/>
              </a:rPr>
              <a:t>preto</a:t>
            </a:r>
            <a:endParaRPr lang="fr-BE" dirty="0" smtClean="0">
              <a:latin typeface="Cambria" pitchFamily="18" charset="0"/>
            </a:endParaRPr>
          </a:p>
          <a:p>
            <a:r>
              <a:rPr lang="fr-BE" i="1" dirty="0" err="1" smtClean="0">
                <a:latin typeface="Cambria" pitchFamily="18" charset="0"/>
              </a:rPr>
              <a:t>assento</a:t>
            </a:r>
            <a:endParaRPr lang="fr-BE" i="1" dirty="0">
              <a:latin typeface="Cambr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4048" y="3717032"/>
            <a:ext cx="1309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latin typeface="Cambria" pitchFamily="18" charset="0"/>
              </a:rPr>
              <a:t>Não</a:t>
            </a:r>
            <a:r>
              <a:rPr lang="fr-BE" dirty="0" smtClean="0">
                <a:latin typeface="Cambria" pitchFamily="18" charset="0"/>
              </a:rPr>
              <a:t> </a:t>
            </a:r>
            <a:r>
              <a:rPr lang="fr-BE" dirty="0" err="1" smtClean="0">
                <a:latin typeface="Cambria" pitchFamily="18" charset="0"/>
              </a:rPr>
              <a:t>branco</a:t>
            </a:r>
            <a:endParaRPr lang="fr-BE" dirty="0" smtClean="0">
              <a:latin typeface="Cambria" pitchFamily="18" charset="0"/>
            </a:endParaRPr>
          </a:p>
          <a:p>
            <a:r>
              <a:rPr lang="fr-BE" i="1" dirty="0" err="1" smtClean="0">
                <a:latin typeface="Cambria" pitchFamily="18" charset="0"/>
              </a:rPr>
              <a:t>espiral</a:t>
            </a:r>
            <a:endParaRPr lang="fr-BE" i="1" dirty="0"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270892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mbria" pitchFamily="18" charset="0"/>
              </a:rPr>
              <a:t>Concentrado</a:t>
            </a:r>
            <a:endParaRPr lang="fr-BE" b="1" dirty="0" smtClean="0">
              <a:latin typeface="Cambria" pitchFamily="18" charset="0"/>
            </a:endParaRPr>
          </a:p>
          <a:p>
            <a:endParaRPr lang="fr-BE" b="1" dirty="0" smtClean="0">
              <a:latin typeface="Cambria" pitchFamily="18" charset="0"/>
            </a:endParaRPr>
          </a:p>
          <a:p>
            <a:r>
              <a:rPr lang="fr-BE" dirty="0" smtClean="0">
                <a:latin typeface="Cambria" pitchFamily="18" charset="0"/>
              </a:rPr>
              <a:t>----------------------------------------</a:t>
            </a:r>
            <a:endParaRPr lang="fr-BE" dirty="0">
              <a:latin typeface="Cambria" pitchFamily="18" charset="0"/>
            </a:endParaRPr>
          </a:p>
          <a:p>
            <a:endParaRPr lang="fr-BE" b="1" dirty="0" smtClean="0">
              <a:latin typeface="Cambria" pitchFamily="18" charset="0"/>
            </a:endParaRPr>
          </a:p>
          <a:p>
            <a:r>
              <a:rPr lang="fr-BE" b="1" dirty="0" smtClean="0">
                <a:latin typeface="Cambria" pitchFamily="18" charset="0"/>
              </a:rPr>
              <a:t>      </a:t>
            </a:r>
            <a:r>
              <a:rPr lang="fr-BE" b="1" dirty="0" err="1" smtClean="0">
                <a:latin typeface="Cambria" pitchFamily="18" charset="0"/>
              </a:rPr>
              <a:t>Difuso</a:t>
            </a:r>
            <a:endParaRPr lang="fr-BE" b="1" dirty="0" smtClean="0">
              <a:latin typeface="Cambria" pitchFamily="18" charset="0"/>
            </a:endParaRPr>
          </a:p>
          <a:p>
            <a:endParaRPr lang="fr-BE" b="1" dirty="0"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6056" y="2420888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err="1" smtClean="0"/>
              <a:t>Inferior</a:t>
            </a:r>
            <a:endParaRPr lang="fr-BE" dirty="0" smtClean="0"/>
          </a:p>
          <a:p>
            <a:pPr algn="r"/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----------------------------------------</a:t>
            </a:r>
          </a:p>
          <a:p>
            <a:endParaRPr lang="fr-BE" dirty="0"/>
          </a:p>
          <a:p>
            <a:pPr algn="r"/>
            <a:endParaRPr lang="fr-BE" dirty="0" smtClean="0"/>
          </a:p>
          <a:p>
            <a:pPr algn="r"/>
            <a:r>
              <a:rPr lang="fr-BE" dirty="0" smtClean="0"/>
              <a:t>  Superior</a:t>
            </a:r>
            <a:endParaRPr lang="fr-BE" dirty="0"/>
          </a:p>
        </p:txBody>
      </p:sp>
      <p:sp>
        <p:nvSpPr>
          <p:cNvPr id="15" name="Double flèche verticale 14"/>
          <p:cNvSpPr/>
          <p:nvPr/>
        </p:nvSpPr>
        <p:spPr>
          <a:xfrm>
            <a:off x="7596336" y="3068960"/>
            <a:ext cx="484632" cy="864096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1763688" y="1052736"/>
            <a:ext cx="5681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dirty="0" err="1" smtClean="0">
                <a:latin typeface="Cambria" pitchFamily="18" charset="0"/>
              </a:rPr>
              <a:t>Esquema</a:t>
            </a:r>
            <a:r>
              <a:rPr lang="fr-BE" sz="2800" dirty="0" smtClean="0">
                <a:latin typeface="Cambria" pitchFamily="18" charset="0"/>
              </a:rPr>
              <a:t> </a:t>
            </a:r>
            <a:r>
              <a:rPr lang="fr-BE" sz="2800" dirty="0" err="1" smtClean="0">
                <a:latin typeface="Cambria" pitchFamily="18" charset="0"/>
              </a:rPr>
              <a:t>plástico</a:t>
            </a:r>
            <a:r>
              <a:rPr lang="fr-BE" sz="2800" dirty="0" smtClean="0">
                <a:latin typeface="Cambria" pitchFamily="18" charset="0"/>
              </a:rPr>
              <a:t> </a:t>
            </a:r>
            <a:r>
              <a:rPr lang="fr-BE" sz="2800" dirty="0" err="1" smtClean="0">
                <a:latin typeface="Cambria" pitchFamily="18" charset="0"/>
              </a:rPr>
              <a:t>geral</a:t>
            </a:r>
            <a:r>
              <a:rPr lang="fr-BE" sz="2800" dirty="0" smtClean="0">
                <a:latin typeface="Cambria" pitchFamily="18" charset="0"/>
              </a:rPr>
              <a:t> da banqueta</a:t>
            </a:r>
          </a:p>
          <a:p>
            <a:pPr algn="ctr"/>
            <a:endParaRPr lang="fr-BE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onel\Desktop\Nouveau dossier\Semiótica visual\Images\Benedetta Bonichi PIN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8505"/>
            <a:ext cx="4205917" cy="6381328"/>
          </a:xfrm>
          <a:prstGeom prst="rect">
            <a:avLst/>
          </a:prstGeom>
          <a:noFill/>
        </p:spPr>
      </p:pic>
      <p:cxnSp>
        <p:nvCxnSpPr>
          <p:cNvPr id="4" name="Connecteur droit avec flèche 3"/>
          <p:cNvCxnSpPr/>
          <p:nvPr/>
        </p:nvCxnSpPr>
        <p:spPr>
          <a:xfrm flipV="1">
            <a:off x="2843808" y="4221088"/>
            <a:ext cx="0" cy="1800200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6300192" y="1052736"/>
            <a:ext cx="0" cy="475252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483768" y="4005064"/>
            <a:ext cx="1656184" cy="0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869018" y="1196752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latin typeface="Cambria" pitchFamily="18" charset="0"/>
              </a:rPr>
              <a:t>Orientação</a:t>
            </a:r>
            <a:r>
              <a:rPr lang="fr-BE" dirty="0" smtClean="0">
                <a:latin typeface="Cambria" pitchFamily="18" charset="0"/>
              </a:rPr>
              <a:t> </a:t>
            </a:r>
            <a:r>
              <a:rPr lang="fr-BE" dirty="0" err="1" smtClean="0">
                <a:latin typeface="Cambria" pitchFamily="18" charset="0"/>
              </a:rPr>
              <a:t>plástica</a:t>
            </a:r>
            <a:endParaRPr lang="fr-BE" dirty="0" smtClean="0">
              <a:latin typeface="Cambria" pitchFamily="18" charset="0"/>
            </a:endParaRPr>
          </a:p>
          <a:p>
            <a:r>
              <a:rPr lang="fr-BE" dirty="0" smtClean="0">
                <a:latin typeface="Cambria" pitchFamily="18" charset="0"/>
              </a:rPr>
              <a:t>do corpo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520" y="5373216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latin typeface="Cambria" pitchFamily="18" charset="0"/>
              </a:rPr>
              <a:t>Orientação</a:t>
            </a:r>
            <a:r>
              <a:rPr lang="fr-BE" dirty="0" smtClean="0">
                <a:latin typeface="Cambria" pitchFamily="18" charset="0"/>
              </a:rPr>
              <a:t> </a:t>
            </a:r>
            <a:r>
              <a:rPr lang="fr-BE" dirty="0" err="1" smtClean="0">
                <a:latin typeface="Cambria" pitchFamily="18" charset="0"/>
              </a:rPr>
              <a:t>plástica</a:t>
            </a:r>
            <a:r>
              <a:rPr lang="fr-BE" dirty="0" smtClean="0">
                <a:latin typeface="Cambria" pitchFamily="18" charset="0"/>
              </a:rPr>
              <a:t>  </a:t>
            </a:r>
          </a:p>
          <a:p>
            <a:r>
              <a:rPr lang="fr-BE" dirty="0" smtClean="0">
                <a:latin typeface="Cambria" pitchFamily="18" charset="0"/>
              </a:rPr>
              <a:t>da banqueta</a:t>
            </a:r>
            <a:endParaRPr lang="fr-BE" dirty="0">
              <a:latin typeface="Cambria" pitchFamily="18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1835696" y="4005064"/>
            <a:ext cx="64807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67544" y="3573016"/>
            <a:ext cx="152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Cambria" pitchFamily="18" charset="0"/>
              </a:rPr>
              <a:t>Centro X </a:t>
            </a:r>
          </a:p>
          <a:p>
            <a:r>
              <a:rPr lang="fr-BE" dirty="0" smtClean="0">
                <a:latin typeface="Cambria" pitchFamily="18" charset="0"/>
              </a:rPr>
              <a:t>do </a:t>
            </a:r>
            <a:r>
              <a:rPr lang="fr-BE" dirty="0" err="1" smtClean="0">
                <a:latin typeface="Cambria" pitchFamily="18" charset="0"/>
              </a:rPr>
              <a:t>quiasma</a:t>
            </a:r>
            <a:endParaRPr lang="fr-BE" dirty="0" smtClean="0">
              <a:latin typeface="Cambria" pitchFamily="18" charset="0"/>
            </a:endParaRPr>
          </a:p>
          <a:p>
            <a:endParaRPr lang="fr-BE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ulourblind.files.wordpress.com/2010/01/nick-vease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ZoneTexte 2"/>
          <p:cNvSpPr txBox="1"/>
          <p:nvPr/>
        </p:nvSpPr>
        <p:spPr>
          <a:xfrm>
            <a:off x="4067944" y="472514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chemeClr val="bg1"/>
                </a:solidFill>
                <a:latin typeface="Cambria" pitchFamily="18" charset="0"/>
              </a:rPr>
              <a:t>lionel.sturnack@gmail.com</a:t>
            </a:r>
            <a:endParaRPr lang="fr-BE" sz="28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onel\Desktop\Nouveau dossier\Semiótica visual\Images\Benedetta Bonichi PIN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4126050" cy="6273527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843808" y="60932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err="1" smtClean="0">
                <a:latin typeface="Cambria" pitchFamily="18" charset="0"/>
              </a:rPr>
              <a:t>Benedetta</a:t>
            </a:r>
            <a:r>
              <a:rPr lang="fr-BE" dirty="0" smtClean="0">
                <a:latin typeface="Cambria" pitchFamily="18" charset="0"/>
              </a:rPr>
              <a:t> </a:t>
            </a:r>
            <a:r>
              <a:rPr lang="fr-BE" dirty="0" err="1" smtClean="0">
                <a:latin typeface="Cambria" pitchFamily="18" charset="0"/>
              </a:rPr>
              <a:t>Bonichi</a:t>
            </a:r>
            <a:r>
              <a:rPr lang="fr-BE" dirty="0" smtClean="0">
                <a:latin typeface="Cambria" pitchFamily="18" charset="0"/>
              </a:rPr>
              <a:t>, </a:t>
            </a:r>
            <a:r>
              <a:rPr lang="fr-BE" i="1" dirty="0" smtClean="0">
                <a:latin typeface="Cambria" pitchFamily="18" charset="0"/>
              </a:rPr>
              <a:t>Striptease</a:t>
            </a:r>
            <a:r>
              <a:rPr lang="fr-BE" dirty="0" smtClean="0">
                <a:latin typeface="Cambria" pitchFamily="18" charset="0"/>
              </a:rPr>
              <a:t>, </a:t>
            </a:r>
            <a:r>
              <a:rPr lang="fr-BE" dirty="0" err="1" smtClean="0">
                <a:latin typeface="Cambria" pitchFamily="18" charset="0"/>
              </a:rPr>
              <a:t>técnica</a:t>
            </a:r>
            <a:r>
              <a:rPr lang="fr-BE" dirty="0" smtClean="0">
                <a:latin typeface="Cambria" pitchFamily="18" charset="0"/>
              </a:rPr>
              <a:t> </a:t>
            </a:r>
            <a:r>
              <a:rPr lang="fr-BE" dirty="0" err="1" smtClean="0">
                <a:latin typeface="Cambria" pitchFamily="18" charset="0"/>
              </a:rPr>
              <a:t>mista</a:t>
            </a:r>
            <a:r>
              <a:rPr lang="fr-BE" dirty="0" smtClean="0">
                <a:latin typeface="Cambria" pitchFamily="18" charset="0"/>
              </a:rPr>
              <a:t>,  2003.</a:t>
            </a:r>
            <a:endParaRPr lang="fr-BE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onel\Desktop\Nouveau dossier\Semiótica visual\Trabalho\X-ray artistiques\Nick Veasey - feet&amp;tal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000236" cy="403244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75856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Cambria" pitchFamily="18" charset="0"/>
              </a:rPr>
              <a:t>Nick </a:t>
            </a:r>
            <a:r>
              <a:rPr lang="fr-BE" dirty="0" err="1" smtClean="0">
                <a:latin typeface="Cambria" pitchFamily="18" charset="0"/>
              </a:rPr>
              <a:t>Veasey</a:t>
            </a:r>
            <a:r>
              <a:rPr lang="fr-BE" dirty="0" smtClean="0">
                <a:latin typeface="Cambria" pitchFamily="18" charset="0"/>
              </a:rPr>
              <a:t>, </a:t>
            </a:r>
            <a:r>
              <a:rPr lang="fr-BE" i="1" dirty="0" err="1" smtClean="0">
                <a:latin typeface="Cambria" pitchFamily="18" charset="0"/>
              </a:rPr>
              <a:t>Shoes</a:t>
            </a:r>
            <a:r>
              <a:rPr lang="fr-BE" dirty="0" smtClean="0">
                <a:latin typeface="Cambria" pitchFamily="18" charset="0"/>
              </a:rPr>
              <a:t> </a:t>
            </a:r>
            <a:endParaRPr lang="fr-BE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Lionel\Desktop\Nouveau dossier\Semiótica visual\Trabalho\X-ray artistiques\VEASEY Daily Plane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5010150" cy="399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75856" y="5661248"/>
            <a:ext cx="260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Cambria" pitchFamily="18" charset="0"/>
              </a:rPr>
              <a:t>Nick </a:t>
            </a:r>
            <a:r>
              <a:rPr lang="fr-BE" dirty="0" err="1" smtClean="0">
                <a:latin typeface="Cambria" pitchFamily="18" charset="0"/>
              </a:rPr>
              <a:t>Veasey</a:t>
            </a:r>
            <a:r>
              <a:rPr lang="fr-BE" dirty="0" smtClean="0">
                <a:latin typeface="Cambria" pitchFamily="18" charset="0"/>
              </a:rPr>
              <a:t>, </a:t>
            </a:r>
            <a:r>
              <a:rPr lang="fr-BE" i="1" dirty="0" smtClean="0">
                <a:latin typeface="Cambria" pitchFamily="18" charset="0"/>
              </a:rPr>
              <a:t>Daily </a:t>
            </a:r>
            <a:r>
              <a:rPr lang="fr-BE" i="1" dirty="0" err="1" smtClean="0">
                <a:latin typeface="Cambria" pitchFamily="18" charset="0"/>
              </a:rPr>
              <a:t>Planet</a:t>
            </a:r>
            <a:endParaRPr lang="fr-BE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onel\Desktop\Nouveau dossier\Semiótica visual\Trabalho\X-ray artistiques\Claudio Mubarac, segunda figura pint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192688" cy="432053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11560" y="56612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Cambria" pitchFamily="18" charset="0"/>
              </a:rPr>
              <a:t>Claudio </a:t>
            </a:r>
            <a:r>
              <a:rPr lang="fr-BE" dirty="0" err="1" smtClean="0">
                <a:latin typeface="Cambria" pitchFamily="18" charset="0"/>
              </a:rPr>
              <a:t>Mubarac</a:t>
            </a:r>
            <a:r>
              <a:rPr lang="fr-BE" dirty="0" smtClean="0">
                <a:latin typeface="Cambria" pitchFamily="18" charset="0"/>
              </a:rPr>
              <a:t>, </a:t>
            </a:r>
            <a:r>
              <a:rPr lang="fr-BE" i="1" dirty="0" err="1" smtClean="0">
                <a:latin typeface="Cambria" pitchFamily="18" charset="0"/>
              </a:rPr>
              <a:t>Segunda</a:t>
            </a:r>
            <a:r>
              <a:rPr lang="fr-BE" i="1" dirty="0" smtClean="0">
                <a:latin typeface="Cambria" pitchFamily="18" charset="0"/>
              </a:rPr>
              <a:t> figura </a:t>
            </a:r>
            <a:r>
              <a:rPr lang="fr-BE" i="1" dirty="0" err="1" smtClean="0">
                <a:latin typeface="Cambria" pitchFamily="18" charset="0"/>
              </a:rPr>
              <a:t>pintada</a:t>
            </a:r>
            <a:r>
              <a:rPr lang="fr-BE" i="1" dirty="0" smtClean="0">
                <a:latin typeface="Cambria" pitchFamily="18" charset="0"/>
              </a:rPr>
              <a:t>. Da </a:t>
            </a:r>
            <a:r>
              <a:rPr lang="fr-BE" i="1" dirty="0" err="1" smtClean="0">
                <a:latin typeface="Cambria" pitchFamily="18" charset="0"/>
              </a:rPr>
              <a:t>suíte</a:t>
            </a:r>
            <a:r>
              <a:rPr lang="fr-BE" i="1" dirty="0" smtClean="0">
                <a:latin typeface="Cambria" pitchFamily="18" charset="0"/>
              </a:rPr>
              <a:t> sobre a morte da </a:t>
            </a:r>
            <a:r>
              <a:rPr lang="fr-BE" i="1" dirty="0" err="1" smtClean="0">
                <a:latin typeface="Cambria" pitchFamily="18" charset="0"/>
              </a:rPr>
              <a:t>donzela</a:t>
            </a:r>
            <a:endParaRPr lang="fr-BE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onel\Desktop\Nouveau dossier\Semiótica visual\Trabalho\X-ray artistiques\Miss Apr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030913" cy="42386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059832" y="5733256"/>
            <a:ext cx="2937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latin typeface="Cambria" pitchFamily="18" charset="0"/>
              </a:rPr>
              <a:t>Agência</a:t>
            </a:r>
            <a:r>
              <a:rPr lang="fr-BE" sz="2000" dirty="0" smtClean="0">
                <a:latin typeface="Cambria" pitchFamily="18" charset="0"/>
              </a:rPr>
              <a:t> Butter, </a:t>
            </a:r>
            <a:r>
              <a:rPr lang="fr-BE" sz="2000" i="1" dirty="0" smtClean="0">
                <a:latin typeface="Cambria" pitchFamily="18" charset="0"/>
              </a:rPr>
              <a:t>Miss April</a:t>
            </a:r>
            <a:endParaRPr lang="fr-BE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292080" y="3212976"/>
            <a:ext cx="235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Cambria" pitchFamily="18" charset="0"/>
              </a:rPr>
              <a:t>Wim </a:t>
            </a:r>
            <a:r>
              <a:rPr lang="fr-BE" dirty="0" err="1" smtClean="0">
                <a:latin typeface="Cambria" pitchFamily="18" charset="0"/>
              </a:rPr>
              <a:t>Delvoye</a:t>
            </a:r>
            <a:r>
              <a:rPr lang="fr-BE" dirty="0" smtClean="0">
                <a:latin typeface="Cambria" pitchFamily="18" charset="0"/>
              </a:rPr>
              <a:t>, </a:t>
            </a:r>
            <a:r>
              <a:rPr lang="fr-BE" i="1" dirty="0" smtClean="0">
                <a:latin typeface="Cambria" pitchFamily="18" charset="0"/>
              </a:rPr>
              <a:t>Calliope</a:t>
            </a:r>
            <a:endParaRPr lang="fr-BE" dirty="0"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26193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onel\Desktop\Nouveau dossier\Semiótica visual\Images\Benedetta Bonichi PIN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45200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onel\Desktop\Nouveau dossier\Semiótica visual\Images\Benedetta Bonichi PIN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808312" cy="426084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563888" y="24208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Cambria" pitchFamily="18" charset="0"/>
              </a:rPr>
              <a:t>busto/cabeça</a:t>
            </a:r>
          </a:p>
          <a:p>
            <a:r>
              <a:rPr lang="pt-BR" i="1" dirty="0" smtClean="0">
                <a:latin typeface="Cambria" pitchFamily="18" charset="0"/>
              </a:rPr>
              <a:t>          Branco</a:t>
            </a:r>
            <a:endParaRPr lang="fr-BE" dirty="0">
              <a:latin typeface="Cambria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372200" y="23488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Cambria" pitchFamily="18" charset="0"/>
              </a:rPr>
              <a:t> </a:t>
            </a:r>
            <a:r>
              <a:rPr lang="fr-BE" i="1" dirty="0" err="1" smtClean="0">
                <a:latin typeface="Cambria" pitchFamily="18" charset="0"/>
              </a:rPr>
              <a:t>fundo</a:t>
            </a:r>
            <a:endParaRPr lang="fr-BE" i="1" dirty="0" smtClean="0">
              <a:latin typeface="Cambria" pitchFamily="18" charset="0"/>
            </a:endParaRPr>
          </a:p>
          <a:p>
            <a:r>
              <a:rPr lang="fr-BE" dirty="0" err="1" smtClean="0">
                <a:latin typeface="Cambria" pitchFamily="18" charset="0"/>
              </a:rPr>
              <a:t>Preto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07904" y="3861048"/>
            <a:ext cx="144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    Não preto</a:t>
            </a:r>
          </a:p>
          <a:p>
            <a:r>
              <a:rPr lang="pt-BR" i="1" dirty="0" smtClean="0">
                <a:latin typeface="Cambria" pitchFamily="18" charset="0"/>
              </a:rPr>
              <a:t>coxa/pernas</a:t>
            </a:r>
            <a:endParaRPr lang="fr-BE" dirty="0">
              <a:latin typeface="Cambr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2200" y="386104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Cambria" pitchFamily="18" charset="0"/>
              </a:rPr>
              <a:t>N</a:t>
            </a:r>
            <a:r>
              <a:rPr lang="pt-BR" i="1" dirty="0" smtClean="0">
                <a:latin typeface="Cambria" pitchFamily="18" charset="0"/>
              </a:rPr>
              <a:t>ão branco</a:t>
            </a:r>
          </a:p>
          <a:p>
            <a:r>
              <a:rPr lang="pt-BR" i="1" dirty="0" smtClean="0">
                <a:latin typeface="Cambria" pitchFamily="18" charset="0"/>
              </a:rPr>
              <a:t>braço </a:t>
            </a:r>
            <a:r>
              <a:rPr lang="pt-BR" i="1" dirty="0">
                <a:latin typeface="Cambria" pitchFamily="18" charset="0"/>
              </a:rPr>
              <a:t>direito</a:t>
            </a:r>
            <a:endParaRPr lang="fr-BE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158</Words>
  <Application>Microsoft Office PowerPoint</Application>
  <PresentationFormat>Affichage à l'écran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Oriel</vt:lpstr>
      <vt:lpstr>Striptease radiográfico: algumas relações artístico-científicas no domínio visual.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Striptease radiográfico: algumas relações artístico-científicas no domínio visual.</dc:title>
  <dc:creator>Windows User</dc:creator>
  <cp:lastModifiedBy>Windows User</cp:lastModifiedBy>
  <cp:revision>31</cp:revision>
  <dcterms:created xsi:type="dcterms:W3CDTF">2012-03-26T16:57:07Z</dcterms:created>
  <dcterms:modified xsi:type="dcterms:W3CDTF">2012-03-26T23:07:37Z</dcterms:modified>
</cp:coreProperties>
</file>