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Default Extension="wmf" ContentType="image/x-wmf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notesSlides/notesSlide5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notesSlides/notesSlide5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notesSlides/notesSlide5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9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5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300" r:id="rId3"/>
    <p:sldId id="301" r:id="rId4"/>
    <p:sldId id="257" r:id="rId5"/>
    <p:sldId id="262" r:id="rId6"/>
    <p:sldId id="258" r:id="rId7"/>
    <p:sldId id="259" r:id="rId8"/>
    <p:sldId id="260" r:id="rId9"/>
    <p:sldId id="261" r:id="rId10"/>
    <p:sldId id="297" r:id="rId11"/>
    <p:sldId id="306" r:id="rId12"/>
    <p:sldId id="324" r:id="rId13"/>
    <p:sldId id="263" r:id="rId14"/>
    <p:sldId id="322" r:id="rId15"/>
    <p:sldId id="321" r:id="rId16"/>
    <p:sldId id="302" r:id="rId17"/>
    <p:sldId id="264" r:id="rId18"/>
    <p:sldId id="265" r:id="rId19"/>
    <p:sldId id="267" r:id="rId20"/>
    <p:sldId id="266" r:id="rId21"/>
    <p:sldId id="269" r:id="rId22"/>
    <p:sldId id="268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307" r:id="rId31"/>
    <p:sldId id="277" r:id="rId32"/>
    <p:sldId id="278" r:id="rId33"/>
    <p:sldId id="279" r:id="rId34"/>
    <p:sldId id="298" r:id="rId35"/>
    <p:sldId id="308" r:id="rId36"/>
    <p:sldId id="280" r:id="rId37"/>
    <p:sldId id="281" r:id="rId38"/>
    <p:sldId id="284" r:id="rId39"/>
    <p:sldId id="283" r:id="rId40"/>
    <p:sldId id="303" r:id="rId41"/>
    <p:sldId id="285" r:id="rId42"/>
    <p:sldId id="286" r:id="rId43"/>
    <p:sldId id="287" r:id="rId44"/>
    <p:sldId id="299" r:id="rId45"/>
    <p:sldId id="296" r:id="rId46"/>
    <p:sldId id="288" r:id="rId47"/>
    <p:sldId id="289" r:id="rId48"/>
    <p:sldId id="290" r:id="rId49"/>
    <p:sldId id="291" r:id="rId50"/>
    <p:sldId id="292" r:id="rId51"/>
    <p:sldId id="293" r:id="rId52"/>
    <p:sldId id="318" r:id="rId53"/>
    <p:sldId id="294" r:id="rId54"/>
    <p:sldId id="295" r:id="rId55"/>
    <p:sldId id="304" r:id="rId56"/>
    <p:sldId id="305" r:id="rId57"/>
    <p:sldId id="323" r:id="rId58"/>
    <p:sldId id="319" r:id="rId59"/>
    <p:sldId id="320" r:id="rId60"/>
    <p:sldId id="325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0C43F4"/>
    <a:srgbClr val="FF9900"/>
    <a:srgbClr val="FFFF00"/>
    <a:srgbClr val="06FAD7"/>
    <a:srgbClr val="0099FF"/>
    <a:srgbClr val="912587"/>
    <a:srgbClr val="6202FE"/>
    <a:srgbClr val="0468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728" y="-7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60"/>
    </p:cViewPr>
  </p:sorterViewPr>
  <p:notesViewPr>
    <p:cSldViewPr snapToGrid="0">
      <p:cViewPr varScale="1">
        <p:scale>
          <a:sx n="61" d="100"/>
          <a:sy n="61" d="100"/>
        </p:scale>
        <p:origin x="-153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CB559157-B03F-0245-A195-89308B1632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AA1A5150-837D-D14C-B479-1BCAF0C514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7EEA1-16EF-C242-8F60-B78442CA35AA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FB5DA-45CF-D54D-8D54-557A0A66D8EC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63EBCD-C21A-2B4E-8466-9C17DF5BFA4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C4E02A-3000-3649-8ACC-0B7326DCA66D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97E52-6B0E-194F-B3E5-51DBC4636FD6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43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64FEE-476E-3544-BFCD-091D348A8615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6DBBE-8913-BB46-B2DF-B05C68891DD2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471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4E4141-B88C-8E4C-A5DC-C3D3C74241D9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4BC1E-C50A-8E47-BB41-E669F53C2203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86475-02FE-744C-A1FE-E248CEFB63BA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3A12F-4ACE-DC40-AEAC-8B6845759F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3D4A0-411D-9A4D-8FBA-1B7AE3883949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A6E7B-FE5A-4243-A85F-E1707210C70E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DFB622-EE10-B349-8FCC-2BFFDA01101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2F2D55-96C4-3546-A9E4-C34A0EE6DB26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710B0-7B0E-F841-BBC8-63A822EF9654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0868FF-98B2-1941-B610-FEBA6BB0D30D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20BD9-E6ED-9C40-A988-2A3E0A579D30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4BB20-494E-A844-8CF6-90F712913EE5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E7D20-65ED-F54A-82E9-29E264F9FADA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C953F-8204-CE47-8782-13E7E68C73B9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820A9-441D-DC40-8AD3-86AD7F010D22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204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A5F4B-54EA-9547-BD00-FCC95C12A408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74E404-5A67-494E-B3EF-367C554239E8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FD032-42FB-C745-9B33-8F8612700FF6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5DD78E-AEEB-2E4A-ABE6-14A73EDA5221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41809-6048-6A4E-8416-FC14D8BFE0D2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18279-6F9A-6B41-9518-95785D4DFABF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285B45-EE01-1642-BE88-6E06445593D0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C8E91-42FF-DE41-889F-C4E1C66F503F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50EAF-DA63-9B43-B5BE-D5F25284F9EB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B10D4-4E79-F344-BD0B-EA2D0A85F0D8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7C832-AF0C-FC44-8897-59239E3FD24B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C2B16-2738-1649-87A2-22B1CA23DF7D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>
                <a:latin typeface="Times New Roman" pitchFamily="16" charset="0"/>
                <a:ea typeface="Times New Roman" pitchFamily="16" charset="0"/>
                <a:cs typeface="Times New Roman" pitchFamily="16" charset="0"/>
              </a:rPr>
              <a:t>Fasciculations gropées = doublets ou multiplets</a:t>
            </a:r>
          </a:p>
          <a:p>
            <a:pPr eaLnBrk="1" hangingPunct="1"/>
            <a:r>
              <a:rPr lang="fr-FR">
                <a:latin typeface="Times New Roman" pitchFamily="16" charset="0"/>
                <a:ea typeface="Times New Roman" pitchFamily="16" charset="0"/>
                <a:cs typeface="Times New Roman" pitchFamily="16" charset="0"/>
              </a:rPr>
              <a:t>Décharges myokymiques = long multiplets</a:t>
            </a:r>
          </a:p>
          <a:p>
            <a:pPr eaLnBrk="1" hangingPunct="1"/>
            <a:r>
              <a:rPr lang="fr-FR">
                <a:latin typeface="Times New Roman" pitchFamily="16" charset="0"/>
                <a:ea typeface="Times New Roman" pitchFamily="16" charset="0"/>
                <a:cs typeface="Times New Roman" pitchFamily="16" charset="0"/>
              </a:rPr>
              <a:t>Décharges neuromyotoniques = longues décharges myokymiques</a:t>
            </a:r>
          </a:p>
          <a:p>
            <a:pPr eaLnBrk="1" hangingPunct="1"/>
            <a:r>
              <a:rPr lang="fr-FR">
                <a:latin typeface="Times New Roman" pitchFamily="16" charset="0"/>
                <a:ea typeface="Times New Roman" pitchFamily="16" charset="0"/>
                <a:cs typeface="Times New Roman" pitchFamily="16" charset="0"/>
              </a:rPr>
              <a:t>Crampes débutent souvent par des fasciculations</a:t>
            </a:r>
          </a:p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  <a:p>
            <a:pPr eaLnBrk="1" hangingPunct="1"/>
            <a:r>
              <a:rPr lang="fr-FR">
                <a:latin typeface="Times New Roman" pitchFamily="16" charset="0"/>
                <a:ea typeface="Times New Roman" pitchFamily="16" charset="0"/>
                <a:cs typeface="Times New Roman" pitchFamily="16" charset="0"/>
              </a:rPr>
              <a:t>Pathologies et syndromes associant ces différentes activités de repos</a:t>
            </a:r>
          </a:p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  <a:p>
            <a:pPr eaLnBrk="1" hangingPunct="1"/>
            <a:r>
              <a:rPr lang="fr-FR">
                <a:latin typeface="Times New Roman" pitchFamily="16" charset="0"/>
                <a:ea typeface="Times New Roman" pitchFamily="16" charset="0"/>
                <a:cs typeface="Times New Roman" pitchFamily="16" charset="0"/>
              </a:rPr>
              <a:t>Mécanisme physiopathologique commun ou semblable = foyer ectopique axonaux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E738F7-5A1E-534D-95BB-42AD5DE01D9D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43C81-C55E-1B46-AF8D-FA2FE2C294DE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94CC3-4B1E-F54A-80D7-D106D438B51D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3369A-724D-B64A-A37E-2FD7B43AC61E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9E23B9-E73B-8543-A2CF-43D673419B7D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3EECA-102B-C342-A4EA-D4CDFD2A9089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6A46D7-098F-CC43-9F7B-A22791B7A6EE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4A64E-96B1-7741-B81E-69095D51E5C9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9CE2E-2C8A-9C4A-A06F-C2DC608433D5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DD3D7-C838-0940-92A3-D0863BD4F301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7E1D3-772F-364C-8678-1A91E779300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BDABC-92DE-5C46-A72E-9C9B5147E80F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84712E-916B-2F43-BBA8-120FFE4D864B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7A10D-A961-1447-85C5-BE5B2BDE0913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803AA-059A-F846-936F-61F16A670A36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B0CEA-B5F7-E24C-B721-DE5521F4541B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16A9F-5D71-5D43-84B8-3D98D0C64FDB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CD186-EEE2-9442-B8AE-C09F7AAFDCE2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09634-B3A5-BD4F-800F-88F1E6E7CC80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048BA-8948-EA41-9EDD-9328AEF4B984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5B4DE-8AC8-974D-BD01-32FB2DD7B1BA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048BA-8948-EA41-9EDD-9328AEF4B984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19C6A9-4247-8940-8DE8-2D684065E4B1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2529E-4C9E-B84B-8EFC-B158730ECEAB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7F79B3-6A6E-E848-9CF7-9796D77FD101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F9052-5D3F-EE4F-8ED1-A8490C9519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626D3-1C44-0F49-BEEA-61CC3B1296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E2288-5DAE-B848-A508-68B8A141AD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D00A6-F22B-434A-808C-97602B2758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A94A-B51B-D842-8A40-F10F2F2A2B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091A6-16D5-CA47-8066-78485835F0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D50B-4958-E94F-B919-BBC5A5D43B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87379-9B2D-6649-BAD9-645612AC54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5EE10-CC89-C84D-82E5-32BE5E0DB6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51FA-BA55-6345-8E70-B63BD67244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6DEA8-0592-5441-BF40-F846B59BD8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125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6684A7D4-DB0A-AF42-A094-9D9343CD87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w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video" Target="file://localhost/Users/francoiswang/Documents/Diaporamas/ACTIVITE%20EMG%20DE%20REPOS/Potentiels%20d'irritation%20nerveuse.mpeg" TargetMode="External"/><Relationship Id="rId2" Type="http://schemas.openxmlformats.org/officeDocument/2006/relationships/video" Target="file://localhost/Users/francoiswang/Documents/Diaporamas/ACTIVITE%20EMG%20DE%20REPOS/20111212183511.m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1" Type="http://schemas.openxmlformats.org/officeDocument/2006/relationships/video" Target="file://localhost/Users/francoiswang/Documents/Diaporamas/ACTIVITE%20EMG%20DE%20REPOS/Fibrillations%20et%20pointes%20positives%202.mpeg" TargetMode="Externa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1" Type="http://schemas.openxmlformats.org/officeDocument/2006/relationships/video" Target="file://localhost/Users/francoiswang/Documents/Diaporamas/ACTIVITE%20EMG%20DE%20REPOS/Fibrillations%20et%20pointes%20positives.mpeg" TargetMode="Externa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1" Type="http://schemas.openxmlformats.org/officeDocument/2006/relationships/video" Target="file://localhost/Users/francoiswang/Documents/Diaporamas/ACTIVITE%20EMG%20DE%20REPOS/De%CC%81charge%20re%CC%81pe%CC%81titive%20simple%202.mpeg" TargetMode="Externa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0.xm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video" Target="file://localhost/Users/francoiswang/Documents/Diaporamas/ACTIVITE%20EMG%20DE%20REPOS/De%CC%81charge%20re%CC%81pe%CC%81titive%20complexe.mpeg" TargetMode="External"/><Relationship Id="rId2" Type="http://schemas.openxmlformats.org/officeDocument/2006/relationships/video" Target="file://localhost/Users/francoiswang/Documents/Diaporamas/ACTIVITE%20EMG%20DE%20REPOS/De%CC%81charge%20re%CC%81pe%CC%81titive%20complexe%20muscle%20vocal.mpe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5.xml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video" Target="file://localhost/Users/francoiswang/Documents/Diaporamas/ACTIVITE%20EMG%20DE%20REPOS/De%CC%81charges%20myotoniques.mpeg" TargetMode="External"/><Relationship Id="rId2" Type="http://schemas.openxmlformats.org/officeDocument/2006/relationships/video" Target="file://localhost/Users/francoiswang/Documents/Diaporamas/ACTIVITE%20EMG%20DE%20REPOS/20111212190318.mp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francoiswang/Documents/Diaporamas/ACTIVITE%20EMG%20DE%20REPOS/FS.mpeg" TargetMode="External"/><Relationship Id="rId4" Type="http://schemas.openxmlformats.org/officeDocument/2006/relationships/video" Target="file://localhost/Users/francoiswang/Documents/Diaporamas/ACTIVITE%20EMG%20DE%20REPOS/FA.mpeg" TargetMode="Externa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44.xml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" Type="http://schemas.openxmlformats.org/officeDocument/2006/relationships/video" Target="file://localhost/Users/francoiswang/Documents/Diaporamas/ACTIVITE%20EMG%20DE%20REPOS/Fasciculation%20be%CC%81nigne.mpeg" TargetMode="External"/><Relationship Id="rId2" Type="http://schemas.openxmlformats.org/officeDocument/2006/relationships/video" Target="file://localhost/Users/francoiswang/Documents/Diaporamas/ACTIVITE%20EMG%20DE%20REPOS/Fasciculation%20PUM%20ge%CC%81ant.mpeg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image" Target="../media/image4.png"/><Relationship Id="rId5" Type="http://schemas.openxmlformats.org/officeDocument/2006/relationships/image" Target="../media/image27.png"/><Relationship Id="rId1" Type="http://schemas.openxmlformats.org/officeDocument/2006/relationships/video" Target="file://localhost/Users/francoiswang/Documents/Diaporamas/ACTIVITE%20EMG%20DE%20REPOS/Multiplets.mpeg" TargetMode="External"/><Relationship Id="rId2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image" Target="../media/image4.png"/><Relationship Id="rId5" Type="http://schemas.openxmlformats.org/officeDocument/2006/relationships/image" Target="../media/image28.png"/><Relationship Id="rId1" Type="http://schemas.openxmlformats.org/officeDocument/2006/relationships/video" Target="file://localhost/Users/francoiswang/Documents/Diaporamas/ACTIVITE%20EMG%20DE%20REPOS/Myokymies%20paralysie%20faciale.mpeg" TargetMode="Externa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image" Target="../media/image4.png"/><Relationship Id="rId5" Type="http://schemas.openxmlformats.org/officeDocument/2006/relationships/image" Target="../media/image29.png"/><Relationship Id="rId1" Type="http://schemas.openxmlformats.org/officeDocument/2006/relationships/video" Target="file://localhost/Users/francoiswang/Documents/Diaporamas/ACTIVITE%20EMG%20DE%20REPOS/Salves%20neuromyotoniques%20polio.mpeg" TargetMode="External"/><Relationship Id="rId2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cf-enmg.blogspot.com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1" Type="http://schemas.openxmlformats.org/officeDocument/2006/relationships/video" Target="file://localhost/Users/francoiswang/Documents/Diaporamas/ACTIVITE%20EMG%20DE%20REPOS/Activite%CC%81%20tonique.mpeg" TargetMode="Externa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66863" y="750888"/>
            <a:ext cx="5886450" cy="1311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BE" sz="4000">
                <a:solidFill>
                  <a:schemeClr val="bg1"/>
                </a:solidFill>
                <a:latin typeface="Century Gothic" pitchFamily="16" charset="0"/>
              </a:rPr>
              <a:t>Activités EMG de repos</a:t>
            </a:r>
          </a:p>
          <a:p>
            <a:pPr algn="ctr"/>
            <a:r>
              <a:rPr lang="fr-BE" sz="4000">
                <a:solidFill>
                  <a:schemeClr val="bg1"/>
                </a:solidFill>
                <a:latin typeface="Century Gothic" pitchFamily="16" charset="0"/>
              </a:rPr>
              <a:t>Activités spontanées</a:t>
            </a:r>
            <a:endParaRPr lang="fr-FR" sz="4000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13050" y="6043613"/>
            <a:ext cx="3252788" cy="4953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65" charset="0"/>
                <a:ea typeface="Times New Roman" pitchFamily="-65" charset="0"/>
                <a:cs typeface="Times New Roman" pitchFamily="-65" charset="0"/>
              </a:rPr>
              <a:t>François Wang</a:t>
            </a:r>
          </a:p>
        </p:txBody>
      </p:sp>
      <p:pic>
        <p:nvPicPr>
          <p:cNvPr id="15364" name="Picture 7" descr="C:\Users\François\Pictures\Présentation1\cou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6838" y="2259013"/>
            <a:ext cx="2695575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8425" y="2224088"/>
            <a:ext cx="2559050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C:\Users\François\Pictures\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175" y="109538"/>
            <a:ext cx="36512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26"/>
          <p:cNvSpPr txBox="1">
            <a:spLocks noChangeArrowheads="1"/>
          </p:cNvSpPr>
          <p:nvPr/>
        </p:nvSpPr>
        <p:spPr bwMode="auto">
          <a:xfrm>
            <a:off x="228600" y="304800"/>
            <a:ext cx="86788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Activité de plaque motrice (MEPP)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33795" name="Text Box 1028"/>
          <p:cNvSpPr txBox="1">
            <a:spLocks noChangeArrowheads="1"/>
          </p:cNvSpPr>
          <p:nvPr/>
        </p:nvSpPr>
        <p:spPr bwMode="auto">
          <a:xfrm>
            <a:off x="449263" y="6059488"/>
            <a:ext cx="82740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381000" algn="l"/>
              </a:tabLst>
            </a:pPr>
            <a:r>
              <a:rPr lang="fr-FR" b="1">
                <a:solidFill>
                  <a:srgbClr val="912587"/>
                </a:solidFill>
                <a:latin typeface="Century Gothic" pitchFamily="16" charset="0"/>
              </a:rPr>
              <a:t>Aiguille électrode dans la zone des plaques motrices</a:t>
            </a:r>
          </a:p>
        </p:txBody>
      </p:sp>
      <p:pic>
        <p:nvPicPr>
          <p:cNvPr id="33796" name="Picture 1029" descr="C:\Users\François\Pictures\Présentation1\MEPP et EP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1817688"/>
            <a:ext cx="778192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282700" y="1085850"/>
            <a:ext cx="3222625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BE" b="1">
                <a:solidFill>
                  <a:srgbClr val="06FAD7"/>
                </a:solidFill>
                <a:latin typeface="Century Gothic" pitchFamily="16" charset="0"/>
              </a:rPr>
              <a:t>Potentiels d’irritation </a:t>
            </a:r>
          </a:p>
          <a:p>
            <a:pPr algn="ctr"/>
            <a:r>
              <a:rPr lang="fr-BE" b="1">
                <a:solidFill>
                  <a:srgbClr val="06FAD7"/>
                </a:solidFill>
                <a:latin typeface="Century Gothic" pitchFamily="16" charset="0"/>
              </a:rPr>
              <a:t>nerveuse</a:t>
            </a:r>
            <a:endParaRPr lang="fr-FR" b="1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49263" y="6059488"/>
            <a:ext cx="82740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381000" algn="l"/>
              </a:tabLst>
            </a:pPr>
            <a:r>
              <a:rPr lang="fr-FR" b="1">
                <a:solidFill>
                  <a:srgbClr val="912587"/>
                </a:solidFill>
                <a:latin typeface="Century Gothic" pitchFamily="16" charset="0"/>
              </a:rPr>
              <a:t>Aiguille électrode dans la zone des plaques motrices</a:t>
            </a: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6248400" y="1085850"/>
            <a:ext cx="9604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BE" b="1">
                <a:solidFill>
                  <a:srgbClr val="06FAD7"/>
                </a:solidFill>
                <a:latin typeface="Century Gothic" pitchFamily="16" charset="0"/>
              </a:rPr>
              <a:t>MEPP</a:t>
            </a:r>
            <a:endParaRPr lang="fr-FR" b="1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1447800" y="2387600"/>
            <a:ext cx="2984500" cy="2260600"/>
          </a:xfrm>
          <a:prstGeom prst="rect">
            <a:avLst/>
          </a:prstGeom>
          <a:noFill/>
          <a:ln w="127000">
            <a:solidFill>
              <a:srgbClr val="91258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46" name="Picture 6" descr="/Users/francoiswang/Documents/Diaporamas/ACTIVITE EMG DE REPOS/Potentiels d'irritation nerveuse.mpe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270000" y="2417763"/>
            <a:ext cx="31496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1333500" y="2438400"/>
            <a:ext cx="3068638" cy="2286000"/>
          </a:xfrm>
          <a:prstGeom prst="rect">
            <a:avLst/>
          </a:prstGeom>
          <a:noFill/>
          <a:ln w="127000">
            <a:solidFill>
              <a:srgbClr val="91258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20111212183511.mpg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149849" y="2421465"/>
            <a:ext cx="2876551" cy="2301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5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4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28600" y="160338"/>
            <a:ext cx="72993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Activités de repos anormales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1006475"/>
            <a:ext cx="9144000" cy="5349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Mécanismes physiopathologiques 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 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partiellement connus</a:t>
            </a:r>
            <a:b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des mécanismes différents peuvent donner un même 		type d’activité de </a:t>
            </a:r>
            <a: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  <a:t>repos (neurogène/myogène =&gt; DRS)</a:t>
            </a:r>
            <a:b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dénominateur commun : hyperexcitabilité des 			membranes nerveuses ou musculaires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Spécificité des activités de repos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le plus souvent, ces activités ne sont 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pas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			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pathognomoniques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d’affections neurologiques 			</a:t>
            </a:r>
            <a: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  <a:t>particulières (fasciculation, fibrillation, pointe + etc…)</a:t>
            </a:r>
            <a:b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le 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contexte clinique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reste très important pour 			caractériser les activités de repos</a:t>
            </a:r>
            <a:endParaRPr lang="fr-FR" b="1" u="sng" dirty="0">
              <a:solidFill>
                <a:srgbClr val="FF9900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28600" y="160338"/>
            <a:ext cx="72993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Activités de repos anormales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904875"/>
            <a:ext cx="9144000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 smtClean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entury Gothic" pitchFamily="16" charset="0"/>
              </a:rPr>
              <a:t>Classification 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clinique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 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indétectable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: fibs, pointes positives (PLD), 				fasciculations profondes, DRS et DRC, certaines 			myotonies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visible sans déplacement segmentaire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: 				fasciculations, myokymies, neuromyotonies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visible avec déplacement segmentaire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: myokymies 		(petits muscles), 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myoclonies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, 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tics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, 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chorée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retard de décontraction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: myotonies,	</a:t>
            </a:r>
            <a: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  <a:t>neuromyotonies,</a:t>
            </a:r>
            <a:b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  <a:t>		post-décharges</a:t>
            </a:r>
            <a:b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contraction prolongée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: crampes, contractures, 			spasmes, 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dystonies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oscillation autour d’un point d’équilibre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: 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tremblements</a:t>
            </a:r>
            <a:endParaRPr lang="fr-FR" b="1" u="sng" dirty="0">
              <a:solidFill>
                <a:srgbClr val="FF9900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28600" y="160338"/>
            <a:ext cx="72993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Activités de repos anormales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904875"/>
            <a:ext cx="9144000" cy="22828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Classification topographique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 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focal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,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segmentaire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lésion tronculaire, radiculaire… 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diffus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syndromes myotoniques, SLA, syn d’Isaac ou de 		la personne raide…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origine musculaire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,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nerveuse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ou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centrale </a:t>
            </a:r>
            <a:endParaRPr lang="fr-FR" b="1" u="sng">
              <a:solidFill>
                <a:srgbClr val="FF9900"/>
              </a:solidFill>
              <a:latin typeface="Century Gothic" pitchFamily="16" charset="0"/>
            </a:endParaRPr>
          </a:p>
        </p:txBody>
      </p:sp>
      <p:graphicFrame>
        <p:nvGraphicFramePr>
          <p:cNvPr id="250982" name="Group 102"/>
          <p:cNvGraphicFramePr>
            <a:graphicFrameLocks noGrp="1"/>
          </p:cNvGraphicFramePr>
          <p:nvPr/>
        </p:nvGraphicFramePr>
        <p:xfrm>
          <a:off x="990600" y="3594100"/>
          <a:ext cx="7397750" cy="2844802"/>
        </p:xfrm>
        <a:graphic>
          <a:graphicData uri="http://schemas.openxmlformats.org/drawingml/2006/table">
            <a:tbl>
              <a:tblPr/>
              <a:tblGrid>
                <a:gridCol w="3489325"/>
                <a:gridCol w="1238250"/>
                <a:gridCol w="787400"/>
                <a:gridCol w="1882775"/>
              </a:tblGrid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Muscle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Nerf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Central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Curare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Toxine botulique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AG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Sommeil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Bloc nerveux proximal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28600" y="160338"/>
            <a:ext cx="72993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Activités de repos anormales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98438" y="904875"/>
            <a:ext cx="8666162" cy="5788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Classification électrophysiologique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 	potentiels </a:t>
            </a:r>
            <a:r>
              <a:rPr lang="fr-BE" b="1" u="sng" dirty="0">
                <a:solidFill>
                  <a:srgbClr val="FFFF00"/>
                </a:solidFill>
                <a:latin typeface="Century Gothic" pitchFamily="16" charset="0"/>
              </a:rPr>
              <a:t>indépendants</a:t>
            </a:r>
            <a:r>
              <a:rPr lang="fr-BE" dirty="0">
                <a:solidFill>
                  <a:srgbClr val="FFFF00"/>
                </a:solidFill>
                <a:latin typeface="Century Gothic" pitchFamily="16" charset="0"/>
              </a:rPr>
              <a:t> 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: fibs, PLD, fasciculations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décharges </a:t>
            </a:r>
            <a:r>
              <a:rPr lang="fr-BE" b="1" u="sng" dirty="0">
                <a:solidFill>
                  <a:srgbClr val="FFFF00"/>
                </a:solidFill>
                <a:latin typeface="Century Gothic" pitchFamily="16" charset="0"/>
              </a:rPr>
              <a:t>répétitives</a:t>
            </a:r>
            <a:r>
              <a:rPr lang="fr-BE" dirty="0">
                <a:solidFill>
                  <a:srgbClr val="FFFF00"/>
                </a:solidFill>
                <a:latin typeface="Century Gothic" pitchFamily="16" charset="0"/>
              </a:rPr>
              <a:t> 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: les autres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potentiels de 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fibre musculaire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: fibs, pointes + (PLD), 			salves myotoniques ou pseudo-myotoniques, DRC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potentiels d’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UM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ou de partie d’UM : les autres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morphologie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(régulière, </a:t>
            </a:r>
            <a:r>
              <a:rPr lang="fr-BE" b="1" dirty="0">
                <a:solidFill>
                  <a:srgbClr val="FFFF00"/>
                </a:solidFill>
                <a:latin typeface="Century Gothic" pitchFamily="16" charset="0"/>
              </a:rPr>
              <a:t>croissante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, </a:t>
            </a:r>
            <a:r>
              <a:rPr lang="fr-BE" b="1" dirty="0">
                <a:solidFill>
                  <a:srgbClr val="FFFF00"/>
                </a:solidFill>
                <a:latin typeface="Century Gothic" pitchFamily="16" charset="0"/>
              </a:rPr>
              <a:t>décroissante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) et 	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fréquence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de décharge (régulière, </a:t>
            </a:r>
            <a:r>
              <a:rPr lang="fr-BE" b="1" dirty="0">
                <a:solidFill>
                  <a:srgbClr val="FFFF00"/>
                </a:solidFill>
                <a:latin typeface="Century Gothic" pitchFamily="16" charset="0"/>
              </a:rPr>
              <a:t>croissante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, 			</a:t>
            </a:r>
            <a:r>
              <a:rPr lang="fr-BE" b="1" dirty="0">
                <a:solidFill>
                  <a:srgbClr val="FFFF00"/>
                </a:solidFill>
                <a:latin typeface="Century Gothic" pitchFamily="16" charset="0"/>
              </a:rPr>
              <a:t>décroissante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) 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survenue </a:t>
            </a:r>
            <a:r>
              <a:rPr lang="fr-BE" b="1" u="sng" dirty="0">
                <a:solidFill>
                  <a:srgbClr val="FFFF00"/>
                </a:solidFill>
                <a:latin typeface="Century Gothic" pitchFamily="16" charset="0"/>
              </a:rPr>
              <a:t>aléatoire</a:t>
            </a:r>
            <a:r>
              <a:rPr lang="fr-BE" dirty="0">
                <a:solidFill>
                  <a:srgbClr val="FFFF00"/>
                </a:solidFill>
                <a:latin typeface="Century Gothic" pitchFamily="16" charset="0"/>
              </a:rPr>
              <a:t> 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ou </a:t>
            </a:r>
            <a:r>
              <a:rPr lang="fr-BE" b="1" u="sng" dirty="0">
                <a:solidFill>
                  <a:srgbClr val="FFFF00"/>
                </a:solidFill>
                <a:latin typeface="Century Gothic" pitchFamily="16" charset="0"/>
              </a:rPr>
              <a:t>rythmée</a:t>
            </a:r>
            <a:r>
              <a:rPr lang="fr-BE" dirty="0">
                <a:solidFill>
                  <a:srgbClr val="FFFF00"/>
                </a:solidFill>
                <a:latin typeface="Century Gothic" pitchFamily="16" charset="0"/>
              </a:rPr>
              <a:t> 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ou 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continue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facteurs favorisants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, 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déclenchants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ou 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atténuants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signes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cliniques et électrophysiologiques 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associés</a:t>
            </a:r>
            <a:b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b="1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-	manœuvres de 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provocation</a:t>
            </a:r>
            <a:endParaRPr lang="fr-FR" b="1" u="sng" dirty="0">
              <a:solidFill>
                <a:schemeClr val="bg1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28600" y="160338"/>
            <a:ext cx="72993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Activités de repos anormales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98438" y="1008063"/>
            <a:ext cx="8347075" cy="1260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320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sz="3200">
                <a:solidFill>
                  <a:schemeClr val="bg1"/>
                </a:solidFill>
                <a:latin typeface="Century Gothic" pitchFamily="16" charset="0"/>
              </a:rPr>
              <a:t>Hyperexcitabilité des fibres musculaires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3200">
                <a:solidFill>
                  <a:schemeClr val="bg1"/>
                </a:solidFill>
                <a:latin typeface="Century Gothic" pitchFamily="16" charset="0"/>
              </a:rPr>
              <a:t>	Potentiels de fibre musculaire (&lt; 1 mV) </a:t>
            </a:r>
            <a:endParaRPr lang="fr-FR" sz="3200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296993" y="2989267"/>
            <a:ext cx="6622326" cy="33855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Century Gothic" pitchFamily="16" charset="0"/>
              </a:rPr>
              <a:t>Fibrillations et pointes positives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Century Gothic" pitchFamily="16" charset="0"/>
              </a:rPr>
              <a:t>Salves pseudo-myotoniques ou DRS / DRC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Century Gothic" pitchFamily="16" charset="0"/>
              </a:rPr>
              <a:t>Salves </a:t>
            </a:r>
            <a:r>
              <a:rPr lang="fr-BE" b="1" dirty="0" smtClean="0">
                <a:solidFill>
                  <a:srgbClr val="912587"/>
                </a:solidFill>
                <a:latin typeface="Century Gothic" pitchFamily="16" charset="0"/>
              </a:rPr>
              <a:t>myotoniques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dirty="0" smtClean="0">
                <a:solidFill>
                  <a:srgbClr val="912587"/>
                </a:solidFill>
                <a:latin typeface="Century Gothic" pitchFamily="16" charset="0"/>
              </a:rPr>
              <a:t>(Ripling : mutations cavéoline-3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dirty="0" smtClean="0">
                <a:solidFill>
                  <a:srgbClr val="912587"/>
                </a:solidFill>
                <a:latin typeface="Century Gothic" pitchFamily="16" charset="0"/>
              </a:rPr>
              <a:t>Raideur par déficit de relaxation : Brody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dirty="0" smtClean="0">
                <a:solidFill>
                  <a:srgbClr val="912587"/>
                </a:solidFill>
                <a:latin typeface="Century Gothic" pitchFamily="16" charset="0"/>
              </a:rPr>
              <a:t>Contractures)</a:t>
            </a:r>
            <a:endParaRPr lang="fr-FR" dirty="0">
              <a:solidFill>
                <a:srgbClr val="912587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026"/>
          <p:cNvSpPr txBox="1">
            <a:spLocks noChangeArrowheads="1"/>
          </p:cNvSpPr>
          <p:nvPr/>
        </p:nvSpPr>
        <p:spPr bwMode="auto">
          <a:xfrm>
            <a:off x="61913" y="160338"/>
            <a:ext cx="27955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Fibrillations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48131" name="Text Box 1027"/>
          <p:cNvSpPr txBox="1">
            <a:spLocks noChangeArrowheads="1"/>
          </p:cNvSpPr>
          <p:nvPr/>
        </p:nvSpPr>
        <p:spPr bwMode="auto">
          <a:xfrm>
            <a:off x="31750" y="892175"/>
            <a:ext cx="9159875" cy="5788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Caractéristiques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 	potentiels </a:t>
            </a:r>
            <a:r>
              <a:rPr lang="fr-BE" b="1" u="sng">
                <a:solidFill>
                  <a:srgbClr val="FFFF00"/>
                </a:solidFill>
                <a:latin typeface="Century Gothic" pitchFamily="16" charset="0"/>
              </a:rPr>
              <a:t>indépendants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potentiels de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fibre musculaire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: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1 à 2 ms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de durée, 		amplitude inversement proportionnel à 				l’ancienneté de l’atteinte), le plus souvent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bi-phasique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		(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phase positive initiale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), parfois tri-phasique (post-			potentiel positif terminal),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1-10 Hz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de fréquence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 b="1" u="sng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une seule fibrillation : survenue </a:t>
            </a:r>
            <a:r>
              <a:rPr lang="fr-BE" b="1" u="sng">
                <a:solidFill>
                  <a:srgbClr val="FF9900"/>
                </a:solidFill>
                <a:latin typeface="Century Gothic" pitchFamily="16" charset="0"/>
              </a:rPr>
              <a:t>régulière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 				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(fréquence basse)	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fibrillations provenant de plusieurs fibres musculaires : 			survenue </a:t>
            </a:r>
            <a:r>
              <a:rPr lang="fr-BE" b="1" u="sng">
                <a:solidFill>
                  <a:srgbClr val="FFFF00"/>
                </a:solidFill>
                <a:latin typeface="Century Gothic" pitchFamily="16" charset="0"/>
              </a:rPr>
              <a:t>aléatoire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bruit de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friture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, de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feu de paille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, de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pluie sur un toit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		métallique </a:t>
            </a:r>
            <a:endParaRPr lang="fr-FR" b="1" u="sng">
              <a:solidFill>
                <a:schemeClr val="bg1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28600" y="160338"/>
            <a:ext cx="279558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Fibrillations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98438" y="904875"/>
            <a:ext cx="8945562" cy="35972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Manœuvres de provocation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déplacement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de l’aiguille,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percussion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musculaire au 		voisinage de l’aiguille : déformation des membranes 		musculaires =&gt; dépolarisation qui accentue ou 			révèle la fibrillation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application d’un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courant galvanique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(longue durée) 		sur le muscle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Signification</a:t>
            </a:r>
            <a:endParaRPr lang="fr-FR" b="1" u="sng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782638" y="4876800"/>
            <a:ext cx="8048625" cy="155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  <a:tabLst>
                <a:tab pos="190500" algn="l"/>
              </a:tabLst>
            </a:pPr>
            <a:r>
              <a:rPr lang="fr-BE" b="1">
                <a:solidFill>
                  <a:srgbClr val="912587"/>
                </a:solidFill>
                <a:latin typeface="Century Gothic" pitchFamily="16" charset="0"/>
              </a:rPr>
              <a:t>hypersensibilité à l’Ach ?</a:t>
            </a:r>
          </a:p>
          <a:p>
            <a:pPr>
              <a:buFontTx/>
              <a:buChar char="•"/>
              <a:tabLst>
                <a:tab pos="190500" algn="l"/>
              </a:tabLst>
            </a:pPr>
            <a:r>
              <a:rPr lang="fr-BE" b="1">
                <a:solidFill>
                  <a:srgbClr val="912587"/>
                </a:solidFill>
                <a:latin typeface="Century Gothic" pitchFamily="16" charset="0"/>
              </a:rPr>
              <a:t>théorie membranaire impliquant le canal Na</a:t>
            </a:r>
            <a:r>
              <a:rPr lang="fr-BE" b="1" baseline="30000">
                <a:solidFill>
                  <a:srgbClr val="912587"/>
                </a:solidFill>
                <a:latin typeface="Century Gothic" pitchFamily="16" charset="0"/>
              </a:rPr>
              <a:t>+</a:t>
            </a:r>
            <a:r>
              <a:rPr lang="fr-BE" b="1">
                <a:solidFill>
                  <a:srgbClr val="912587"/>
                </a:solidFill>
                <a:latin typeface="Century Gothic" pitchFamily="16" charset="0"/>
              </a:rPr>
              <a:t> ?</a:t>
            </a:r>
          </a:p>
          <a:p>
            <a:pPr>
              <a:buFontTx/>
              <a:buChar char="•"/>
              <a:tabLst>
                <a:tab pos="190500" algn="l"/>
              </a:tabLst>
            </a:pPr>
            <a:r>
              <a:rPr lang="fr-BE" b="1">
                <a:solidFill>
                  <a:srgbClr val="912587"/>
                </a:solidFill>
                <a:latin typeface="Century Gothic" pitchFamily="16" charset="0"/>
              </a:rPr>
              <a:t>potentiel propagé le long d’une fibre musculaire,</a:t>
            </a:r>
            <a:br>
              <a:rPr lang="fr-BE" b="1">
                <a:solidFill>
                  <a:srgbClr val="912587"/>
                </a:solidFill>
                <a:latin typeface="Century Gothic" pitchFamily="16" charset="0"/>
              </a:rPr>
            </a:br>
            <a:r>
              <a:rPr lang="fr-BE" b="1">
                <a:solidFill>
                  <a:srgbClr val="912587"/>
                </a:solidFill>
                <a:latin typeface="Century Gothic" pitchFamily="16" charset="0"/>
              </a:rPr>
              <a:t>	s’approchant puis s’éloignant de l’aiguille électrode</a:t>
            </a:r>
            <a:endParaRPr lang="fr-FR" b="1">
              <a:solidFill>
                <a:srgbClr val="912587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98438" y="606425"/>
            <a:ext cx="8945562" cy="5842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Signification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activité autonome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(sans activation nerveuse préalable) 	de certaines fibres musculaires résultant d’une 	hyperexcitabilité membranaire induite par :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 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dégénérescence axonale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potentiel de repos faible 		et instable des fibres musculaires dénervées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nécrose musculaire segmentaire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segment de fibre 		coupé de la région des plaques motrices 				(dénervation fonctionnelle)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régénération musculaire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fibres néoformées &gt; de 			cellules satellites non encore innervées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altération des propriétés membranaires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				dysfonction du canal Na</a:t>
            </a:r>
            <a:r>
              <a:rPr lang="fr-BE" baseline="30000">
                <a:solidFill>
                  <a:schemeClr val="bg1"/>
                </a:solidFill>
                <a:latin typeface="Century Gothic" pitchFamily="16" charset="0"/>
              </a:rPr>
              <a:t>+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musculaire</a:t>
            </a:r>
            <a:endParaRPr lang="fr-FR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28600" y="0"/>
            <a:ext cx="279558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Fibrillations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29"/>
          <p:cNvSpPr txBox="1">
            <a:spLocks noChangeArrowheads="1"/>
          </p:cNvSpPr>
          <p:nvPr/>
        </p:nvSpPr>
        <p:spPr bwMode="auto">
          <a:xfrm>
            <a:off x="228600" y="90488"/>
            <a:ext cx="81645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Potentiel membranaire de repos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17411" name="Text Box 1030"/>
          <p:cNvSpPr txBox="1">
            <a:spLocks noChangeArrowheads="1"/>
          </p:cNvSpPr>
          <p:nvPr/>
        </p:nvSpPr>
        <p:spPr bwMode="auto">
          <a:xfrm>
            <a:off x="247650" y="862013"/>
            <a:ext cx="8896350" cy="49117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Acteurs</a:t>
            </a:r>
            <a:br>
              <a:rPr lang="fr-BE" b="1">
                <a:solidFill>
                  <a:srgbClr val="FF9900"/>
                </a:solidFill>
                <a:latin typeface="Century Gothic" pitchFamily="16" charset="0"/>
              </a:rPr>
            </a:b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	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- 	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canaux ioniques « passifs »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tjs ouverts (g constante)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ions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K</a:t>
            </a:r>
            <a:r>
              <a:rPr lang="fr-BE" baseline="30000">
                <a:solidFill>
                  <a:schemeClr val="bg1"/>
                </a:solidFill>
                <a:latin typeface="Century Gothic" pitchFamily="16" charset="0"/>
              </a:rPr>
              <a:t>+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, Cl</a:t>
            </a:r>
            <a:r>
              <a:rPr lang="fr-BE" baseline="30000">
                <a:solidFill>
                  <a:schemeClr val="bg1"/>
                </a:solidFill>
                <a:latin typeface="Century Gothic" pitchFamily="16" charset="0"/>
              </a:rPr>
              <a:t>-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, Na</a:t>
            </a:r>
            <a:r>
              <a:rPr lang="fr-BE" baseline="30000">
                <a:solidFill>
                  <a:schemeClr val="bg1"/>
                </a:solidFill>
                <a:latin typeface="Century Gothic" pitchFamily="16" charset="0"/>
              </a:rPr>
              <a:t>+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, protéines anioniques A</a:t>
            </a:r>
            <a:r>
              <a:rPr lang="fr-BE" baseline="30000">
                <a:solidFill>
                  <a:schemeClr val="bg1"/>
                </a:solidFill>
                <a:latin typeface="Century Gothic" pitchFamily="16" charset="0"/>
              </a:rPr>
              <a:t>-</a:t>
            </a:r>
            <a:br>
              <a:rPr lang="fr-BE" baseline="3000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baseline="3000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membrane cellulaire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se comportant comme un 			circuit RC en parallèle (R=canaux, C=lipides), 			perméable à K</a:t>
            </a:r>
            <a:r>
              <a:rPr lang="fr-BE" baseline="30000">
                <a:solidFill>
                  <a:schemeClr val="bg1"/>
                </a:solidFill>
                <a:latin typeface="Century Gothic" pitchFamily="16" charset="0"/>
              </a:rPr>
              <a:t>+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, Cl</a:t>
            </a:r>
            <a:r>
              <a:rPr lang="fr-BE" baseline="30000">
                <a:solidFill>
                  <a:schemeClr val="bg1"/>
                </a:solidFill>
                <a:latin typeface="Century Gothic" pitchFamily="16" charset="0"/>
              </a:rPr>
              <a:t>-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, Na</a:t>
            </a:r>
            <a:r>
              <a:rPr lang="fr-BE" baseline="30000">
                <a:solidFill>
                  <a:schemeClr val="bg1"/>
                </a:solidFill>
                <a:latin typeface="Century Gothic" pitchFamily="16" charset="0"/>
              </a:rPr>
              <a:t>+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(gK &gt;&gt; gNa)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	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 	Gradient électrochimique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rapport concentration intra/extra : 	Na = 1/12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	(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force thermodynamique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)	K</a:t>
            </a:r>
            <a:r>
              <a:rPr lang="fr-BE" baseline="30000">
                <a:solidFill>
                  <a:schemeClr val="bg1"/>
                </a:solidFill>
                <a:latin typeface="Century Gothic" pitchFamily="16" charset="0"/>
              </a:rPr>
              <a:t>+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= 40/1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potentiel d’équilibre (Nernst) : 	Na</a:t>
            </a:r>
            <a:r>
              <a:rPr lang="fr-BE" baseline="30000">
                <a:solidFill>
                  <a:schemeClr val="bg1"/>
                </a:solidFill>
                <a:latin typeface="Century Gothic" pitchFamily="16" charset="0"/>
              </a:rPr>
              <a:t>+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= + 60 mV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	(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force électromotrice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)	K</a:t>
            </a:r>
            <a:r>
              <a:rPr lang="fr-BE" baseline="30000">
                <a:solidFill>
                  <a:schemeClr val="bg1"/>
                </a:solidFill>
                <a:latin typeface="Century Gothic" pitchFamily="16" charset="0"/>
              </a:rPr>
              <a:t>+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= - 90 mV</a:t>
            </a:r>
            <a:endParaRPr lang="fr-FR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17412" name="Text Box 1033"/>
          <p:cNvSpPr txBox="1">
            <a:spLocks noChangeArrowheads="1"/>
          </p:cNvSpPr>
          <p:nvPr/>
        </p:nvSpPr>
        <p:spPr bwMode="auto">
          <a:xfrm>
            <a:off x="2181225" y="6046788"/>
            <a:ext cx="43862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381000" algn="l"/>
              </a:tabLst>
            </a:pPr>
            <a:r>
              <a:rPr lang="fr-BE">
                <a:solidFill>
                  <a:srgbClr val="912587"/>
                </a:solidFill>
                <a:latin typeface="Century Gothic" pitchFamily="16" charset="0"/>
              </a:rPr>
              <a:t>Potentiel de repos :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- 70 mV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</a:t>
            </a:r>
            <a:endParaRPr lang="fr-FR">
              <a:solidFill>
                <a:schemeClr val="bg1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198438" y="1038225"/>
            <a:ext cx="8945562" cy="5349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Signification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activité autonome (sans activation nerveuse préalable) 	de certaines fibres musculaires résultant d’une 	hyperexcitabilité membranaire induite par :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 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médiateurs de l’inflammation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,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facteurs métaboliques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		: activation directe des fibres musculaires ou des 			terminaisons nerveuses (myosite, myopathie des soins 		intensifs)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bloc de conduction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,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trouble de la transmission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		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neuromusculaire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,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atteinte motrice centrale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			dénervation fonctionnelle</a:t>
            </a:r>
            <a:endParaRPr lang="fr-FR" b="1" u="sng">
              <a:solidFill>
                <a:schemeClr val="bg1"/>
              </a:solidFill>
              <a:latin typeface="Century Gothic" pitchFamily="16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endParaRPr lang="fr-FR" b="1" u="sng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228600" y="160338"/>
            <a:ext cx="279558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Fibrillations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98438" y="1762125"/>
            <a:ext cx="8945562" cy="44735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A distinguer de :</a:t>
            </a:r>
            <a:br>
              <a:rPr lang="fr-BE" b="1">
                <a:solidFill>
                  <a:srgbClr val="FF9900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activité tonique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	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artefact de pacemaker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pointe de potentiel 			biphasique pulsant régulièrement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parasites électrostatiques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pointes de potentiel 			monophasique (positive ou négative) apparaissant 		souvent lors du contact entre l’examinateur et le 			patient</a:t>
            </a:r>
            <a:endParaRPr lang="fr-FR" b="1" u="sng">
              <a:solidFill>
                <a:schemeClr val="bg1"/>
              </a:solidFill>
              <a:latin typeface="Century Gothic" pitchFamily="16" charset="0"/>
            </a:endParaRPr>
          </a:p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endParaRPr lang="fr-FR" b="1" u="sng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28600" y="350838"/>
            <a:ext cx="279558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Fibrillations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pic>
        <p:nvPicPr>
          <p:cNvPr id="56324" name="Picture 4" descr="/Users/francoiswang/Documents/Diaporamas/ACTIVITE EMG DE REPOS/Fibrillations et pointes positives 2.mpe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265738" y="254000"/>
            <a:ext cx="3652837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8"/>
          <p:cNvSpPr>
            <a:spLocks noChangeArrowheads="1"/>
          </p:cNvSpPr>
          <p:nvPr/>
        </p:nvSpPr>
        <p:spPr bwMode="auto">
          <a:xfrm>
            <a:off x="5329238" y="254000"/>
            <a:ext cx="3543300" cy="2608263"/>
          </a:xfrm>
          <a:prstGeom prst="rect">
            <a:avLst/>
          </a:prstGeom>
          <a:noFill/>
          <a:ln w="190500">
            <a:solidFill>
              <a:srgbClr val="91258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63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632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53975" y="927100"/>
            <a:ext cx="9090025" cy="5842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361950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Dégénérescence axonale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délai d’apparition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: lorsque l’axone a complètement		dégénéré, d’autant plus long que la lésion nerveuse 		est distante du muscle (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qq J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pour la musculature 			paravertébrale/radiculopathie, 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7-10 J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pour la 			musculature faciale/PF, 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3-4 sem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pour un muscle très 		distal/lésion proximale) 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quantification 1°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0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pas de fib. 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	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1+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fib. minime, 2 plages, &gt; 1’’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	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2+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fib. modérée, au - 3 plages, &gt; 1’’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	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3+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fib. spontanée abondante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	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4+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fib. continue/toutes les plages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quantification 2°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nombre de plages avec fib./10</a:t>
            </a:r>
            <a:endParaRPr lang="fr-FR" b="1">
              <a:solidFill>
                <a:srgbClr val="FF9900"/>
              </a:solidFill>
              <a:latin typeface="Century Gothic" pitchFamily="16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84138" y="160338"/>
            <a:ext cx="27955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Fibrillations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98438" y="1038225"/>
            <a:ext cx="8945562" cy="27209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Dégénérescence axonale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valeur pronostique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: 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mauvais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si lésion récente (perte axonale 				aigüe/subaigüe)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bon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si lésion ancienne (persistance de fibres 			musculaires vivantes – réinnervation possible)</a:t>
            </a:r>
            <a:endParaRPr lang="fr-FR" b="1">
              <a:solidFill>
                <a:srgbClr val="FF9900"/>
              </a:solidFill>
              <a:latin typeface="Century Gothic" pitchFamily="16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28600" y="160338"/>
            <a:ext cx="279558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Fibrillations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03213" y="4481513"/>
            <a:ext cx="8615362" cy="1446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381000" algn="l"/>
              </a:tabLst>
            </a:pPr>
            <a:r>
              <a:rPr lang="fr-BE" sz="2200" b="1">
                <a:solidFill>
                  <a:srgbClr val="912587"/>
                </a:solidFill>
                <a:latin typeface="Century Gothic" pitchFamily="16" charset="0"/>
              </a:rPr>
              <a:t>- 	les f.m. dénervées et inactives involuent en tissu </a:t>
            </a:r>
            <a:br>
              <a:rPr lang="fr-BE" sz="2200" b="1">
                <a:solidFill>
                  <a:srgbClr val="912587"/>
                </a:solidFill>
                <a:latin typeface="Century Gothic" pitchFamily="16" charset="0"/>
              </a:rPr>
            </a:br>
            <a:r>
              <a:rPr lang="fr-BE" sz="2200" b="1">
                <a:solidFill>
                  <a:srgbClr val="912587"/>
                </a:solidFill>
                <a:latin typeface="Century Gothic" pitchFamily="16" charset="0"/>
              </a:rPr>
              <a:t>	graisseux et conjonctif au bout d’un à deux ans</a:t>
            </a:r>
            <a:br>
              <a:rPr lang="fr-BE" sz="2200" b="1">
                <a:solidFill>
                  <a:srgbClr val="912587"/>
                </a:solidFill>
                <a:latin typeface="Century Gothic" pitchFamily="16" charset="0"/>
              </a:rPr>
            </a:br>
            <a:r>
              <a:rPr lang="fr-BE" sz="2200" b="1">
                <a:solidFill>
                  <a:srgbClr val="912587"/>
                </a:solidFill>
                <a:latin typeface="Century Gothic" pitchFamily="16" charset="0"/>
              </a:rPr>
              <a:t>- 	en l’absence de réinnervation, la disparition de </a:t>
            </a:r>
            <a:br>
              <a:rPr lang="fr-BE" sz="2200" b="1">
                <a:solidFill>
                  <a:srgbClr val="912587"/>
                </a:solidFill>
                <a:latin typeface="Century Gothic" pitchFamily="16" charset="0"/>
              </a:rPr>
            </a:br>
            <a:r>
              <a:rPr lang="fr-BE" sz="2200" b="1">
                <a:solidFill>
                  <a:srgbClr val="912587"/>
                </a:solidFill>
                <a:latin typeface="Century Gothic" pitchFamily="16" charset="0"/>
              </a:rPr>
              <a:t>	l’activité de fib. fait craindre une dégénérescence des f.m.</a:t>
            </a:r>
            <a:endParaRPr lang="fr-FR" sz="2200" b="1">
              <a:solidFill>
                <a:srgbClr val="912587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98438" y="1038225"/>
            <a:ext cx="8945562" cy="35972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Fibrillations d’origine myogène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myopathies inflammatoires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: polymyosites, 				dermatomyosites, myosites à inclusions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après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myolyse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certaines myopathies métaboliques : déficit en 			maltase acide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dystrophinopathies évolutives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dysfonctions du canal Na+ : paramyotonies	</a:t>
            </a:r>
            <a:endParaRPr lang="fr-FR" b="1">
              <a:solidFill>
                <a:srgbClr val="FF9900"/>
              </a:solidFill>
              <a:latin typeface="Century Gothic" pitchFamily="16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28600" y="160338"/>
            <a:ext cx="279558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Fibrillations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514350" y="5281613"/>
            <a:ext cx="7986713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381000" algn="l"/>
              </a:tabLst>
            </a:pPr>
            <a:r>
              <a:rPr lang="fr-BE" sz="2200" b="1">
                <a:solidFill>
                  <a:srgbClr val="912587"/>
                </a:solidFill>
                <a:latin typeface="Century Gothic" pitchFamily="16" charset="0"/>
              </a:rPr>
              <a:t>La myopathie cortisonique ne s’accompagne pas de fib.</a:t>
            </a:r>
            <a:endParaRPr lang="fr-FR" sz="2200" b="1">
              <a:solidFill>
                <a:srgbClr val="912587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98438" y="284163"/>
            <a:ext cx="8945562" cy="5349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Caractéristiques</a:t>
            </a:r>
            <a:br>
              <a:rPr lang="fr-BE" b="1">
                <a:solidFill>
                  <a:srgbClr val="FF9900"/>
                </a:solidFill>
                <a:latin typeface="Century Gothic" pitchFamily="16" charset="0"/>
              </a:rPr>
            </a:b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 	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- 	potentiels </a:t>
            </a:r>
            <a:r>
              <a:rPr lang="fr-BE" b="1" u="sng">
                <a:solidFill>
                  <a:srgbClr val="FFFF00"/>
                </a:solidFill>
                <a:latin typeface="Century Gothic" pitchFamily="16" charset="0"/>
              </a:rPr>
              <a:t>indépendants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potentiels de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fibre musculaire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: déflexion positive à 		front raide suivie d’une déflexion négative plus lente, 	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10 à 50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ms de durée, 50 à 600 µV d’amplitude 	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une seule pointe positive : survenue </a:t>
            </a:r>
            <a:r>
              <a:rPr lang="fr-BE" b="1" u="sng">
                <a:solidFill>
                  <a:srgbClr val="FF9900"/>
                </a:solidFill>
                <a:latin typeface="Century Gothic" pitchFamily="16" charset="0"/>
              </a:rPr>
              <a:t>régulière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 			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(fréquence basse),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bruit mat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pointes positives provenant de plusieurs fibres : 			survenue </a:t>
            </a:r>
            <a:r>
              <a:rPr lang="fr-BE" b="1" u="sng">
                <a:solidFill>
                  <a:srgbClr val="FFFF00"/>
                </a:solidFill>
                <a:latin typeface="Century Gothic" pitchFamily="16" charset="0"/>
              </a:rPr>
              <a:t>aléatoire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endParaRPr lang="fr-BE" b="1">
              <a:solidFill>
                <a:srgbClr val="FF9900"/>
              </a:solidFill>
              <a:latin typeface="Century Gothic" pitchFamily="16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Signification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identique à la fibrillation 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ou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stade différent 				d’altération des propriétés membranaires</a:t>
            </a:r>
            <a:endParaRPr lang="fr-FR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392488" y="225425"/>
            <a:ext cx="56832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Pointes positives (PSW)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755650" y="5789613"/>
            <a:ext cx="7900988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b="1">
                <a:solidFill>
                  <a:srgbClr val="912587"/>
                </a:solidFill>
                <a:latin typeface="Century Gothic" pitchFamily="16" charset="0"/>
              </a:rPr>
              <a:t>potentiel de fibre musculaire qui serait bloqué avant</a:t>
            </a:r>
          </a:p>
          <a:p>
            <a:r>
              <a:rPr lang="fr-BE" b="1">
                <a:solidFill>
                  <a:srgbClr val="912587"/>
                </a:solidFill>
                <a:latin typeface="Century Gothic" pitchFamily="16" charset="0"/>
              </a:rPr>
              <a:t> 		d’arriver sous l’aiguille électrode</a:t>
            </a:r>
            <a:endParaRPr lang="fr-FR" b="1">
              <a:solidFill>
                <a:srgbClr val="912587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98438" y="1431925"/>
            <a:ext cx="8945562" cy="5349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A distinguer de :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activité tonique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	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artefact de pacemaker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parasites électrostatiques</a:t>
            </a:r>
            <a:br>
              <a:rPr lang="fr-BE" b="1" u="sng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artefact de cable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défaut du blindage du câble 			reliant l’aiguille électrode à l’amplificateur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potentiels positifs des gros muscles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(ex. quadriceps) : 		grands potentiels positifs (pfs &gt; 10 mV) pouvant 			survenir au repos, disparaissant aux changements fins 		de l’aiguille, sans signification pathologique (activité 		irritative provenant de fibres musculaires liées par 			éphapse 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?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)</a:t>
            </a:r>
            <a:endParaRPr lang="fr-FR" b="1" u="sng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39688" y="60325"/>
            <a:ext cx="56832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Pointes positives (PSW)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pic>
        <p:nvPicPr>
          <p:cNvPr id="66564" name="Picture 4" descr="/Users/francoiswang/Documents/Diaporamas/ACTIVITE EMG DE REPOS/Fibrillations et pointes positives.mpe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92788" y="179388"/>
            <a:ext cx="31813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8"/>
          <p:cNvSpPr>
            <a:spLocks noChangeArrowheads="1"/>
          </p:cNvSpPr>
          <p:nvPr/>
        </p:nvSpPr>
        <p:spPr bwMode="auto">
          <a:xfrm>
            <a:off x="5854700" y="236538"/>
            <a:ext cx="3068638" cy="2286000"/>
          </a:xfrm>
          <a:prstGeom prst="rect">
            <a:avLst/>
          </a:prstGeom>
          <a:noFill/>
          <a:ln w="127000">
            <a:solidFill>
              <a:srgbClr val="91258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65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656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28600" y="93663"/>
            <a:ext cx="7443788" cy="1311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Décharges répétitives simples</a:t>
            </a:r>
          </a:p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Salves pseudo-myotoniques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98438" y="1382713"/>
            <a:ext cx="9159875" cy="495458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Caractéristiques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 	décharge </a:t>
            </a:r>
            <a:r>
              <a:rPr lang="fr-BE" b="1" u="sng">
                <a:solidFill>
                  <a:srgbClr val="FFFF00"/>
                </a:solidFill>
                <a:latin typeface="Century Gothic" pitchFamily="16" charset="0"/>
              </a:rPr>
              <a:t>répétitive</a:t>
            </a:r>
            <a:r>
              <a:rPr lang="fr-BE" b="1">
                <a:solidFill>
                  <a:srgbClr val="FFFF00"/>
                </a:solidFill>
                <a:latin typeface="Century Gothic" pitchFamily="16" charset="0"/>
              </a:rPr>
              <a:t>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d’un même potentiel de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fibre 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	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musculaire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à fréquence basse (entre 10 et 50 Hz)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le potentiel élémentaire est soit une fibrillation ou une 		pointe positive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début et fin brusques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durée longue, pfs plusieurs minutes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>
                <a:solidFill>
                  <a:srgbClr val="FFFF00"/>
                </a:solidFill>
                <a:latin typeface="Century Gothic" pitchFamily="16" charset="0"/>
              </a:rPr>
              <a:t>amplitude et fréquence constante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pas de traduction clinique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bruit de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marteau piqueur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ou de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bateau à moteur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déclenchées par le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déplacement de l’aiguille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</a:t>
            </a:r>
            <a:endParaRPr lang="fr-FR" b="1" u="sng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6772275" y="4140200"/>
            <a:ext cx="2097088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912587"/>
                </a:solidFill>
                <a:latin typeface="Century Gothic" pitchFamily="16" charset="0"/>
              </a:rPr>
              <a:t>&gt;&lt; salves</a:t>
            </a:r>
          </a:p>
          <a:p>
            <a:r>
              <a:rPr lang="fr-FR" b="1">
                <a:solidFill>
                  <a:srgbClr val="912587"/>
                </a:solidFill>
                <a:latin typeface="Century Gothic" pitchFamily="16" charset="0"/>
              </a:rPr>
              <a:t>myotoniques</a:t>
            </a:r>
          </a:p>
        </p:txBody>
      </p:sp>
      <p:sp>
        <p:nvSpPr>
          <p:cNvPr id="68613" name="AutoShape 5"/>
          <p:cNvSpPr>
            <a:spLocks/>
          </p:cNvSpPr>
          <p:nvPr/>
        </p:nvSpPr>
        <p:spPr bwMode="auto">
          <a:xfrm>
            <a:off x="6365875" y="3786188"/>
            <a:ext cx="188913" cy="1544637"/>
          </a:xfrm>
          <a:prstGeom prst="rightBrace">
            <a:avLst>
              <a:gd name="adj1" fmla="val 68137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28600" y="93663"/>
            <a:ext cx="7443788" cy="1311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Décharges répétitives simples</a:t>
            </a:r>
          </a:p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Salves pseudo-myotoniques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98438" y="1382713"/>
            <a:ext cx="8707437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Signification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 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hyperexcitabilité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des fibres musculaires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acquisition d’une capacité de 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décharge rythmique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	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auto-entretenue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(comme fibre musculaire lisse ou 		fibre myocardique)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signe non spécifique d’affection neuromusculaire 		(neurogène chronique 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	ou myogène 								récent/</a:t>
            </a:r>
            <a: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  <a:t>chronique</a:t>
            </a:r>
            <a:b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  <a:t>		Schwartz-Jampel) </a:t>
            </a:r>
            <a:endParaRPr lang="fr-FR" b="1" u="sng" dirty="0">
              <a:solidFill>
                <a:schemeClr val="bg1"/>
              </a:solidFill>
              <a:latin typeface="Century Gothic" pitchFamily="16" charset="0"/>
            </a:endParaRPr>
          </a:p>
        </p:txBody>
      </p:sp>
      <p:pic>
        <p:nvPicPr>
          <p:cNvPr id="70660" name="Picture 4" descr="/Users/francoiswang/Documents/Diaporamas/ACTIVITE EMG DE REPOS/Décharge répétitive simple 2.mpe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588000" y="4264025"/>
            <a:ext cx="3081338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Rectangle 8"/>
          <p:cNvSpPr>
            <a:spLocks noChangeArrowheads="1"/>
          </p:cNvSpPr>
          <p:nvPr/>
        </p:nvSpPr>
        <p:spPr bwMode="auto">
          <a:xfrm>
            <a:off x="5638800" y="4267200"/>
            <a:ext cx="2979738" cy="2286000"/>
          </a:xfrm>
          <a:prstGeom prst="rect">
            <a:avLst/>
          </a:prstGeom>
          <a:noFill/>
          <a:ln w="127000">
            <a:solidFill>
              <a:srgbClr val="91258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06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0660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28600" y="93663"/>
            <a:ext cx="83820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Décharges répétitives complexes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98438" y="1382713"/>
            <a:ext cx="8707437" cy="44735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Caractéristiques</a:t>
            </a:r>
            <a:br>
              <a:rPr lang="fr-BE" b="1">
                <a:solidFill>
                  <a:srgbClr val="FF9900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 -	décharge </a:t>
            </a:r>
            <a:r>
              <a:rPr lang="fr-BE" b="1" u="sng">
                <a:solidFill>
                  <a:srgbClr val="FFFF00"/>
                </a:solidFill>
                <a:latin typeface="Century Gothic" pitchFamily="16" charset="0"/>
              </a:rPr>
              <a:t>répétitive</a:t>
            </a:r>
            <a:r>
              <a:rPr lang="fr-BE" b="1">
                <a:solidFill>
                  <a:srgbClr val="FFFF00"/>
                </a:solidFill>
                <a:latin typeface="Century Gothic" pitchFamily="16" charset="0"/>
              </a:rPr>
              <a:t>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de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plusieurs potentiels de fibre 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	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musculaire groupés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 </a:t>
            </a:r>
            <a:br>
              <a:rPr lang="fr-BE" b="1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-	début et fin brusques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durée longue, pfs plusieurs minutes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>
                <a:solidFill>
                  <a:srgbClr val="FFFF00"/>
                </a:solidFill>
                <a:latin typeface="Century Gothic" pitchFamily="16" charset="0"/>
              </a:rPr>
              <a:t>amplitude et fréquence constante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pas de traduction clinique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bruit de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marteau piqueur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ou de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bateau à moteur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déclenchées par le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déplacement de l’aiguille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</a:t>
            </a:r>
            <a:endParaRPr lang="fr-FR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772275" y="3670300"/>
            <a:ext cx="2097088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912587"/>
                </a:solidFill>
                <a:latin typeface="Century Gothic" pitchFamily="16" charset="0"/>
              </a:rPr>
              <a:t>&gt;&lt; salves</a:t>
            </a:r>
          </a:p>
          <a:p>
            <a:r>
              <a:rPr lang="fr-FR" b="1">
                <a:solidFill>
                  <a:srgbClr val="912587"/>
                </a:solidFill>
                <a:latin typeface="Century Gothic" pitchFamily="16" charset="0"/>
              </a:rPr>
              <a:t>myotoniques</a:t>
            </a:r>
          </a:p>
        </p:txBody>
      </p:sp>
      <p:sp>
        <p:nvSpPr>
          <p:cNvPr id="72709" name="AutoShape 5"/>
          <p:cNvSpPr>
            <a:spLocks/>
          </p:cNvSpPr>
          <p:nvPr/>
        </p:nvSpPr>
        <p:spPr bwMode="auto">
          <a:xfrm>
            <a:off x="6365875" y="3316288"/>
            <a:ext cx="188913" cy="1544637"/>
          </a:xfrm>
          <a:prstGeom prst="rightBrace">
            <a:avLst>
              <a:gd name="adj1" fmla="val 68137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26"/>
          <p:cNvSpPr txBox="1">
            <a:spLocks noChangeArrowheads="1"/>
          </p:cNvSpPr>
          <p:nvPr/>
        </p:nvSpPr>
        <p:spPr bwMode="auto">
          <a:xfrm>
            <a:off x="87313" y="100013"/>
            <a:ext cx="459263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Potentiel d’action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pic>
        <p:nvPicPr>
          <p:cNvPr id="19459" name="Picture 1028" descr="C:\Users\François\Pictures\Présentation1\_S_10_Analyse_du_Potentiel_d_ac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4888" y="885825"/>
            <a:ext cx="606425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1029"/>
          <p:cNvSpPr txBox="1">
            <a:spLocks noChangeArrowheads="1"/>
          </p:cNvSpPr>
          <p:nvPr/>
        </p:nvSpPr>
        <p:spPr bwMode="auto">
          <a:xfrm>
            <a:off x="0" y="4137025"/>
            <a:ext cx="9144000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Au repos 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&gt;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	hyperexcitabilité des membranes nerveuses ou 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	musculaires : </a:t>
            </a:r>
            <a: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  <a:t>atteintes, acquises ou non, 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des protéines</a:t>
            </a:r>
            <a: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  <a:t> 		membranaires 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ou</a:t>
            </a:r>
            <a: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  <a:t> des canaux 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ioniques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&gt;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	instabilité du potentiel de repos, </a:t>
            </a:r>
            <a: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  <a:t>dépolarisation 			répétitive, retard 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de repolarisation</a:t>
            </a:r>
            <a:endParaRPr lang="fr-FR" dirty="0">
              <a:solidFill>
                <a:schemeClr val="bg1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28600" y="93663"/>
            <a:ext cx="83820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Décharges répétitives complexes</a:t>
            </a:r>
          </a:p>
        </p:txBody>
      </p:sp>
      <p:sp>
        <p:nvSpPr>
          <p:cNvPr id="74755" name="Rectangle 8"/>
          <p:cNvSpPr>
            <a:spLocks noChangeArrowheads="1"/>
          </p:cNvSpPr>
          <p:nvPr/>
        </p:nvSpPr>
        <p:spPr bwMode="auto">
          <a:xfrm>
            <a:off x="5373688" y="4813300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Muscle vocal</a:t>
            </a:r>
            <a:endParaRPr lang="fr-FR" b="1" u="sng">
              <a:solidFill>
                <a:schemeClr val="bg1"/>
              </a:solidFill>
              <a:latin typeface="Century Gothic" pitchFamily="16" charset="0"/>
            </a:endParaRPr>
          </a:p>
        </p:txBody>
      </p:sp>
      <p:pic>
        <p:nvPicPr>
          <p:cNvPr id="74756" name="Picture 4" descr="/Users/francoiswang/Documents/Diaporamas/ACTIVITE EMG DE REPOS/Décharge répétitive complexe.mpe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25463" y="1738313"/>
            <a:ext cx="3556000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/Users/francoiswang/Documents/Diaporamas/ACTIVITE EMG DE REPOS/Décharge répétitive complexe muscle vocal.mpeg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724400" y="1744663"/>
            <a:ext cx="35734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Rectangle 8"/>
          <p:cNvSpPr>
            <a:spLocks noChangeArrowheads="1"/>
          </p:cNvSpPr>
          <p:nvPr/>
        </p:nvSpPr>
        <p:spPr bwMode="auto">
          <a:xfrm>
            <a:off x="588963" y="1752600"/>
            <a:ext cx="3441700" cy="2624138"/>
          </a:xfrm>
          <a:prstGeom prst="rect">
            <a:avLst/>
          </a:prstGeom>
          <a:noFill/>
          <a:ln w="127000">
            <a:solidFill>
              <a:srgbClr val="91258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759" name="Rectangle 8"/>
          <p:cNvSpPr>
            <a:spLocks noChangeArrowheads="1"/>
          </p:cNvSpPr>
          <p:nvPr/>
        </p:nvSpPr>
        <p:spPr bwMode="auto">
          <a:xfrm>
            <a:off x="4741863" y="1752600"/>
            <a:ext cx="3538537" cy="2624138"/>
          </a:xfrm>
          <a:prstGeom prst="rect">
            <a:avLst/>
          </a:prstGeom>
          <a:noFill/>
          <a:ln w="127000">
            <a:solidFill>
              <a:srgbClr val="91258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47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475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47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47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4757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3"/>
          <p:cNvSpPr txBox="1">
            <a:spLocks noChangeArrowheads="1"/>
          </p:cNvSpPr>
          <p:nvPr/>
        </p:nvSpPr>
        <p:spPr bwMode="auto">
          <a:xfrm>
            <a:off x="165100" y="2058988"/>
            <a:ext cx="8707438" cy="44735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Signification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 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hyperexcitabilité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des fibres musculaires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acquisition d’une capacité de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décharge rythmique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 	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auto-entretenue</a:t>
            </a:r>
            <a:br>
              <a:rPr lang="fr-BE" b="1" u="sng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éphapse musculaire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éphapse myo-axonale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décharge nerveuse ectopique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(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?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) 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signe non spécifique d’affection neuromusculaire 		(neurogène chronique ou myogène 					récent/chronique)</a:t>
            </a:r>
            <a:endParaRPr lang="fr-FR" b="1" u="sng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228600" y="93663"/>
            <a:ext cx="83820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Décharges répétitives complexes</a:t>
            </a:r>
          </a:p>
        </p:txBody>
      </p:sp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6342063" y="4098925"/>
            <a:ext cx="2786062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200" b="1">
                <a:solidFill>
                  <a:srgbClr val="912587"/>
                </a:solidFill>
                <a:latin typeface="Century Gothic" pitchFamily="16" charset="0"/>
              </a:rPr>
              <a:t>Potentiels groupés</a:t>
            </a:r>
          </a:p>
          <a:p>
            <a:r>
              <a:rPr lang="fr-FR" sz="2200" b="1">
                <a:solidFill>
                  <a:srgbClr val="912587"/>
                </a:solidFill>
                <a:latin typeface="Century Gothic" pitchFamily="16" charset="0"/>
              </a:rPr>
              <a:t>de fibre musculaire</a:t>
            </a:r>
          </a:p>
        </p:txBody>
      </p:sp>
      <p:sp>
        <p:nvSpPr>
          <p:cNvPr id="76805" name="AutoShape 6"/>
          <p:cNvSpPr>
            <a:spLocks/>
          </p:cNvSpPr>
          <p:nvPr/>
        </p:nvSpPr>
        <p:spPr bwMode="auto">
          <a:xfrm>
            <a:off x="6072188" y="3900488"/>
            <a:ext cx="200025" cy="1354137"/>
          </a:xfrm>
          <a:prstGeom prst="rightBrace">
            <a:avLst>
              <a:gd name="adj1" fmla="val 56415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6806" name="Picture 7" descr="C:\Users\François\Pictures\Présentation1\DRC ephap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6725" y="1069975"/>
            <a:ext cx="592137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28600" y="93663"/>
            <a:ext cx="50165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Salves myotoniques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98438" y="838200"/>
            <a:ext cx="8707437" cy="5788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Caractéristiques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 -	décharge </a:t>
            </a:r>
            <a:r>
              <a:rPr lang="fr-BE" b="1" u="sng">
                <a:solidFill>
                  <a:srgbClr val="FFFF00"/>
                </a:solidFill>
                <a:latin typeface="Century Gothic" pitchFamily="16" charset="0"/>
              </a:rPr>
              <a:t>répétitive</a:t>
            </a:r>
            <a:r>
              <a:rPr lang="fr-BE" b="1">
                <a:solidFill>
                  <a:srgbClr val="FFFF00"/>
                </a:solidFill>
                <a:latin typeface="Century Gothic" pitchFamily="16" charset="0"/>
              </a:rPr>
              <a:t>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d’un ou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plusieurs potentiels de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fibre musculaire groupés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0,5 à 5’’ de durée,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15 à 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	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120 Hz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de fréquence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le potentiel élémentaire est soit une fibrillation ou 			une pointe positive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 </a:t>
            </a:r>
            <a:br>
              <a:rPr lang="fr-BE" b="1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-	</a:t>
            </a:r>
            <a:r>
              <a:rPr lang="fr-BE" b="1" u="sng">
                <a:solidFill>
                  <a:srgbClr val="FFFF00"/>
                </a:solidFill>
                <a:latin typeface="Century Gothic" pitchFamily="16" charset="0"/>
              </a:rPr>
              <a:t>fréquence et amplitude variable</a:t>
            </a:r>
            <a:r>
              <a:rPr lang="fr-BE">
                <a:solidFill>
                  <a:srgbClr val="FFFF00"/>
                </a:solidFill>
                <a:latin typeface="Century Gothic" pitchFamily="16" charset="0"/>
              </a:rPr>
              <a:t>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au sein de la salve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se prolonge parfois par une salve pseudo-				myotonique plus monomorphe 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bruit de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bombardier en piqué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(qd amplitude et 			fréquence aug. puis dim.) ou de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mobylette au 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		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démarrage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(amplitude et fréquence d’emblée 			max. qui dim. ensuite) </a:t>
            </a:r>
            <a:endParaRPr lang="fr-FR">
              <a:solidFill>
                <a:schemeClr val="bg1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228600" y="93663"/>
            <a:ext cx="50165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Salves myotoniques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98438" y="838200"/>
            <a:ext cx="8707437" cy="5788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Caractéristiques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 -	la salve est simple (1 seul train = 1 f. m.) ou 				complexe (plusieurs trains = plusieurs f.m.)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Manœuvres de provocation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contraction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musculaire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percussion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du muscle autour de l’aiguille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déplacement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de l’aiguille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stimulation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électrique du nerf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refroidissement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musculaire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Facteur atténuant</a:t>
            </a:r>
            <a:br>
              <a:rPr lang="fr-BE" b="1">
                <a:solidFill>
                  <a:srgbClr val="FF9900"/>
                </a:solidFill>
                <a:latin typeface="Century Gothic" pitchFamily="16" charset="0"/>
              </a:rPr>
            </a:b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	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exercice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(sauf en cas de myotonie paradoxale ou 		paramyotonie) ou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sollicitation ++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des salves 			(épuisement)</a:t>
            </a:r>
            <a:endParaRPr lang="fr-FR">
              <a:solidFill>
                <a:schemeClr val="bg1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5" descr="C:\Mes documents\Mes images\Myotoni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82947" name="Picture 6" descr="C:\Mes documents\Mes images\Myotoni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82948" name="Picture 7" descr="C:\Mes documents\Mes images\Myotonie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82949" name="Picture 8" descr="C:\Mes documents\Mes images\Myotonie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31"/>
          <p:cNvSpPr>
            <a:spLocks noChangeArrowheads="1"/>
          </p:cNvSpPr>
          <p:nvPr/>
        </p:nvSpPr>
        <p:spPr bwMode="auto">
          <a:xfrm>
            <a:off x="2781300" y="1905000"/>
            <a:ext cx="3771900" cy="2921000"/>
          </a:xfrm>
          <a:prstGeom prst="rect">
            <a:avLst/>
          </a:prstGeom>
          <a:noFill/>
          <a:ln w="254000">
            <a:solidFill>
              <a:srgbClr val="91258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4995" name="Picture 3" descr="/Users/francoiswang/Documents/Diaporamas/ACTIVITE EMG DE REPOS/Décharges myotoniques.mpe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6238" y="728663"/>
            <a:ext cx="40100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Rectangle 1031"/>
          <p:cNvSpPr>
            <a:spLocks noChangeArrowheads="1"/>
          </p:cNvSpPr>
          <p:nvPr/>
        </p:nvSpPr>
        <p:spPr bwMode="auto">
          <a:xfrm>
            <a:off x="423333" y="702733"/>
            <a:ext cx="3911600" cy="2921000"/>
          </a:xfrm>
          <a:prstGeom prst="rect">
            <a:avLst/>
          </a:prstGeom>
          <a:noFill/>
          <a:ln w="254000">
            <a:solidFill>
              <a:srgbClr val="91258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20111212190318.mpg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538132" y="3103879"/>
            <a:ext cx="4013201" cy="3210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9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49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499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28600" y="93663"/>
            <a:ext cx="50165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Salves myotoniques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98438" y="838200"/>
            <a:ext cx="8707437" cy="5788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Signification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 -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hyperexcitabilité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de la fibre musculaire 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+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			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repolarisation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insuffisante ou trop lente et/ou 		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dépolarisation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spontanée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fréquence </a:t>
            </a:r>
            <a:r>
              <a:rPr lang="fr-BE" b="1" dirty="0">
                <a:solidFill>
                  <a:srgbClr val="FFFF00"/>
                </a:solidFill>
                <a:latin typeface="Century Gothic" pitchFamily="16" charset="0"/>
              </a:rPr>
              <a:t>croissante 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: 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période réfractaire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vaincue 		de + en + tôt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fréquence </a:t>
            </a:r>
            <a:r>
              <a:rPr lang="fr-BE" b="1" dirty="0">
                <a:solidFill>
                  <a:srgbClr val="FFFF00"/>
                </a:solidFill>
                <a:latin typeface="Century Gothic" pitchFamily="16" charset="0"/>
              </a:rPr>
              <a:t>décroissante 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: 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perte d’excitabilité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de la 		f.m.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dirty="0">
                <a:solidFill>
                  <a:srgbClr val="FFFF00"/>
                </a:solidFill>
                <a:latin typeface="Century Gothic" pitchFamily="16" charset="0"/>
              </a:rPr>
              <a:t>variation d’amplitude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: niveaux variables de 		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polarisation membranaire</a:t>
            </a:r>
            <a:b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action du froid : ralentissement de l’activité de la 		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pompe Na</a:t>
            </a:r>
            <a:r>
              <a:rPr lang="fr-BE" b="1" u="sng" baseline="30000" dirty="0">
                <a:solidFill>
                  <a:schemeClr val="bg1"/>
                </a:solidFill>
                <a:latin typeface="Century Gothic" pitchFamily="16" charset="0"/>
              </a:rPr>
              <a:t>+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/K</a:t>
            </a:r>
            <a:r>
              <a:rPr lang="fr-BE" b="1" u="sng" baseline="30000" dirty="0">
                <a:solidFill>
                  <a:schemeClr val="bg1"/>
                </a:solidFill>
                <a:latin typeface="Century Gothic" pitchFamily="16" charset="0"/>
              </a:rPr>
              <a:t>+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 ATPase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=&gt; dépolarisation 				membranaire, 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ralentissement de la repolarisation</a:t>
            </a:r>
            <a:endParaRPr lang="fr-FR" b="1" u="sng" dirty="0">
              <a:solidFill>
                <a:schemeClr val="bg1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28600" y="93663"/>
            <a:ext cx="50165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Salves myotoniques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98438" y="1027113"/>
            <a:ext cx="8707437" cy="5349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Corrélations cliniques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aucune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découverte électrophysiologique		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raideur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myotonie spontanée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myotonie clinique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myotonie après sollicitation 			musculaire par contraction ou percussion du 			muscle (retard à la relaxation), poignée de main 			prolongée (myotonie d’action)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amélioration par la répétition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de l’exercice : 			habituelle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aggravation par la répétition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de l’exercice : 			myotonie paradoxale ou paramyotonie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endParaRPr lang="fr-FR" b="1" u="sng">
              <a:solidFill>
                <a:schemeClr val="bg1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026"/>
          <p:cNvSpPr txBox="1">
            <a:spLocks noChangeArrowheads="1"/>
          </p:cNvSpPr>
          <p:nvPr/>
        </p:nvSpPr>
        <p:spPr bwMode="auto">
          <a:xfrm>
            <a:off x="228600" y="93663"/>
            <a:ext cx="50165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Salves myotoniques</a:t>
            </a:r>
          </a:p>
        </p:txBody>
      </p:sp>
      <p:sp>
        <p:nvSpPr>
          <p:cNvPr id="91139" name="Text Box 1027"/>
          <p:cNvSpPr txBox="1">
            <a:spLocks noChangeArrowheads="1"/>
          </p:cNvSpPr>
          <p:nvPr/>
        </p:nvSpPr>
        <p:spPr bwMode="auto">
          <a:xfrm>
            <a:off x="198438" y="838200"/>
            <a:ext cx="8707437" cy="5349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Etiologies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 -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dysfonction du canal chlore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: myotonies de 			</a:t>
            </a:r>
            <a:r>
              <a:rPr lang="fr-BE" b="1" dirty="0">
                <a:solidFill>
                  <a:srgbClr val="FFFF00"/>
                </a:solidFill>
                <a:latin typeface="Century Gothic" pitchFamily="16" charset="0"/>
              </a:rPr>
              <a:t>Thomsen 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et de </a:t>
            </a:r>
            <a:r>
              <a:rPr lang="fr-BE" b="1" dirty="0">
                <a:solidFill>
                  <a:srgbClr val="FFFF00"/>
                </a:solidFill>
                <a:latin typeface="Century Gothic" pitchFamily="16" charset="0"/>
              </a:rPr>
              <a:t>Becker 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(gène CLCN1), maladie de 		</a:t>
            </a:r>
            <a:r>
              <a:rPr lang="fr-BE" b="1" dirty="0">
                <a:solidFill>
                  <a:srgbClr val="FFFF00"/>
                </a:solidFill>
                <a:latin typeface="Century Gothic" pitchFamily="16" charset="0"/>
              </a:rPr>
              <a:t>Steinert 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et </a:t>
            </a:r>
            <a:r>
              <a:rPr lang="fr-BE" b="1" dirty="0">
                <a:solidFill>
                  <a:srgbClr val="FFFF00"/>
                </a:solidFill>
                <a:latin typeface="Century Gothic" pitchFamily="16" charset="0"/>
              </a:rPr>
              <a:t>PROMM 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(gène de kinases contrôlant le 	</a:t>
            </a:r>
            <a: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  <a:t>		canal 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chlore) =&gt; diminution de la conductance au 		chlore =&gt; 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défaut de repolaristion et instabilité du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		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potentiel de repos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			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dysfonction du canal sodium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(gène SCN4A) : 			</a:t>
            </a:r>
            <a:r>
              <a:rPr lang="fr-BE" b="1" dirty="0">
                <a:solidFill>
                  <a:srgbClr val="FFFF00"/>
                </a:solidFill>
                <a:latin typeface="Century Gothic" pitchFamily="16" charset="0"/>
              </a:rPr>
              <a:t>paramyotonie 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congénitale, forme myotonique de 		la </a:t>
            </a:r>
            <a:r>
              <a:rPr lang="fr-BE" b="1" dirty="0">
                <a:solidFill>
                  <a:srgbClr val="FFFF00"/>
                </a:solidFill>
                <a:latin typeface="Century Gothic" pitchFamily="16" charset="0"/>
              </a:rPr>
              <a:t>paralysie périodique 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hyperkaliémique, myotonies 		du canal sodium (myotonie fluctuante de Ricker, 			myotonie permanente…)</a:t>
            </a:r>
            <a:endParaRPr lang="fr-FR" b="1" u="sng" dirty="0">
              <a:solidFill>
                <a:schemeClr val="bg1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228600" y="93663"/>
            <a:ext cx="50165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Salves myotoniques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98438" y="838200"/>
            <a:ext cx="8707437" cy="49117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Etiologies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 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myotonies électriques toxiques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diurétiques, 			laxatifs, chloroquine, hypocholestérolémiants, 			colchicine, bêta-bloquants, bêta-stimulants =&gt; 			baisse de conductance du canal chlore, 				hypokaliémie, altération structurelle de la 				membrane		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myotonies électriques associées à diverses 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			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myopathies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polymyosites, déficit en maltase 			acide, myopathie myotubulaire (salves 				myotoniques au second plan)</a:t>
            </a:r>
            <a:endParaRPr lang="fr-FR" b="1" u="sng">
              <a:solidFill>
                <a:schemeClr val="bg1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69516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Activités de repos normales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98438" y="1649413"/>
            <a:ext cx="8048625" cy="40354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Activité d’insertion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 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potentiels de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fibre musculaire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Activité tonique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potentiels d’unité motrice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Potentiels d’irritation nerveuse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potentels d’action nerveux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Activité de plaque motrice</a:t>
            </a:r>
            <a:br>
              <a:rPr lang="fr-BE" b="1">
                <a:solidFill>
                  <a:srgbClr val="FF9900"/>
                </a:solidFill>
                <a:latin typeface="Century Gothic" pitchFamily="16" charset="0"/>
              </a:rPr>
            </a:b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	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- 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potentiels miniatures de plaque motrice post-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	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synaptiques</a:t>
            </a:r>
            <a:endParaRPr lang="fr-FR" b="1" u="sng">
              <a:solidFill>
                <a:schemeClr val="bg1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228600" y="160338"/>
            <a:ext cx="72993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Activités de repos anormales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98438" y="1008063"/>
            <a:ext cx="8347075" cy="184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320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sz="3200">
                <a:solidFill>
                  <a:schemeClr val="bg1"/>
                </a:solidFill>
                <a:latin typeface="Century Gothic" pitchFamily="16" charset="0"/>
              </a:rPr>
              <a:t>Hyperexcitabilité nerveuse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3200">
                <a:solidFill>
                  <a:schemeClr val="bg1"/>
                </a:solidFill>
                <a:latin typeface="Century Gothic" pitchFamily="16" charset="0"/>
              </a:rPr>
              <a:t>	Potentiels d’unités motrices </a:t>
            </a:r>
            <a:br>
              <a:rPr lang="fr-BE" sz="320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sz="3200">
                <a:solidFill>
                  <a:schemeClr val="bg1"/>
                </a:solidFill>
                <a:latin typeface="Century Gothic" pitchFamily="16" charset="0"/>
              </a:rPr>
              <a:t>	(150 µV – 10 mV)</a:t>
            </a:r>
            <a:endParaRPr lang="fr-FR" sz="3200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1550988" y="3192463"/>
            <a:ext cx="4508500" cy="2830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fr-BE" b="1">
                <a:solidFill>
                  <a:srgbClr val="912587"/>
                </a:solidFill>
                <a:latin typeface="Century Gothic" pitchFamily="16" charset="0"/>
              </a:rPr>
              <a:t>Fasciculations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>
                <a:solidFill>
                  <a:srgbClr val="912587"/>
                </a:solidFill>
                <a:latin typeface="Century Gothic" pitchFamily="16" charset="0"/>
              </a:rPr>
              <a:t>Doublets et multiplets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>
                <a:solidFill>
                  <a:srgbClr val="912587"/>
                </a:solidFill>
                <a:latin typeface="Century Gothic" pitchFamily="16" charset="0"/>
              </a:rPr>
              <a:t>Décharges myokymiques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>
                <a:solidFill>
                  <a:srgbClr val="912587"/>
                </a:solidFill>
                <a:latin typeface="Century Gothic" pitchFamily="16" charset="0"/>
              </a:rPr>
              <a:t>Salves neuromyotoniques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>
                <a:solidFill>
                  <a:srgbClr val="912587"/>
                </a:solidFill>
                <a:latin typeface="Century Gothic" pitchFamily="16" charset="0"/>
              </a:rPr>
              <a:t>Crampes</a:t>
            </a:r>
            <a:endParaRPr lang="fr-FR" b="1">
              <a:solidFill>
                <a:srgbClr val="912587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228600" y="93663"/>
            <a:ext cx="36052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Fasciculations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98438" y="838200"/>
            <a:ext cx="8707437" cy="5788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Caractéristiques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 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potentiels </a:t>
            </a:r>
            <a:r>
              <a:rPr lang="fr-BE" b="1" u="sng">
                <a:solidFill>
                  <a:srgbClr val="FFFF00"/>
                </a:solidFill>
                <a:latin typeface="Century Gothic" pitchFamily="16" charset="0"/>
              </a:rPr>
              <a:t>indépendants</a:t>
            </a:r>
            <a:r>
              <a:rPr lang="fr-BE">
                <a:solidFill>
                  <a:srgbClr val="FFFF00"/>
                </a:solidFill>
                <a:latin typeface="Century Gothic" pitchFamily="16" charset="0"/>
              </a:rPr>
              <a:t>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: potentiels d’unité motrice 		ou d’une partie d’unité motrice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le plus souvent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isolées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, parfois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groupées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survenant de façon </a:t>
            </a:r>
            <a:r>
              <a:rPr lang="fr-BE" b="1">
                <a:solidFill>
                  <a:srgbClr val="FFFF00"/>
                </a:solidFill>
                <a:latin typeface="Century Gothic" pitchFamily="16" charset="0"/>
              </a:rPr>
              <a:t>aléatoire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, </a:t>
            </a:r>
            <a:r>
              <a:rPr lang="fr-BE" b="1" u="sng">
                <a:solidFill>
                  <a:srgbClr val="FF9900"/>
                </a:solidFill>
                <a:latin typeface="Century Gothic" pitchFamily="16" charset="0"/>
              </a:rPr>
              <a:t>sans rythmicité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 b="1" u="sng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visibles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sur le plan clinique, si superficielles ou au 			niveau d’un petit muscle des extrémités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Manœuvres de provocation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exercice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, 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percussion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, 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raccourcissement musculaire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exposition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au froid, hyperventilation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administration de prostigmine	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Facteur atténuant</a:t>
            </a:r>
            <a:br>
              <a:rPr lang="fr-BE" b="1">
                <a:solidFill>
                  <a:srgbClr val="FF9900"/>
                </a:solidFill>
                <a:latin typeface="Century Gothic" pitchFamily="16" charset="0"/>
              </a:rPr>
            </a:b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	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-	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étirement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musculaire</a:t>
            </a:r>
            <a:endParaRPr lang="fr-FR" u="sng">
              <a:solidFill>
                <a:schemeClr val="bg1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228600" y="93663"/>
            <a:ext cx="36052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Fasciculations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98438" y="838200"/>
            <a:ext cx="8945562" cy="44735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Origine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(corps cellulaire du motoneurone)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axone :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démyélinisation ou ischémie focale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(MMN), 	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collet de l’axone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au début de la gaine de myéline 		(maladies du motoneurone),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repousse axonale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branches nerveuses terminales : à la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fin de la gaine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de myéline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(maladies du motoneurone)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endParaRPr lang="fr-BE">
              <a:solidFill>
                <a:schemeClr val="bg1"/>
              </a:solidFill>
              <a:latin typeface="Century Gothic" pitchFamily="16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Signification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augmentation de l’excitabilité membranaire axonale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</a:t>
            </a:r>
            <a:endParaRPr lang="fr-FR">
              <a:solidFill>
                <a:schemeClr val="bg1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56633" y="144462"/>
            <a:ext cx="36052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solidFill>
                  <a:srgbClr val="06FAD7"/>
                </a:solidFill>
                <a:latin typeface="Century Gothic" pitchFamily="16" charset="0"/>
              </a:rPr>
              <a:t>Fasciculations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09538" y="821267"/>
            <a:ext cx="9201150" cy="63586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	Etiologies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cellulopathies motrices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: </a:t>
            </a:r>
            <a:r>
              <a:rPr lang="fr-BE" u="sng" dirty="0">
                <a:solidFill>
                  <a:schemeClr val="bg1"/>
                </a:solidFill>
                <a:latin typeface="Century Gothic" pitchFamily="16" charset="0"/>
              </a:rPr>
              <a:t>SLA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, amyotrophie 				spinale, poliomyélite, syringomyélie…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axonopathies/myélinopathies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: </a:t>
            </a:r>
            <a:r>
              <a:rPr lang="fr-BE" u="sng" dirty="0">
                <a:solidFill>
                  <a:schemeClr val="bg1"/>
                </a:solidFill>
                <a:latin typeface="Century Gothic" pitchFamily="16" charset="0"/>
              </a:rPr>
              <a:t>MMN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(dans le territoire 		des blocs ou plus diffus), radiculopathie 				(dans le myotome 	conserné)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jonction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: surdosage en anticholinestérasique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syndrome crampes-fasciculations bénignes</a:t>
            </a:r>
            <a:r>
              <a:rPr lang="fr-BE" u="sng" dirty="0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 u="sng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fasciculations bénignes</a:t>
            </a:r>
            <a: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  <a:t> vs </a:t>
            </a:r>
            <a:r>
              <a:rPr lang="fr-BE" b="1" u="sng" dirty="0" smtClean="0">
                <a:solidFill>
                  <a:schemeClr val="bg1"/>
                </a:solidFill>
                <a:latin typeface="Century Gothic" pitchFamily="16" charset="0"/>
              </a:rPr>
              <a:t>neurogéniques</a:t>
            </a:r>
            <a:r>
              <a:rPr lang="fr-BE" b="1" dirty="0" smtClean="0">
                <a:solidFill>
                  <a:schemeClr val="bg1"/>
                </a:solidFill>
                <a:latin typeface="Century Gothic" pitchFamily="16" charset="0"/>
              </a:rPr>
              <a:t> </a:t>
            </a:r>
            <a:endParaRPr lang="fr-BE" dirty="0" smtClean="0">
              <a:solidFill>
                <a:schemeClr val="bg1"/>
              </a:solidFill>
              <a:latin typeface="Century Gothic" pitchFamily="16" charset="0"/>
            </a:endParaRPr>
          </a:p>
          <a:p>
            <a:pPr algn="ctr"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Century Gothic" pitchFamily="16" charset="0"/>
              </a:rPr>
              <a:t>morphologie simple &gt;&lt; complexe</a:t>
            </a:r>
          </a:p>
          <a:p>
            <a:pPr algn="ctr"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Century Gothic" pitchFamily="16" charset="0"/>
              </a:rPr>
              <a:t>stable &gt;&lt; instable</a:t>
            </a:r>
            <a:br>
              <a:rPr lang="nl-BE" sz="2000" dirty="0" smtClean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nl-BE" sz="2000" dirty="0" smtClean="0">
                <a:solidFill>
                  <a:schemeClr val="bg1"/>
                </a:solidFill>
                <a:latin typeface="Century Gothic" pitchFamily="16" charset="0"/>
              </a:rPr>
              <a:t>fréquence élevée &gt;&lt; fréquence basse</a:t>
            </a:r>
            <a:br>
              <a:rPr lang="nl-BE" sz="2000" dirty="0" smtClean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nl-BE" sz="2000" dirty="0" smtClean="0">
                <a:solidFill>
                  <a:schemeClr val="bg1"/>
                </a:solidFill>
                <a:latin typeface="Century Gothic" pitchFamily="16" charset="0"/>
              </a:rPr>
              <a:t>surtout après effort &gt;&lt; au repos</a:t>
            </a:r>
            <a:br>
              <a:rPr lang="nl-BE" sz="2000" dirty="0" smtClean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nl-BE" sz="2000" dirty="0" smtClean="0">
                <a:solidFill>
                  <a:schemeClr val="bg1"/>
                </a:solidFill>
                <a:latin typeface="Century Gothic" pitchFamily="16" charset="0"/>
              </a:rPr>
              <a:t>muscles distaux ou zone focale &gt;&lt; diffus </a:t>
            </a:r>
            <a:endParaRPr lang="fr-FR" sz="2000" dirty="0" smtClean="0">
              <a:solidFill>
                <a:schemeClr val="bg1"/>
              </a:solidFill>
              <a:latin typeface="Century Gothic" pitchFamily="16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endParaRPr lang="fr-FR" u="sng" dirty="0">
              <a:solidFill>
                <a:schemeClr val="bg1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228600" y="93663"/>
            <a:ext cx="36052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Fasciculations</a:t>
            </a:r>
          </a:p>
        </p:txBody>
      </p:sp>
      <p:sp>
        <p:nvSpPr>
          <p:cNvPr id="103427" name="Rectangle 7"/>
          <p:cNvSpPr>
            <a:spLocks noChangeArrowheads="1"/>
          </p:cNvSpPr>
          <p:nvPr/>
        </p:nvSpPr>
        <p:spPr bwMode="auto">
          <a:xfrm>
            <a:off x="268288" y="6261100"/>
            <a:ext cx="3205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>
                <a:solidFill>
                  <a:schemeClr val="bg1"/>
                </a:solidFill>
                <a:latin typeface="Century Gothic" pitchFamily="16" charset="0"/>
              </a:rPr>
              <a:t>Fasciculation PUM géant</a:t>
            </a:r>
            <a:endParaRPr lang="fr-FR" sz="2000" b="1" u="sng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103428" name="Rectangle 8"/>
          <p:cNvSpPr>
            <a:spLocks noChangeArrowheads="1"/>
          </p:cNvSpPr>
          <p:nvPr/>
        </p:nvSpPr>
        <p:spPr bwMode="auto">
          <a:xfrm>
            <a:off x="369888" y="3225800"/>
            <a:ext cx="289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>
                <a:solidFill>
                  <a:schemeClr val="bg1"/>
                </a:solidFill>
                <a:latin typeface="Century Gothic" pitchFamily="16" charset="0"/>
              </a:rPr>
              <a:t>Fasciculation bénigne</a:t>
            </a:r>
            <a:endParaRPr lang="fr-FR" sz="2000" b="1" u="sng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103429" name="Rectangle 16"/>
          <p:cNvSpPr>
            <a:spLocks noChangeArrowheads="1"/>
          </p:cNvSpPr>
          <p:nvPr/>
        </p:nvSpPr>
        <p:spPr bwMode="auto">
          <a:xfrm>
            <a:off x="4795838" y="3779838"/>
            <a:ext cx="3549650" cy="2700337"/>
          </a:xfrm>
          <a:prstGeom prst="rect">
            <a:avLst/>
          </a:prstGeom>
          <a:noFill/>
          <a:ln w="508000">
            <a:solidFill>
              <a:srgbClr val="91258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30" name="Rectangle 21"/>
          <p:cNvSpPr>
            <a:spLocks noChangeArrowheads="1"/>
          </p:cNvSpPr>
          <p:nvPr/>
        </p:nvSpPr>
        <p:spPr bwMode="auto">
          <a:xfrm>
            <a:off x="4916488" y="3225800"/>
            <a:ext cx="3390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>
                <a:solidFill>
                  <a:schemeClr val="bg1"/>
                </a:solidFill>
                <a:latin typeface="Century Gothic" pitchFamily="16" charset="0"/>
              </a:rPr>
              <a:t>SLA : détection de surface</a:t>
            </a:r>
            <a:endParaRPr lang="fr-FR" sz="2000" b="1" u="sng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103431" name="Rectangle 22"/>
          <p:cNvSpPr>
            <a:spLocks noChangeArrowheads="1"/>
          </p:cNvSpPr>
          <p:nvPr/>
        </p:nvSpPr>
        <p:spPr bwMode="auto">
          <a:xfrm>
            <a:off x="5094288" y="6261100"/>
            <a:ext cx="2973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>
                <a:solidFill>
                  <a:schemeClr val="bg1"/>
                </a:solidFill>
                <a:latin typeface="Century Gothic" pitchFamily="16" charset="0"/>
              </a:rPr>
              <a:t>SLA : détection aiguille</a:t>
            </a:r>
            <a:endParaRPr lang="fr-FR" sz="2000" b="1" u="sng">
              <a:solidFill>
                <a:schemeClr val="bg1"/>
              </a:solidFill>
              <a:latin typeface="Century Gothic" pitchFamily="16" charset="0"/>
            </a:endParaRPr>
          </a:p>
        </p:txBody>
      </p:sp>
      <p:pic>
        <p:nvPicPr>
          <p:cNvPr id="103432" name="Picture 8" descr="/Users/francoiswang/Documents/Diaporamas/ACTIVITE EMG DE REPOS/Fasciculation bénigne.mpeg">
            <a:hlinkClick r:id="" action="ppaction://media"/>
          </p:cNvPr>
          <p:cNvPicPr/>
          <p:nvPr>
            <a:vide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25463" y="982663"/>
            <a:ext cx="27813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9" descr="/Users/francoiswang/Documents/Diaporamas/ACTIVITE EMG DE REPOS/Fasciculation PUM géant.mpeg">
            <a:hlinkClick r:id="" action="ppaction://media"/>
          </p:cNvPr>
          <p:cNvPicPr/>
          <p:nvPr>
            <a:vide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" y="3873500"/>
            <a:ext cx="2811463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4" name="Picture 10" descr="/Users/francoiswang/Documents/Diaporamas/ACTIVITE EMG DE REPOS/FS.mpeg">
            <a:hlinkClick r:id="" action="ppaction://media"/>
          </p:cNvPr>
          <p:cNvPicPr/>
          <p:nvPr>
            <a:vide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792663" y="647700"/>
            <a:ext cx="3521075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5" name="Picture 11" descr="/Users/francoiswang/Documents/Diaporamas/ACTIVITE EMG DE REPOS/FA.mpeg">
            <a:hlinkClick r:id="" action="ppaction://media"/>
          </p:cNvPr>
          <p:cNvPicPr/>
          <p:nvPr>
            <a:videoFile r:link="rId4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792663" y="3641725"/>
            <a:ext cx="3475037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6" name="Rectangle 16"/>
          <p:cNvSpPr>
            <a:spLocks noChangeArrowheads="1"/>
          </p:cNvSpPr>
          <p:nvPr/>
        </p:nvSpPr>
        <p:spPr bwMode="auto">
          <a:xfrm>
            <a:off x="4792663" y="3843338"/>
            <a:ext cx="3368675" cy="2184400"/>
          </a:xfrm>
          <a:prstGeom prst="rect">
            <a:avLst/>
          </a:prstGeom>
          <a:noFill/>
          <a:ln w="508000">
            <a:solidFill>
              <a:srgbClr val="91258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37" name="Rectangle 16"/>
          <p:cNvSpPr>
            <a:spLocks noChangeArrowheads="1"/>
          </p:cNvSpPr>
          <p:nvPr/>
        </p:nvSpPr>
        <p:spPr bwMode="auto">
          <a:xfrm>
            <a:off x="4910138" y="812800"/>
            <a:ext cx="3251200" cy="2184400"/>
          </a:xfrm>
          <a:prstGeom prst="rect">
            <a:avLst/>
          </a:prstGeom>
          <a:noFill/>
          <a:ln w="508000">
            <a:solidFill>
              <a:srgbClr val="91258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38" name="Rectangle 10"/>
          <p:cNvSpPr>
            <a:spLocks noChangeArrowheads="1"/>
          </p:cNvSpPr>
          <p:nvPr/>
        </p:nvSpPr>
        <p:spPr bwMode="auto">
          <a:xfrm>
            <a:off x="477838" y="3792538"/>
            <a:ext cx="2740025" cy="2273300"/>
          </a:xfrm>
          <a:prstGeom prst="rect">
            <a:avLst/>
          </a:prstGeom>
          <a:noFill/>
          <a:ln w="127000">
            <a:solidFill>
              <a:srgbClr val="91258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39" name="Rectangle 10"/>
          <p:cNvSpPr>
            <a:spLocks noChangeArrowheads="1"/>
          </p:cNvSpPr>
          <p:nvPr/>
        </p:nvSpPr>
        <p:spPr bwMode="auto">
          <a:xfrm>
            <a:off x="546100" y="896938"/>
            <a:ext cx="2738438" cy="2273300"/>
          </a:xfrm>
          <a:prstGeom prst="rect">
            <a:avLst/>
          </a:prstGeom>
          <a:noFill/>
          <a:ln w="127000">
            <a:solidFill>
              <a:srgbClr val="91258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34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343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4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343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03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4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343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03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5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3435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273050" y="215900"/>
            <a:ext cx="36052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Fasciculations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242888" y="1716088"/>
            <a:ext cx="7872412" cy="40354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1047750" algn="l"/>
              </a:tabLst>
            </a:pP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	Quantification</a:t>
            </a:r>
            <a:br>
              <a:rPr lang="fr-BE" b="1">
                <a:solidFill>
                  <a:srgbClr val="FF9900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0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	aucune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+/-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	incertain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1+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2 plages, 2-10/minute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2+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	nombreuses plages, 10-15/minute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3+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toutes les plages, &lt; 60/minute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4+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toutes les plages, &gt; 60/minute</a:t>
            </a:r>
            <a:endParaRPr lang="fr-FR">
              <a:solidFill>
                <a:schemeClr val="bg1"/>
              </a:solidFill>
              <a:latin typeface="Century Gothic" pitchFamily="16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1047750" algn="l"/>
              </a:tabLst>
            </a:pPr>
            <a:endParaRPr lang="fr-FR" u="sng">
              <a:solidFill>
                <a:schemeClr val="bg1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39700" y="93663"/>
            <a:ext cx="54419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Doublets et multiplets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09538" y="838200"/>
            <a:ext cx="9034462" cy="5788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	Caractéristiques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rgbClr val="FFFF00"/>
                </a:solidFill>
                <a:latin typeface="Century Gothic" pitchFamily="16" charset="0"/>
              </a:rPr>
              <a:t>doublet</a:t>
            </a:r>
            <a:r>
              <a:rPr lang="fr-BE" b="1">
                <a:solidFill>
                  <a:srgbClr val="FFFF00"/>
                </a:solidFill>
                <a:latin typeface="Century Gothic" pitchFamily="16" charset="0"/>
              </a:rPr>
              <a:t>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: double décharge d’unité motrice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rgbClr val="FFFF00"/>
                </a:solidFill>
                <a:latin typeface="Century Gothic" pitchFamily="16" charset="0"/>
              </a:rPr>
              <a:t>triplet</a:t>
            </a:r>
            <a:r>
              <a:rPr lang="fr-BE" b="1">
                <a:solidFill>
                  <a:srgbClr val="FFFF00"/>
                </a:solidFill>
                <a:latin typeface="Century Gothic" pitchFamily="16" charset="0"/>
              </a:rPr>
              <a:t>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: triple décharge d’unité motrice 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rgbClr val="FFFF00"/>
                </a:solidFill>
                <a:latin typeface="Century Gothic" pitchFamily="16" charset="0"/>
              </a:rPr>
              <a:t>multiplet</a:t>
            </a:r>
            <a:r>
              <a:rPr lang="fr-BE" b="1">
                <a:solidFill>
                  <a:srgbClr val="FFFF00"/>
                </a:solidFill>
                <a:latin typeface="Century Gothic" pitchFamily="16" charset="0"/>
              </a:rPr>
              <a:t>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: décharge faite de 4 ou 5 PUM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morphologie identique des PUM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l’amplitude peut 		diminuer un peu au sein de la décharge répétitive 		(intervalle interpotentiel &lt; 10 ms) 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 u="sng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survenue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spontanée, au début d’une contraction 		volontaire, de façon sporadique ou en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bouffées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			</a:t>
            </a:r>
            <a:r>
              <a:rPr lang="fr-BE" b="1" u="sng">
                <a:solidFill>
                  <a:srgbClr val="FFFF00"/>
                </a:solidFill>
                <a:latin typeface="Century Gothic" pitchFamily="16" charset="0"/>
              </a:rPr>
              <a:t>rythmiques ou semi-rythmiques</a:t>
            </a:r>
            <a:r>
              <a:rPr lang="fr-BE" b="1">
                <a:solidFill>
                  <a:srgbClr val="FFFF00"/>
                </a:solidFill>
                <a:latin typeface="Century Gothic" pitchFamily="16" charset="0"/>
              </a:rPr>
              <a:t>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(5 à 25/s)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Signification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augmentation de l’excitabilité membranaire axonale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</a:t>
            </a:r>
            <a:endParaRPr lang="fr-FR">
              <a:solidFill>
                <a:schemeClr val="bg1"/>
              </a:solidFill>
              <a:latin typeface="Century Gothic" pitchFamily="16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endParaRPr lang="fr-FR" u="sng">
              <a:solidFill>
                <a:schemeClr val="bg1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39700" y="93663"/>
            <a:ext cx="54419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Doublets et multiplets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09538" y="838200"/>
            <a:ext cx="9034462" cy="31591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	Etiologies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cellulopathies motrices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SLA, amyotrophies spinales…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neuropathies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axonales ou démyélinisantes, 			héréditaires 	ou acquises 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myopathies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dystrophies, syn myotoniques, myosites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tétanie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survenue isolée et favorisée par l’ischémie et 		l’hyperpnée</a:t>
            </a:r>
            <a:endParaRPr lang="fr-FR" u="sng">
              <a:solidFill>
                <a:schemeClr val="bg1"/>
              </a:solidFill>
              <a:latin typeface="Century Gothic" pitchFamily="16" charset="0"/>
            </a:endParaRPr>
          </a:p>
        </p:txBody>
      </p:sp>
      <p:pic>
        <p:nvPicPr>
          <p:cNvPr id="109572" name="Picture 4" descr="/Users/francoiswang/Documents/Diaporamas/ACTIVITE EMG DE REPOS/Multiplets.mpe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086225" y="3787775"/>
            <a:ext cx="3686175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4132263" y="3840163"/>
            <a:ext cx="3581400" cy="2641600"/>
          </a:xfrm>
          <a:prstGeom prst="rect">
            <a:avLst/>
          </a:prstGeom>
          <a:noFill/>
          <a:ln w="127000">
            <a:solidFill>
              <a:srgbClr val="91258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95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9572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39700" y="93663"/>
            <a:ext cx="64119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Décharges myokymiques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09538" y="838200"/>
            <a:ext cx="9034462" cy="5788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	Caractéristiques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rgbClr val="FF9900"/>
                </a:solidFill>
                <a:latin typeface="Century Gothic" pitchFamily="16" charset="0"/>
              </a:rPr>
              <a:t>décharges </a:t>
            </a:r>
            <a:r>
              <a:rPr lang="fr-BE" b="1" u="sng">
                <a:solidFill>
                  <a:srgbClr val="FFFF00"/>
                </a:solidFill>
                <a:latin typeface="Century Gothic" pitchFamily="16" charset="0"/>
              </a:rPr>
              <a:t>répétitives</a:t>
            </a:r>
            <a:r>
              <a:rPr lang="fr-BE">
                <a:solidFill>
                  <a:srgbClr val="FFFF00"/>
                </a:solidFill>
                <a:latin typeface="Century Gothic" pitchFamily="16" charset="0"/>
              </a:rPr>
              <a:t>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: potentiels d’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unité motrice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			ou d’une partie d’unité motrice, se reproduisant au 		moins 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5 à 10 fois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(parfois 100 fois) 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survenue </a:t>
            </a:r>
            <a:r>
              <a:rPr lang="fr-BE" b="1">
                <a:solidFill>
                  <a:srgbClr val="FFFF00"/>
                </a:solidFill>
                <a:latin typeface="Century Gothic" pitchFamily="16" charset="0"/>
              </a:rPr>
              <a:t>rythmique</a:t>
            </a:r>
            <a:r>
              <a:rPr lang="fr-BE">
                <a:solidFill>
                  <a:srgbClr val="FFFF00"/>
                </a:solidFill>
                <a:latin typeface="Century Gothic" pitchFamily="16" charset="0"/>
              </a:rPr>
              <a:t>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ou </a:t>
            </a:r>
            <a:r>
              <a:rPr lang="fr-BE" b="1" u="sng">
                <a:solidFill>
                  <a:srgbClr val="FFFF00"/>
                </a:solidFill>
                <a:latin typeface="Century Gothic" pitchFamily="16" charset="0"/>
              </a:rPr>
              <a:t>semi-rythmique</a:t>
            </a:r>
            <a:r>
              <a:rPr lang="fr-BE">
                <a:solidFill>
                  <a:srgbClr val="FFFF00"/>
                </a:solidFill>
                <a:latin typeface="Century Gothic" pitchFamily="16" charset="0"/>
              </a:rPr>
              <a:t>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: toutes les 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0,1 à 10’’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(bruit d’une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marche de soldats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) 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fréquence de décharge stable :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40-60 Hz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rgbClr val="FFFF00"/>
                </a:solidFill>
                <a:latin typeface="Century Gothic" pitchFamily="16" charset="0"/>
              </a:rPr>
              <a:t>amplitude constante</a:t>
            </a:r>
            <a:r>
              <a:rPr lang="fr-BE" b="1">
                <a:solidFill>
                  <a:srgbClr val="FFFF00"/>
                </a:solidFill>
                <a:latin typeface="Century Gothic" pitchFamily="16" charset="0"/>
              </a:rPr>
              <a:t>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: 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	parfois &lt; variations au sein de la décharge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morphologie parfois complexe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plusieurs UM 			participent à la décharge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souvent 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visibles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sur le plan clinique : vagues ou 			ondulations sous la peau</a:t>
            </a:r>
            <a:endParaRPr lang="fr-FR">
              <a:solidFill>
                <a:schemeClr val="bg1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3"/>
          <p:cNvSpPr txBox="1">
            <a:spLocks noChangeArrowheads="1"/>
          </p:cNvSpPr>
          <p:nvPr/>
        </p:nvSpPr>
        <p:spPr bwMode="auto">
          <a:xfrm>
            <a:off x="109538" y="838200"/>
            <a:ext cx="9034462" cy="35972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	Caractéristiques topographiques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diffuses/généralisées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syndromes d’activité continue 		des unités motrices, souvent associées à des 			décharges neuromyotoniques 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localisées/focales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hyperexcitabilité des fibres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			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nerveuses motrices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au site lésionnel =&gt; génération 		locale d’</a:t>
            </a:r>
            <a:r>
              <a:rPr lang="fr-BE" b="1" u="sng">
                <a:solidFill>
                  <a:srgbClr val="FF9900"/>
                </a:solidFill>
                <a:latin typeface="Century Gothic" pitchFamily="16" charset="0"/>
              </a:rPr>
              <a:t>impulsions ectopiques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qui se distribuent dans 		le territoire nerveux en aval			</a:t>
            </a:r>
            <a:endParaRPr lang="fr-FR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113667" name="Rectangle 6"/>
          <p:cNvSpPr>
            <a:spLocks noChangeArrowheads="1"/>
          </p:cNvSpPr>
          <p:nvPr/>
        </p:nvSpPr>
        <p:spPr bwMode="auto">
          <a:xfrm>
            <a:off x="1077913" y="4606925"/>
            <a:ext cx="4475162" cy="1938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tabLst>
                <a:tab pos="190500" algn="l"/>
              </a:tabLst>
            </a:pPr>
            <a:r>
              <a:rPr lang="fr-BE" b="1">
                <a:solidFill>
                  <a:srgbClr val="912587"/>
                </a:solidFill>
                <a:latin typeface="Century Gothic" pitchFamily="16" charset="0"/>
              </a:rPr>
              <a:t>- myokymies faciales </a:t>
            </a:r>
            <a:br>
              <a:rPr lang="fr-BE" b="1">
                <a:solidFill>
                  <a:srgbClr val="912587"/>
                </a:solidFill>
                <a:latin typeface="Century Gothic" pitchFamily="16" charset="0"/>
              </a:rPr>
            </a:br>
            <a:r>
              <a:rPr lang="fr-BE" b="1">
                <a:solidFill>
                  <a:srgbClr val="912587"/>
                </a:solidFill>
                <a:latin typeface="Century Gothic" pitchFamily="16" charset="0"/>
              </a:rPr>
              <a:t>	(hémispasme, Kennedy,</a:t>
            </a:r>
            <a:br>
              <a:rPr lang="fr-BE" b="1">
                <a:solidFill>
                  <a:srgbClr val="912587"/>
                </a:solidFill>
                <a:latin typeface="Century Gothic" pitchFamily="16" charset="0"/>
              </a:rPr>
            </a:br>
            <a:r>
              <a:rPr lang="fr-BE" b="1">
                <a:solidFill>
                  <a:srgbClr val="912587"/>
                </a:solidFill>
                <a:latin typeface="Century Gothic" pitchFamily="16" charset="0"/>
              </a:rPr>
              <a:t>	 tumeur du tronc cérébral)</a:t>
            </a:r>
            <a:br>
              <a:rPr lang="fr-BE" b="1">
                <a:solidFill>
                  <a:srgbClr val="912587"/>
                </a:solidFill>
                <a:latin typeface="Century Gothic" pitchFamily="16" charset="0"/>
              </a:rPr>
            </a:br>
            <a:r>
              <a:rPr lang="fr-BE" b="1">
                <a:solidFill>
                  <a:srgbClr val="912587"/>
                </a:solidFill>
                <a:latin typeface="Century Gothic" pitchFamily="16" charset="0"/>
              </a:rPr>
              <a:t>- MMN</a:t>
            </a:r>
            <a:br>
              <a:rPr lang="fr-BE" b="1">
                <a:solidFill>
                  <a:srgbClr val="912587"/>
                </a:solidFill>
                <a:latin typeface="Century Gothic" pitchFamily="16" charset="0"/>
              </a:rPr>
            </a:br>
            <a:r>
              <a:rPr lang="fr-BE" b="1">
                <a:solidFill>
                  <a:srgbClr val="912587"/>
                </a:solidFill>
                <a:latin typeface="Century Gothic" pitchFamily="16" charset="0"/>
              </a:rPr>
              <a:t>- plexopathies post-radiques</a:t>
            </a:r>
            <a:endParaRPr lang="fr-FR" b="1">
              <a:solidFill>
                <a:srgbClr val="912587"/>
              </a:solidFill>
              <a:latin typeface="Century Gothic" pitchFamily="16" charset="0"/>
            </a:endParaRPr>
          </a:p>
        </p:txBody>
      </p:sp>
      <p:sp>
        <p:nvSpPr>
          <p:cNvPr id="113668" name="Text Box 12"/>
          <p:cNvSpPr txBox="1">
            <a:spLocks noChangeArrowheads="1"/>
          </p:cNvSpPr>
          <p:nvPr/>
        </p:nvSpPr>
        <p:spPr bwMode="auto">
          <a:xfrm>
            <a:off x="139700" y="93663"/>
            <a:ext cx="641191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Décharges myokymiques</a:t>
            </a:r>
          </a:p>
        </p:txBody>
      </p:sp>
      <p:pic>
        <p:nvPicPr>
          <p:cNvPr id="113669" name="Picture 5" descr="/Users/francoiswang/Documents/Diaporamas/ACTIVITE EMG DE REPOS/Myokymies paralysie faciale.mpe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97550" y="4324350"/>
            <a:ext cx="31607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0" name="Rectangle 8"/>
          <p:cNvSpPr>
            <a:spLocks noChangeArrowheads="1"/>
          </p:cNvSpPr>
          <p:nvPr/>
        </p:nvSpPr>
        <p:spPr bwMode="auto">
          <a:xfrm>
            <a:off x="6594475" y="6053138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>
                <a:solidFill>
                  <a:schemeClr val="bg1"/>
                </a:solidFill>
                <a:latin typeface="Century Gothic" pitchFamily="16" charset="0"/>
              </a:rPr>
              <a:t>Paralysie faciale</a:t>
            </a:r>
            <a:endParaRPr lang="fr-FR" sz="2000" b="1" u="sng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113671" name="Rectangle 9"/>
          <p:cNvSpPr>
            <a:spLocks noChangeArrowheads="1"/>
          </p:cNvSpPr>
          <p:nvPr/>
        </p:nvSpPr>
        <p:spPr bwMode="auto">
          <a:xfrm>
            <a:off x="5834063" y="4267200"/>
            <a:ext cx="3106737" cy="2303463"/>
          </a:xfrm>
          <a:prstGeom prst="rect">
            <a:avLst/>
          </a:prstGeom>
          <a:noFill/>
          <a:ln w="127000">
            <a:solidFill>
              <a:srgbClr val="91258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3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36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6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366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26"/>
          <p:cNvSpPr txBox="1">
            <a:spLocks noChangeArrowheads="1"/>
          </p:cNvSpPr>
          <p:nvPr/>
        </p:nvSpPr>
        <p:spPr bwMode="auto">
          <a:xfrm>
            <a:off x="228600" y="304800"/>
            <a:ext cx="471963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Activité d’insertion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23555" name="Text Box 1027"/>
          <p:cNvSpPr txBox="1">
            <a:spLocks noChangeArrowheads="1"/>
          </p:cNvSpPr>
          <p:nvPr/>
        </p:nvSpPr>
        <p:spPr bwMode="auto">
          <a:xfrm>
            <a:off x="198438" y="1116013"/>
            <a:ext cx="8048625" cy="35972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Activité de repos normale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 	pénétration de l’aiguille dans le muscle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brève activité électrique : 150 à 300 ms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faible amplitude :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décharge répétitive d’une dizaine de 		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potentiels de</a:t>
            </a:r>
            <a:r>
              <a:rPr lang="fr-BE" u="sng">
                <a:solidFill>
                  <a:schemeClr val="bg1"/>
                </a:solidFill>
                <a:latin typeface="Century Gothic" pitchFamily="16" charset="0"/>
              </a:rPr>
              <a:t>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fibre musculaire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&gt; déformation ou irritation directe de la 			membrane des fibres musculaires </a:t>
            </a:r>
            <a:endParaRPr lang="fr-FR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23556" name="Text Box 1028"/>
          <p:cNvSpPr txBox="1">
            <a:spLocks noChangeArrowheads="1"/>
          </p:cNvSpPr>
          <p:nvPr/>
        </p:nvSpPr>
        <p:spPr bwMode="auto">
          <a:xfrm>
            <a:off x="1209675" y="5114925"/>
            <a:ext cx="6753225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  <a:tabLst>
                <a:tab pos="381000" algn="l"/>
              </a:tabLst>
            </a:pPr>
            <a:r>
              <a:rPr lang="fr-FR" b="1">
                <a:solidFill>
                  <a:srgbClr val="912587"/>
                </a:solidFill>
                <a:latin typeface="Century Gothic" pitchFamily="16" charset="0"/>
              </a:rPr>
              <a:t>	L’aiguille est dans le muscle</a:t>
            </a:r>
          </a:p>
          <a:p>
            <a:pPr>
              <a:buFontTx/>
              <a:buChar char="•"/>
              <a:tabLst>
                <a:tab pos="381000" algn="l"/>
              </a:tabLst>
            </a:pPr>
            <a:r>
              <a:rPr lang="fr-FR" b="1">
                <a:solidFill>
                  <a:srgbClr val="912587"/>
                </a:solidFill>
                <a:latin typeface="Century Gothic" pitchFamily="16" charset="0"/>
              </a:rPr>
              <a:t>	Il persiste des fibres musculaires vivantes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39700" y="71438"/>
            <a:ext cx="4800600" cy="1311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Salves </a:t>
            </a:r>
            <a:br>
              <a:rPr lang="fr-BE" sz="4000">
                <a:solidFill>
                  <a:srgbClr val="06FAD7"/>
                </a:solidFill>
                <a:latin typeface="Century Gothic" pitchFamily="16" charset="0"/>
              </a:rPr>
            </a:br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neuromyotoniques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09538" y="1435100"/>
            <a:ext cx="9034462" cy="5349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	Caractéristiques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potentiels d’unité motrice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rgbClr val="FF9900"/>
                </a:solidFill>
                <a:latin typeface="Century Gothic" pitchFamily="16" charset="0"/>
              </a:rPr>
              <a:t>décharges </a:t>
            </a:r>
            <a:r>
              <a:rPr lang="fr-BE" b="1" u="sng">
                <a:solidFill>
                  <a:srgbClr val="FFFF00"/>
                </a:solidFill>
                <a:latin typeface="Century Gothic" pitchFamily="16" charset="0"/>
              </a:rPr>
              <a:t>répétitives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 b="1" u="sng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rgbClr val="FF9900"/>
                </a:solidFill>
                <a:latin typeface="Century Gothic" pitchFamily="16" charset="0"/>
              </a:rPr>
              <a:t>fréquence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de décharge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 </a:t>
            </a:r>
            <a:r>
              <a:rPr lang="fr-BE" b="1" u="sng">
                <a:solidFill>
                  <a:srgbClr val="FF9900"/>
                </a:solidFill>
                <a:latin typeface="Century Gothic" pitchFamily="16" charset="0"/>
              </a:rPr>
              <a:t>très élevée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100-300 Hz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	parfois fluctuante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rgbClr val="FFFF00"/>
                </a:solidFill>
                <a:latin typeface="Century Gothic" pitchFamily="16" charset="0"/>
              </a:rPr>
              <a:t>décroissance progressive de l’amplitude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survenue à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intervalles </a:t>
            </a:r>
            <a:r>
              <a:rPr lang="fr-BE" b="1" u="sng">
                <a:solidFill>
                  <a:srgbClr val="FFFF00"/>
                </a:solidFill>
                <a:latin typeface="Century Gothic" pitchFamily="16" charset="0"/>
              </a:rPr>
              <a:t>irréguliers</a:t>
            </a:r>
            <a:r>
              <a:rPr lang="fr-BE">
                <a:solidFill>
                  <a:srgbClr val="FFFF00"/>
                </a:solidFill>
                <a:latin typeface="Century Gothic" pitchFamily="16" charset="0"/>
              </a:rPr>
              <a:t>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: 0,5 à 10/sec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son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aigu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(bruit métallique, moto)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souvent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démarrent et cessent abruptement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rgbClr val="FF9900"/>
                </a:solidFill>
                <a:latin typeface="Century Gothic" pitchFamily="16" charset="0"/>
              </a:rPr>
              <a:t>spontanées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(&gt;&lt; salves myotoniques) ou déclenchées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traduction clinique : ondulation sous-cutanée, raideur 		musculaire, spasme douloureux</a:t>
            </a:r>
            <a:endParaRPr lang="fr-FR" b="1">
              <a:solidFill>
                <a:srgbClr val="FF9900"/>
              </a:solidFill>
              <a:latin typeface="Century Gothic" pitchFamily="16" charset="0"/>
            </a:endParaRPr>
          </a:p>
        </p:txBody>
      </p:sp>
      <p:pic>
        <p:nvPicPr>
          <p:cNvPr id="115716" name="Picture 4" descr="/Users/francoiswang/Documents/Diaporamas/ACTIVITE EMG DE REPOS/Salves neuromyotoniques polio.mpe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880100" y="207963"/>
            <a:ext cx="307816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Rectangle 6"/>
          <p:cNvSpPr>
            <a:spLocks noChangeArrowheads="1"/>
          </p:cNvSpPr>
          <p:nvPr/>
        </p:nvSpPr>
        <p:spPr bwMode="auto">
          <a:xfrm>
            <a:off x="6819900" y="1892300"/>
            <a:ext cx="192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>
                <a:solidFill>
                  <a:schemeClr val="bg1"/>
                </a:solidFill>
                <a:latin typeface="Century Gothic" pitchFamily="16" charset="0"/>
              </a:rPr>
              <a:t>Séquelle polio</a:t>
            </a:r>
            <a:endParaRPr lang="fr-FR" sz="2000" b="1" u="sng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115718" name="Rectangle 7"/>
          <p:cNvSpPr>
            <a:spLocks noChangeArrowheads="1"/>
          </p:cNvSpPr>
          <p:nvPr/>
        </p:nvSpPr>
        <p:spPr bwMode="auto">
          <a:xfrm>
            <a:off x="5914497" y="246063"/>
            <a:ext cx="2997200" cy="2273300"/>
          </a:xfrm>
          <a:prstGeom prst="rect">
            <a:avLst/>
          </a:prstGeom>
          <a:noFill/>
          <a:ln w="127000">
            <a:solidFill>
              <a:srgbClr val="91258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5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57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5716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39700" y="193675"/>
            <a:ext cx="64516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Salves neuromyotoniques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09538" y="582613"/>
            <a:ext cx="9034462" cy="5788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524000" algn="l"/>
              </a:tabLst>
            </a:pPr>
            <a:endParaRPr lang="fr-BE">
              <a:solidFill>
                <a:schemeClr val="bg1"/>
              </a:solidFill>
              <a:latin typeface="Century Gothic" pitchFamily="16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Manœuvres de provocation</a:t>
            </a:r>
            <a:br>
              <a:rPr lang="fr-BE" b="1">
                <a:solidFill>
                  <a:srgbClr val="FF9900"/>
                </a:solidFill>
                <a:latin typeface="Century Gothic" pitchFamily="16" charset="0"/>
              </a:rPr>
            </a:b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	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- 	stimulation d’un nerf moteur, déplacement de 			l’aiguille, percussion du muscle… (</a:t>
            </a:r>
            <a:r>
              <a:rPr lang="fr-BE" i="1">
                <a:solidFill>
                  <a:schemeClr val="bg1"/>
                </a:solidFill>
                <a:latin typeface="Century Gothic" pitchFamily="16" charset="0"/>
              </a:rPr>
              <a:t>post-décharges 		répétitives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)	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effort volontaire (=&gt; retard de relaxation mimant une 		myotonie)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Signification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hyperexcitabilité des neurones moteurs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Etiologies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affections du motoneurone (SLA…)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neuropathies motrices (MMN)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syndromes d’activité continue des UM</a:t>
            </a:r>
            <a:endParaRPr lang="fr-FR" b="1">
              <a:solidFill>
                <a:srgbClr val="FF9900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139700" y="79375"/>
            <a:ext cx="46609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Syndrome d’Isaac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09538" y="442913"/>
            <a:ext cx="9034462" cy="62261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524000" algn="l"/>
              </a:tabLst>
            </a:pPr>
            <a:endParaRPr lang="fr-BE" dirty="0">
              <a:solidFill>
                <a:schemeClr val="bg1"/>
              </a:solidFill>
              <a:latin typeface="Century Gothic" pitchFamily="16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Clinique</a:t>
            </a:r>
            <a:br>
              <a:rPr lang="fr-BE" b="1" dirty="0">
                <a:solidFill>
                  <a:srgbClr val="FF9900"/>
                </a:solidFill>
                <a:latin typeface="Century Gothic" pitchFamily="16" charset="0"/>
              </a:rPr>
            </a:b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	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- 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enraidissement indolore, généralisé, permanent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retard de relaxation musculaire (sans myotonie)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fasciculations et 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myokymies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ondulantes, crampes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hyperhidrose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dirty="0">
                <a:solidFill>
                  <a:srgbClr val="FFFF00"/>
                </a:solidFill>
                <a:latin typeface="Century Gothic" pitchFamily="16" charset="0"/>
              </a:rPr>
              <a:t>signes persistent pdt le sommeil et l’AG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Acquis (75 %) ou héréditaire (25 %)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	Anti-canaux potassiques </a:t>
            </a:r>
            <a:r>
              <a:rPr lang="fr-BE" b="1" dirty="0" smtClean="0">
                <a:solidFill>
                  <a:srgbClr val="FF9900"/>
                </a:solidFill>
                <a:latin typeface="Century Gothic" pitchFamily="16" charset="0"/>
              </a:rPr>
              <a:t>axonaux (50%)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FR" b="1" dirty="0" smtClean="0">
                <a:solidFill>
                  <a:srgbClr val="FF9900"/>
                </a:solidFill>
                <a:latin typeface="Century Gothic" pitchFamily="16" charset="0"/>
              </a:rPr>
              <a:t>	ENMG</a:t>
            </a:r>
            <a:r>
              <a:rPr lang="fr-FR" b="1" dirty="0">
                <a:solidFill>
                  <a:srgbClr val="FF9900"/>
                </a:solidFill>
                <a:latin typeface="Century Gothic" pitchFamily="16" charset="0"/>
              </a:rPr>
              <a:t/>
            </a:r>
            <a:br>
              <a:rPr lang="fr-FR" b="1" dirty="0">
                <a:solidFill>
                  <a:srgbClr val="FF9900"/>
                </a:solidFill>
                <a:latin typeface="Century Gothic" pitchFamily="16" charset="0"/>
              </a:rPr>
            </a:br>
            <a:r>
              <a:rPr lang="fr-FR" b="1" dirty="0">
                <a:solidFill>
                  <a:srgbClr val="FF9900"/>
                </a:solidFill>
                <a:latin typeface="Century Gothic" pitchFamily="16" charset="0"/>
              </a:rPr>
              <a:t>	</a:t>
            </a:r>
            <a:r>
              <a:rPr lang="fr-FR" dirty="0">
                <a:solidFill>
                  <a:schemeClr val="bg1"/>
                </a:solidFill>
                <a:latin typeface="Century Gothic" pitchFamily="16" charset="0"/>
              </a:rPr>
              <a:t>-	fasciculations abondantes </a:t>
            </a:r>
            <a:br>
              <a:rPr lang="fr-FR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FR" dirty="0">
                <a:solidFill>
                  <a:schemeClr val="bg1"/>
                </a:solidFill>
                <a:latin typeface="Century Gothic" pitchFamily="16" charset="0"/>
              </a:rPr>
              <a:t>		parfois </a:t>
            </a:r>
            <a:r>
              <a:rPr lang="fr-FR" dirty="0" smtClean="0">
                <a:solidFill>
                  <a:schemeClr val="bg1"/>
                </a:solidFill>
                <a:latin typeface="Century Gothic" pitchFamily="16" charset="0"/>
              </a:rPr>
              <a:t>groupées, </a:t>
            </a:r>
            <a:r>
              <a:rPr lang="fr-FR" dirty="0" err="1" smtClean="0">
                <a:solidFill>
                  <a:schemeClr val="bg1"/>
                </a:solidFill>
                <a:latin typeface="Century Gothic" pitchFamily="16" charset="0"/>
              </a:rPr>
              <a:t>post-décharges</a:t>
            </a:r>
            <a:r>
              <a:rPr lang="fr-FR" dirty="0" smtClean="0">
                <a:solidFill>
                  <a:schemeClr val="bg1"/>
                </a:solidFill>
                <a:latin typeface="Century Gothic" pitchFamily="16" charset="0"/>
              </a:rPr>
              <a:t> </a:t>
            </a:r>
            <a:br>
              <a:rPr lang="fr-FR" dirty="0" smtClean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FR" dirty="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FR" b="1" u="sng" dirty="0">
                <a:solidFill>
                  <a:schemeClr val="bg1"/>
                </a:solidFill>
                <a:latin typeface="Century Gothic" pitchFamily="16" charset="0"/>
              </a:rPr>
              <a:t>décharges </a:t>
            </a:r>
            <a:r>
              <a:rPr lang="fr-FR" b="1" u="sng" dirty="0" err="1">
                <a:solidFill>
                  <a:schemeClr val="bg1"/>
                </a:solidFill>
                <a:latin typeface="Century Gothic" pitchFamily="16" charset="0"/>
              </a:rPr>
              <a:t>myokymiques</a:t>
            </a:r>
            <a:r>
              <a:rPr lang="fr-FR" dirty="0">
                <a:solidFill>
                  <a:schemeClr val="bg1"/>
                </a:solidFill>
                <a:latin typeface="Century Gothic" pitchFamily="16" charset="0"/>
              </a:rPr>
              <a:t> et </a:t>
            </a:r>
            <a:br>
              <a:rPr lang="fr-FR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FR" dirty="0">
                <a:solidFill>
                  <a:schemeClr val="bg1"/>
                </a:solidFill>
                <a:latin typeface="Century Gothic" pitchFamily="16" charset="0"/>
              </a:rPr>
              <a:t>		</a:t>
            </a:r>
            <a:r>
              <a:rPr lang="fr-FR" b="1" u="sng" dirty="0" err="1">
                <a:solidFill>
                  <a:schemeClr val="bg1"/>
                </a:solidFill>
                <a:latin typeface="Century Gothic" pitchFamily="16" charset="0"/>
              </a:rPr>
              <a:t>neuromyotoniques</a:t>
            </a:r>
            <a:endParaRPr lang="fr-FR" b="1" u="sng" dirty="0">
              <a:solidFill>
                <a:srgbClr val="FF9900"/>
              </a:solidFill>
              <a:latin typeface="Century Gothic" pitchFamily="16" charset="0"/>
            </a:endParaRPr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7525" y="3792538"/>
            <a:ext cx="21145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39700" y="193675"/>
            <a:ext cx="244633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Crampes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20650" y="515938"/>
            <a:ext cx="9034463" cy="62261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524000" algn="l"/>
              </a:tabLst>
            </a:pPr>
            <a:endParaRPr lang="fr-BE">
              <a:solidFill>
                <a:schemeClr val="bg1"/>
              </a:solidFill>
              <a:latin typeface="Century Gothic" pitchFamily="16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Définition</a:t>
            </a:r>
            <a:br>
              <a:rPr lang="fr-BE" b="1">
                <a:solidFill>
                  <a:srgbClr val="FF9900"/>
                </a:solidFill>
                <a:latin typeface="Century Gothic" pitchFamily="16" charset="0"/>
              </a:rPr>
            </a:b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	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Contraction brutale, involontaire et douloureuse d’un 	muscle ou d’une partie de muscle, pouvant entraîner un 	raccourcissement visible et palpable de celui-ci.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Caractéristiques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décharge à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haute fréquence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(=&gt; 150 Hz) de 			potentiels d’unité motrice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débute progressivement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souvent par des PUM isolés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augmentation du nombre de PUM, de leur fréquence 		de décharge et de la zone musculaire impliquée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peut durer plusieurs minutes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se termine progressivement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spontanément ou après 		étirement musculaire</a:t>
            </a:r>
            <a:endParaRPr lang="fr-FR" b="1">
              <a:solidFill>
                <a:srgbClr val="FF9900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39700" y="193675"/>
            <a:ext cx="244633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Crampes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20650" y="515938"/>
            <a:ext cx="9034463" cy="62847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524000" algn="l"/>
              </a:tabLst>
            </a:pPr>
            <a:endParaRPr lang="fr-BE" dirty="0">
              <a:solidFill>
                <a:schemeClr val="bg1"/>
              </a:solidFill>
              <a:latin typeface="Century Gothic" pitchFamily="16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Signification</a:t>
            </a:r>
            <a:br>
              <a:rPr lang="fr-BE" b="1" dirty="0">
                <a:solidFill>
                  <a:srgbClr val="FF9900"/>
                </a:solidFill>
                <a:latin typeface="Century Gothic" pitchFamily="16" charset="0"/>
              </a:rPr>
            </a:b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	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-	</a:t>
            </a:r>
            <a:r>
              <a:rPr lang="fr-BE" b="1" u="sng" dirty="0">
                <a:solidFill>
                  <a:srgbClr val="FF9900"/>
                </a:solidFill>
                <a:latin typeface="Century Gothic" pitchFamily="16" charset="0"/>
              </a:rPr>
              <a:t>foyers ectopiques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au niveau des 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terminaisons</a:t>
            </a:r>
            <a:r>
              <a:rPr lang="fr-BE" b="1" dirty="0">
                <a:solidFill>
                  <a:schemeClr val="bg1"/>
                </a:solidFill>
                <a:latin typeface="Century Gothic" pitchFamily="16" charset="0"/>
              </a:rPr>
              <a:t> 		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axonales intramusculaires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le raccourcissement musculaire ou la déshydratation 		(diminution de l’espace extracellulaire) favoriserait la 		diffusion de l’activité électrique et la ré-excitation des 		foyers ectopiques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Etiologies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sujet normal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: </a:t>
            </a:r>
            <a: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  <a:t>exercice (67% des triathlètes), 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grossesse,</a:t>
            </a:r>
            <a: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  <a:t> 		postures 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avec</a:t>
            </a:r>
            <a: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  <a:t> raccourcissement 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musculaire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cellulopathies et axonopathies motrices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, certaines 		myopathies (hypothyroïdie, toxique…), canalopathies 		potassiques, désordres hydroélectrolytiques…</a:t>
            </a:r>
            <a:endParaRPr lang="fr-FR" b="1" dirty="0">
              <a:solidFill>
                <a:srgbClr val="FF9900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1026"/>
          <p:cNvSpPr txBox="1">
            <a:spLocks noChangeArrowheads="1"/>
          </p:cNvSpPr>
          <p:nvPr/>
        </p:nvSpPr>
        <p:spPr bwMode="auto">
          <a:xfrm>
            <a:off x="139700" y="193675"/>
            <a:ext cx="62531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Terminologie étiologique</a:t>
            </a:r>
          </a:p>
        </p:txBody>
      </p:sp>
      <p:sp>
        <p:nvSpPr>
          <p:cNvPr id="125955" name="Text Box 1027"/>
          <p:cNvSpPr txBox="1">
            <a:spLocks noChangeArrowheads="1"/>
          </p:cNvSpPr>
          <p:nvPr/>
        </p:nvSpPr>
        <p:spPr bwMode="auto">
          <a:xfrm>
            <a:off x="120650" y="773113"/>
            <a:ext cx="9034463" cy="5788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524000" algn="l"/>
              </a:tabLst>
            </a:pPr>
            <a:endParaRPr lang="fr-BE">
              <a:solidFill>
                <a:schemeClr val="bg1"/>
              </a:solidFill>
              <a:latin typeface="Century Gothic" pitchFamily="16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Crampes « paraphysiologiques »</a:t>
            </a:r>
            <a:br>
              <a:rPr lang="fr-BE" b="1">
                <a:solidFill>
                  <a:srgbClr val="FF9900"/>
                </a:solidFill>
                <a:latin typeface="Century Gothic" pitchFamily="16" charset="0"/>
              </a:rPr>
            </a:b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	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-	grossesse, exercice physique ou maintien de posture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Crampes idiopathiques </a:t>
            </a:r>
            <a:br>
              <a:rPr lang="fr-BE" b="1">
                <a:solidFill>
                  <a:srgbClr val="FF9900"/>
                </a:solidFill>
                <a:latin typeface="Century Gothic" pitchFamily="16" charset="0"/>
              </a:rPr>
            </a:b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	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(crampe = élément principal, étiologie mal précisée)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/>
            </a:r>
            <a:br>
              <a:rPr lang="fr-BE" b="1">
                <a:solidFill>
                  <a:srgbClr val="FF9900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s. d’activité continue des UM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s. d’Isaac, 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	s. de la personne raide, s. crampe-fasciculation, 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	s. myokymie-crampe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s. avec myokymies généralisées idiopathiques</a:t>
            </a:r>
            <a:br>
              <a:rPr lang="fr-BE" b="1" u="sng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états neuromyotoniques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(post neuropathies périph)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s. de Satoyoshi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crampes, alopécie, anomalies 			épiphysaires, diarrhée, endocrinopathie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s. myokymie-hyperhidrose</a:t>
            </a:r>
            <a:endParaRPr lang="fr-FR" b="1" u="sng">
              <a:solidFill>
                <a:srgbClr val="FF9900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139700" y="193675"/>
            <a:ext cx="62531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Terminologie étiologique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20650" y="773113"/>
            <a:ext cx="9034463" cy="5349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524000" algn="l"/>
              </a:tabLst>
            </a:pPr>
            <a:endParaRPr lang="fr-BE">
              <a:solidFill>
                <a:schemeClr val="bg1"/>
              </a:solidFill>
              <a:latin typeface="Century Gothic" pitchFamily="16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Crampes symptomatiques</a:t>
            </a:r>
            <a:br>
              <a:rPr lang="fr-BE" b="1">
                <a:solidFill>
                  <a:srgbClr val="FF9900"/>
                </a:solidFill>
                <a:latin typeface="Century Gothic" pitchFamily="16" charset="0"/>
              </a:rPr>
            </a:b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	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(crampe = un élément de tableaux cliniques variés)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/>
            </a:r>
            <a:br>
              <a:rPr lang="fr-BE" b="1">
                <a:solidFill>
                  <a:srgbClr val="FF9900"/>
                </a:solidFill>
                <a:latin typeface="Century Gothic" pitchFamily="16" charset="0"/>
              </a:rPr>
            </a:b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	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pathologies du SNP ou SNC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pathologies musculaires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: myopathies métaboliques 		(</a:t>
            </a:r>
            <a:r>
              <a:rPr lang="fr-BE" b="1" u="sng">
                <a:solidFill>
                  <a:srgbClr val="FF9900"/>
                </a:solidFill>
                <a:latin typeface="Century Gothic" pitchFamily="16" charset="0"/>
              </a:rPr>
              <a:t>crampes ou contractures silencieuses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sur le plan 			électrique)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pathologies vasculaires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pathologies métaboliques et endocrines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certains déséquilibres électrolytiques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causes toxiques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désordres psychiatriques</a:t>
            </a:r>
            <a:endParaRPr lang="fr-FR" b="1" u="sng">
              <a:solidFill>
                <a:srgbClr val="FF9900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228600" y="160338"/>
            <a:ext cx="72993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Activités de repos anormales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198438" y="1008063"/>
            <a:ext cx="8347075" cy="6762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320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sz="3200">
                <a:solidFill>
                  <a:schemeClr val="bg1"/>
                </a:solidFill>
                <a:latin typeface="Century Gothic" pitchFamily="16" charset="0"/>
              </a:rPr>
              <a:t>Hyperactivité d’origine centrale</a:t>
            </a:r>
            <a:endParaRPr lang="fr-FR" sz="3200" u="sng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1550988" y="3192463"/>
            <a:ext cx="5026025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fr-BE" b="1">
                <a:solidFill>
                  <a:srgbClr val="912587"/>
                </a:solidFill>
                <a:latin typeface="Century Gothic" pitchFamily="16" charset="0"/>
              </a:rPr>
              <a:t>Syndrome de la personne raide</a:t>
            </a:r>
            <a:endParaRPr lang="fr-FR" b="1">
              <a:solidFill>
                <a:srgbClr val="912587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39700" y="193675"/>
            <a:ext cx="793908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Syndrome de la personne raide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09538" y="481013"/>
            <a:ext cx="9034462" cy="62261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524000" algn="l"/>
              </a:tabLst>
            </a:pPr>
            <a:endParaRPr lang="fr-BE" dirty="0">
              <a:solidFill>
                <a:schemeClr val="bg1"/>
              </a:solidFill>
              <a:latin typeface="Century Gothic" pitchFamily="16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Clinique</a:t>
            </a:r>
            <a:br>
              <a:rPr lang="fr-BE" b="1" dirty="0">
                <a:solidFill>
                  <a:srgbClr val="FF9900"/>
                </a:solidFill>
                <a:latin typeface="Century Gothic" pitchFamily="16" charset="0"/>
              </a:rPr>
            </a:b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	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- 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raideur axiale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, 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rigidité rachidienne permanente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spasmes très douloureux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ni fasciculations, ni myokymies 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dirty="0">
                <a:solidFill>
                  <a:srgbClr val="FFFF00"/>
                </a:solidFill>
                <a:latin typeface="Century Gothic" pitchFamily="16" charset="0"/>
              </a:rPr>
              <a:t>signes disparaissent pdt le sommeil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FR" b="1" dirty="0">
                <a:solidFill>
                  <a:srgbClr val="FF9900"/>
                </a:solidFill>
                <a:latin typeface="Century Gothic" pitchFamily="16" charset="0"/>
              </a:rPr>
              <a:t>	ENMG</a:t>
            </a:r>
            <a:br>
              <a:rPr lang="fr-FR" b="1" dirty="0">
                <a:solidFill>
                  <a:srgbClr val="FF9900"/>
                </a:solidFill>
                <a:latin typeface="Century Gothic" pitchFamily="16" charset="0"/>
              </a:rPr>
            </a:br>
            <a:r>
              <a:rPr lang="fr-FR" b="1" dirty="0">
                <a:solidFill>
                  <a:srgbClr val="FF9900"/>
                </a:solidFill>
                <a:latin typeface="Century Gothic" pitchFamily="16" charset="0"/>
              </a:rPr>
              <a:t>	</a:t>
            </a:r>
            <a:r>
              <a:rPr lang="fr-FR" dirty="0">
                <a:solidFill>
                  <a:schemeClr val="bg1"/>
                </a:solidFill>
                <a:latin typeface="Century Gothic" pitchFamily="16" charset="0"/>
              </a:rPr>
              <a:t>-	activité continue</a:t>
            </a:r>
            <a:br>
              <a:rPr lang="fr-FR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FR" dirty="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FR" b="1" u="sng" dirty="0">
                <a:solidFill>
                  <a:schemeClr val="bg1"/>
                </a:solidFill>
                <a:latin typeface="Century Gothic" pitchFamily="16" charset="0"/>
              </a:rPr>
              <a:t>pas de décharge répétitive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FR" b="1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FR" b="1" dirty="0">
                <a:solidFill>
                  <a:srgbClr val="FF9900"/>
                </a:solidFill>
                <a:latin typeface="Century Gothic" pitchFamily="16" charset="0"/>
              </a:rPr>
              <a:t>Anticorps</a:t>
            </a:r>
            <a:r>
              <a:rPr lang="fr-FR" b="1" dirty="0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FR" b="1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FR" b="1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FR" dirty="0">
                <a:solidFill>
                  <a:schemeClr val="bg1"/>
                </a:solidFill>
                <a:latin typeface="Century Gothic" pitchFamily="16" charset="0"/>
              </a:rPr>
              <a:t>-	</a:t>
            </a:r>
            <a:r>
              <a:rPr lang="fr-FR" b="1" u="sng" dirty="0" err="1">
                <a:solidFill>
                  <a:schemeClr val="bg1"/>
                </a:solidFill>
                <a:latin typeface="Century Gothic" pitchFamily="16" charset="0"/>
              </a:rPr>
              <a:t>anti-GAD</a:t>
            </a:r>
            <a:r>
              <a:rPr lang="fr-FR" dirty="0">
                <a:solidFill>
                  <a:schemeClr val="bg1"/>
                </a:solidFill>
                <a:latin typeface="Century Gothic" pitchFamily="16" charset="0"/>
              </a:rPr>
              <a:t> (acide glutamique décarboxylase)</a:t>
            </a:r>
            <a:br>
              <a:rPr lang="fr-FR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FR" dirty="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FR" dirty="0" err="1">
                <a:solidFill>
                  <a:schemeClr val="bg1"/>
                </a:solidFill>
                <a:latin typeface="Century Gothic" pitchFamily="16" charset="0"/>
              </a:rPr>
              <a:t>anti-amphiphysine</a:t>
            </a:r>
            <a:r>
              <a:rPr lang="fr-FR" dirty="0">
                <a:solidFill>
                  <a:schemeClr val="bg1"/>
                </a:solidFill>
                <a:latin typeface="Century Gothic" pitchFamily="16" charset="0"/>
              </a:rPr>
              <a:t> (forme paranéoplasique)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FR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FR" b="1" dirty="0">
                <a:solidFill>
                  <a:srgbClr val="FF9900"/>
                </a:solidFill>
                <a:latin typeface="Century Gothic" pitchFamily="16" charset="0"/>
              </a:rPr>
              <a:t>Forme à prédominance distale</a:t>
            </a:r>
            <a:r>
              <a:rPr lang="fr-FR" dirty="0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FR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FR" dirty="0">
                <a:solidFill>
                  <a:schemeClr val="bg1"/>
                </a:solidFill>
                <a:latin typeface="Century Gothic" pitchFamily="16" charset="0"/>
              </a:rPr>
              <a:t>	-	atteinte des </a:t>
            </a:r>
            <a:r>
              <a:rPr lang="fr-FR" dirty="0" err="1">
                <a:solidFill>
                  <a:schemeClr val="bg1"/>
                </a:solidFill>
                <a:latin typeface="Century Gothic" pitchFamily="16" charset="0"/>
              </a:rPr>
              <a:t>interneurones</a:t>
            </a:r>
            <a:r>
              <a:rPr lang="fr-FR" dirty="0">
                <a:solidFill>
                  <a:schemeClr val="bg1"/>
                </a:solidFill>
                <a:latin typeface="Century Gothic" pitchFamily="16" charset="0"/>
              </a:rPr>
              <a:t> spinaux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5" descr="C:\Users\François\Pictures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75" y="109538"/>
            <a:ext cx="36512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40265" y="1134543"/>
          <a:ext cx="8129496" cy="5553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007"/>
                <a:gridCol w="1173629"/>
                <a:gridCol w="1776606"/>
                <a:gridCol w="1669627"/>
                <a:gridCol w="1669627"/>
              </a:tblGrid>
              <a:tr h="37409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Pot. </a:t>
                      </a:r>
                      <a:r>
                        <a:rPr lang="fr-FR" dirty="0" err="1" smtClean="0"/>
                        <a:t>indép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Train de pot.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Survenue aléatoire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Survenue rythmée</a:t>
                      </a:r>
                      <a:endParaRPr lang="fr-FR" dirty="0"/>
                    </a:p>
                  </a:txBody>
                  <a:tcPr/>
                </a:tc>
              </a:tr>
              <a:tr h="374096">
                <a:tc>
                  <a:txBody>
                    <a:bodyPr/>
                    <a:lstStyle/>
                    <a:p>
                      <a:r>
                        <a:rPr lang="fr-FR" b="1" dirty="0" smtClean="0"/>
                        <a:t>&gt; MUSCLE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4096">
                <a:tc>
                  <a:txBody>
                    <a:bodyPr/>
                    <a:lstStyle/>
                    <a:p>
                      <a:r>
                        <a:rPr lang="fr-FR" dirty="0" smtClean="0"/>
                        <a:t>Fibrillations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Plusieurs </a:t>
                      </a:r>
                      <a:r>
                        <a:rPr lang="fr-FR" dirty="0" err="1" smtClean="0"/>
                        <a:t>fm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 </a:t>
                      </a:r>
                      <a:r>
                        <a:rPr lang="fr-FR" dirty="0" err="1" smtClean="0"/>
                        <a:t>fm</a:t>
                      </a:r>
                      <a:endParaRPr lang="fr-FR" dirty="0"/>
                    </a:p>
                  </a:txBody>
                  <a:tcPr/>
                </a:tc>
              </a:tr>
              <a:tr h="374096">
                <a:tc>
                  <a:txBody>
                    <a:bodyPr/>
                    <a:lstStyle/>
                    <a:p>
                      <a:r>
                        <a:rPr lang="fr-FR" dirty="0" smtClean="0"/>
                        <a:t>Pointes positives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Plusieurs </a:t>
                      </a:r>
                      <a:r>
                        <a:rPr lang="fr-FR" dirty="0" err="1" smtClean="0"/>
                        <a:t>fm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 </a:t>
                      </a:r>
                      <a:r>
                        <a:rPr lang="fr-FR" dirty="0" err="1" smtClean="0"/>
                        <a:t>fm</a:t>
                      </a:r>
                      <a:endParaRPr lang="fr-FR" dirty="0"/>
                    </a:p>
                  </a:txBody>
                  <a:tcPr/>
                </a:tc>
              </a:tr>
              <a:tr h="374096">
                <a:tc>
                  <a:txBody>
                    <a:bodyPr/>
                    <a:lstStyle/>
                    <a:p>
                      <a:r>
                        <a:rPr lang="fr-FR" dirty="0" smtClean="0"/>
                        <a:t>DRS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 </a:t>
                      </a:r>
                      <a:r>
                        <a:rPr lang="fr-FR" dirty="0" err="1" smtClean="0"/>
                        <a:t>fm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4096">
                <a:tc>
                  <a:txBody>
                    <a:bodyPr/>
                    <a:lstStyle/>
                    <a:p>
                      <a:r>
                        <a:rPr lang="fr-FR" dirty="0" smtClean="0"/>
                        <a:t>DRC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Plusieurs </a:t>
                      </a:r>
                      <a:r>
                        <a:rPr lang="fr-FR" dirty="0" err="1" smtClean="0"/>
                        <a:t>fm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4096">
                <a:tc>
                  <a:txBody>
                    <a:bodyPr/>
                    <a:lstStyle/>
                    <a:p>
                      <a:r>
                        <a:rPr lang="fr-FR" dirty="0" smtClean="0"/>
                        <a:t>Salve </a:t>
                      </a:r>
                      <a:r>
                        <a:rPr lang="fr-FR" dirty="0" err="1" smtClean="0"/>
                        <a:t>myotonique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 ou</a:t>
                      </a:r>
                      <a:r>
                        <a:rPr lang="fr-FR" baseline="0" dirty="0" smtClean="0"/>
                        <a:t> plusieurs </a:t>
                      </a:r>
                      <a:r>
                        <a:rPr lang="fr-FR" baseline="0" dirty="0" err="1" smtClean="0"/>
                        <a:t>fm</a:t>
                      </a:r>
                      <a:endParaRPr lang="fr-FR" baseline="0" dirty="0" smtClean="0"/>
                    </a:p>
                    <a:p>
                      <a:pPr algn="ctr"/>
                      <a:r>
                        <a:rPr lang="fr-FR" baseline="0" dirty="0" smtClean="0"/>
                        <a:t>Wax &amp; </a:t>
                      </a:r>
                      <a:r>
                        <a:rPr lang="fr-FR" baseline="0" dirty="0" err="1" smtClean="0"/>
                        <a:t>Wane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4096">
                <a:tc>
                  <a:txBody>
                    <a:bodyPr/>
                    <a:lstStyle/>
                    <a:p>
                      <a:r>
                        <a:rPr lang="fr-FR" b="1" dirty="0" smtClean="0"/>
                        <a:t>&gt; NERF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4096">
                <a:tc>
                  <a:txBody>
                    <a:bodyPr/>
                    <a:lstStyle/>
                    <a:p>
                      <a:r>
                        <a:rPr lang="fr-FR" dirty="0" smtClean="0"/>
                        <a:t>Fasciculations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4096">
                <a:tc>
                  <a:txBody>
                    <a:bodyPr/>
                    <a:lstStyle/>
                    <a:p>
                      <a:r>
                        <a:rPr lang="fr-FR" dirty="0" smtClean="0"/>
                        <a:t>Doublets/multiplets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 (+/-)</a:t>
                      </a:r>
                      <a:endParaRPr lang="fr-FR" dirty="0"/>
                    </a:p>
                  </a:txBody>
                  <a:tcPr/>
                </a:tc>
              </a:tr>
              <a:tr h="374096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Myokymies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 (+/-)</a:t>
                      </a:r>
                      <a:endParaRPr lang="fr-FR" dirty="0"/>
                    </a:p>
                  </a:txBody>
                  <a:tcPr/>
                </a:tc>
              </a:tr>
              <a:tr h="374096">
                <a:tc>
                  <a:txBody>
                    <a:bodyPr/>
                    <a:lstStyle/>
                    <a:p>
                      <a:r>
                        <a:rPr lang="fr-FR" dirty="0" smtClean="0"/>
                        <a:t>Salves </a:t>
                      </a:r>
                      <a:r>
                        <a:rPr lang="fr-FR" dirty="0" err="1" smtClean="0"/>
                        <a:t>neuromytoniques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br>
                        <a:rPr lang="fr-FR" dirty="0" smtClean="0"/>
                      </a:br>
                      <a:r>
                        <a:rPr lang="fr-FR" dirty="0" err="1" smtClean="0"/>
                        <a:t>amp</a:t>
                      </a:r>
                      <a:r>
                        <a:rPr lang="fr-FR" dirty="0" smtClean="0"/>
                        <a:t> décroissante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8600" y="26988"/>
            <a:ext cx="471963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Activité d’insertion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98438" y="1889125"/>
            <a:ext cx="8632825" cy="49117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Absence d’activité</a:t>
            </a:r>
            <a:br>
              <a:rPr lang="fr-BE" b="1">
                <a:solidFill>
                  <a:srgbClr val="FF9900"/>
                </a:solidFill>
                <a:latin typeface="Century Gothic" pitchFamily="16" charset="0"/>
              </a:rPr>
            </a:b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	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-	l’aiguille est en dehors du muscle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/>
            </a:r>
            <a:br>
              <a:rPr lang="fr-BE" b="1">
                <a:solidFill>
                  <a:srgbClr val="FF9900"/>
                </a:solidFill>
                <a:latin typeface="Century Gothic" pitchFamily="16" charset="0"/>
              </a:rPr>
            </a:b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 	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-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	</a:t>
            </a: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dégénérescence des fibres musculaires 				d’origine myogène ou neurogène</a:t>
            </a:r>
            <a:br>
              <a:rPr lang="fr-FR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	-	bloc musculaire : épisode de paralysie périodique</a:t>
            </a:r>
            <a:endParaRPr lang="fr-BE" b="1">
              <a:solidFill>
                <a:schemeClr val="bg1"/>
              </a:solidFill>
              <a:latin typeface="Century Gothic" pitchFamily="16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	Activité augmentée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(&gt; 500 ms)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	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-	</a:t>
            </a: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dénervation</a:t>
            </a:r>
            <a:br>
              <a:rPr lang="fr-FR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	-	hyperexcitabilité membranaire : myosite, myotonie</a:t>
            </a:r>
            <a:endParaRPr lang="fr-BE" b="1">
              <a:solidFill>
                <a:schemeClr val="bg1"/>
              </a:solidFill>
              <a:latin typeface="Century Gothic" pitchFamily="16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Activité diminuée 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(&lt; 100 ms)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d</a:t>
            </a: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égénérescence graisseuse, fibrose</a:t>
            </a:r>
            <a:br>
              <a:rPr lang="fr-FR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	-	oedème, anomalies électrolytiques</a:t>
            </a:r>
          </a:p>
        </p:txBody>
      </p:sp>
      <p:pic>
        <p:nvPicPr>
          <p:cNvPr id="25604" name="Picture 7" descr="C:\Users\François\Pictures\Présentation1\activité d'inser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925" y="887413"/>
            <a:ext cx="72517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4356100" y="736600"/>
            <a:ext cx="215900" cy="1257300"/>
          </a:xfrm>
          <a:prstGeom prst="rect">
            <a:avLst/>
          </a:prstGeom>
          <a:solidFill>
            <a:srgbClr val="912587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685800" y="2949575"/>
            <a:ext cx="7770627" cy="25545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solidFill>
                  <a:srgbClr val="06FAD7"/>
                </a:solidFill>
                <a:latin typeface="Century Gothic" pitchFamily="16" charset="0"/>
                <a:hlinkClick r:id="rId3"/>
              </a:rPr>
              <a:t>http://cf-enmg.blogspot.com</a:t>
            </a:r>
            <a:r>
              <a:rPr lang="fr-BE" sz="4000" dirty="0" smtClean="0">
                <a:solidFill>
                  <a:srgbClr val="06FAD7"/>
                </a:solidFill>
                <a:latin typeface="Century Gothic" pitchFamily="16" charset="0"/>
                <a:hlinkClick r:id="rId3"/>
              </a:rPr>
              <a:t>/</a:t>
            </a:r>
            <a:endParaRPr lang="fr-BE" sz="4000" dirty="0" smtClean="0">
              <a:solidFill>
                <a:srgbClr val="06FAD7"/>
              </a:solidFill>
              <a:latin typeface="Century Gothic" pitchFamily="16" charset="0"/>
            </a:endParaRPr>
          </a:p>
          <a:p>
            <a:endParaRPr lang="fr-BE" sz="4000" dirty="0" smtClean="0">
              <a:solidFill>
                <a:srgbClr val="06FAD7"/>
              </a:solidFill>
              <a:latin typeface="Century Gothic" pitchFamily="16" charset="0"/>
            </a:endParaRPr>
          </a:p>
          <a:p>
            <a:r>
              <a:rPr lang="fr-BE" sz="4000" dirty="0" smtClean="0">
                <a:solidFill>
                  <a:srgbClr val="06FAD7"/>
                </a:solidFill>
                <a:latin typeface="Century Gothic" pitchFamily="16" charset="0"/>
              </a:rPr>
              <a:t>Club francophone d’ENMG</a:t>
            </a:r>
          </a:p>
          <a:p>
            <a:r>
              <a:rPr lang="fr-BE" sz="4000" dirty="0" smtClean="0">
                <a:solidFill>
                  <a:srgbClr val="06FAD7"/>
                </a:solidFill>
                <a:latin typeface="Century Gothic" pitchFamily="16" charset="0"/>
              </a:rPr>
              <a:t>Atelier JNLF Lyon-2010</a:t>
            </a:r>
            <a:endParaRPr lang="fr-BE" sz="4000" dirty="0">
              <a:solidFill>
                <a:srgbClr val="06FAD7"/>
              </a:solidFill>
              <a:latin typeface="Century Gothic" pitchFamily="16" charset="0"/>
            </a:endParaRPr>
          </a:p>
        </p:txBody>
      </p:sp>
      <p:pic>
        <p:nvPicPr>
          <p:cNvPr id="134147" name="Picture 5" descr="C:\Users\François\Pictures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175" y="109538"/>
            <a:ext cx="36512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40894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Activité tonique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98438" y="1458913"/>
            <a:ext cx="8048625" cy="40354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Repos incomplet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 	train(s) de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potentiel(s) d’unité motrice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battant 		à 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fréquence basse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de façon 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régulière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se distingue d’une activité spontanée 			anormale : taille des potentiels, la régularité de 		la pulsation, le son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disparaît aux efforts de relaxation (feedback), 		étirement passif de l’agoniste, contraction de 		l’antagoniste</a:t>
            </a:r>
            <a:endParaRPr lang="fr-FR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136775" y="5608638"/>
            <a:ext cx="4340225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  <a:tabLst>
                <a:tab pos="381000" algn="l"/>
              </a:tabLst>
            </a:pPr>
            <a:r>
              <a:rPr lang="fr-FR" b="1">
                <a:solidFill>
                  <a:srgbClr val="912587"/>
                </a:solidFill>
                <a:latin typeface="Century Gothic" pitchFamily="16" charset="0"/>
              </a:rPr>
              <a:t>	Manque de relaxation</a:t>
            </a:r>
          </a:p>
          <a:p>
            <a:pPr>
              <a:buFontTx/>
              <a:buChar char="•"/>
              <a:tabLst>
                <a:tab pos="381000" algn="l"/>
              </a:tabLst>
            </a:pPr>
            <a:r>
              <a:rPr lang="fr-FR" b="1">
                <a:solidFill>
                  <a:srgbClr val="912587"/>
                </a:solidFill>
                <a:latin typeface="Century Gothic" pitchFamily="16" charset="0"/>
              </a:rPr>
              <a:t>	Activité d’unité motrice</a:t>
            </a: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6802438" y="152400"/>
            <a:ext cx="2193925" cy="1676400"/>
          </a:xfrm>
          <a:prstGeom prst="rect">
            <a:avLst/>
          </a:prstGeom>
          <a:noFill/>
          <a:ln w="127000">
            <a:solidFill>
              <a:srgbClr val="91258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7654" name="Picture 6" descr="/Users/francoiswang/Documents/Diaporamas/ACTIVITE EMG DE REPOS/Activité tonique.mpe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738938" y="207963"/>
            <a:ext cx="218440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6735763" y="220663"/>
            <a:ext cx="2192337" cy="1676400"/>
          </a:xfrm>
          <a:prstGeom prst="rect">
            <a:avLst/>
          </a:prstGeom>
          <a:noFill/>
          <a:ln w="127000">
            <a:solidFill>
              <a:srgbClr val="91258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7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75215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Potentiels d’irritation nerveuse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98438" y="1116013"/>
            <a:ext cx="8945562" cy="49117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Activité de repos normale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 	irritation des fibres nerveuses dans la région des 			plaques motrices	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décharge de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potentels d’action nerveux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(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200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 		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à 500 µV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,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2-4 ms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) à fréquence élevée (</a:t>
            </a:r>
            <a:r>
              <a:rPr lang="fr-BE" b="1" u="sng">
                <a:solidFill>
                  <a:srgbClr val="FF9900"/>
                </a:solidFill>
                <a:latin typeface="Century Gothic" pitchFamily="16" charset="0"/>
              </a:rPr>
              <a:t>50-100 Hz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), 	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biphasique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(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phase négative initiale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), </a:t>
            </a:r>
            <a:r>
              <a:rPr lang="fr-BE" b="1" u="sng">
                <a:solidFill>
                  <a:srgbClr val="FF9900"/>
                </a:solidFill>
                <a:latin typeface="Century Gothic" pitchFamily="16" charset="0"/>
              </a:rPr>
              <a:t>sans  rythmicité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 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fréquemment accompagné d’une douleur 			(irritation de fibres nociceptives)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bruit de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crépitement de graisse dans une friteuse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disparaît lors d’un changement millimétrique 			de l’aiguille</a:t>
            </a:r>
            <a:endParaRPr lang="fr-FR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449263" y="6059488"/>
            <a:ext cx="82740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381000" algn="l"/>
              </a:tabLst>
            </a:pPr>
            <a:r>
              <a:rPr lang="fr-FR" b="1">
                <a:solidFill>
                  <a:srgbClr val="912587"/>
                </a:solidFill>
                <a:latin typeface="Century Gothic" pitchFamily="16" charset="0"/>
              </a:rPr>
              <a:t>Aiguille électrode dans la zone des plaques motrices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788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Activité de plaque motrice (MEPP)</a:t>
            </a:r>
            <a:endParaRPr lang="fr-FR" sz="400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98438" y="1116013"/>
            <a:ext cx="8048625" cy="49117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Activité de repos normale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 	libération spontanée ou provoquée de 			vésicules d’Ach</a:t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potentiels miniatures de plaque motrice post-</a:t>
            </a:r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		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synaptiques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potentiels de très faible amplitude (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10 à 50 µV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), 		de courte durée (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1 à 2 ms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), abondants et </a:t>
            </a:r>
            <a:r>
              <a:rPr lang="fr-BE" b="1" u="sng">
                <a:solidFill>
                  <a:srgbClr val="FF9900"/>
                </a:solidFill>
                <a:latin typeface="Century Gothic" pitchFamily="16" charset="0"/>
              </a:rPr>
              <a:t>sans </a:t>
            </a:r>
            <a:r>
              <a:rPr lang="fr-BE" b="1">
                <a:solidFill>
                  <a:srgbClr val="FF9900"/>
                </a:solidFill>
                <a:latin typeface="Century Gothic" pitchFamily="16" charset="0"/>
              </a:rPr>
              <a:t>		</a:t>
            </a:r>
            <a:r>
              <a:rPr lang="fr-BE" b="1" u="sng">
                <a:solidFill>
                  <a:srgbClr val="FF9900"/>
                </a:solidFill>
                <a:latin typeface="Century Gothic" pitchFamily="16" charset="0"/>
              </a:rPr>
              <a:t>rythmicité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, onde </a:t>
            </a:r>
            <a:r>
              <a:rPr lang="fr-BE" b="1" u="sng">
                <a:solidFill>
                  <a:schemeClr val="bg1"/>
                </a:solidFill>
                <a:latin typeface="Century Gothic" pitchFamily="16" charset="0"/>
              </a:rPr>
              <a:t>monophasique négative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bruit de la </a:t>
            </a:r>
            <a:r>
              <a:rPr lang="fr-BE" b="1" u="sng">
                <a:solidFill>
                  <a:srgbClr val="FF9900"/>
                </a:solidFill>
                <a:latin typeface="Century Gothic" pitchFamily="16" charset="0"/>
              </a:rPr>
              <a:t>mer dans un coquillage</a:t>
            </a: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>
                <a:solidFill>
                  <a:schemeClr val="bg1"/>
                </a:solidFill>
                <a:latin typeface="Century Gothic" pitchFamily="16" charset="0"/>
              </a:rPr>
              <a:t>	-	disparaît lors d’un changement millimétrique 		de l’aiguille</a:t>
            </a:r>
            <a:endParaRPr lang="fr-FR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9263" y="6059488"/>
            <a:ext cx="82740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381000" algn="l"/>
              </a:tabLst>
            </a:pPr>
            <a:r>
              <a:rPr lang="fr-FR" b="1">
                <a:solidFill>
                  <a:srgbClr val="912587"/>
                </a:solidFill>
                <a:latin typeface="Century Gothic" pitchFamily="16" charset="0"/>
              </a:rPr>
              <a:t>Aiguille électrode dans la zone des plaques motrices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13684</TotalTime>
  <Words>5275</Words>
  <Application>Microsoft Macintosh PowerPoint</Application>
  <PresentationFormat>Présentation à l'écran (4:3)</PresentationFormat>
  <Paragraphs>323</Paragraphs>
  <Slides>60</Slides>
  <Notes>60</Notes>
  <HiddenSlides>0</HiddenSlides>
  <MMClips>17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1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</vt:vector>
  </TitlesOfParts>
  <Company>Liminh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Wangpage</dc:creator>
  <cp:lastModifiedBy>Francois Wang</cp:lastModifiedBy>
  <cp:revision>351</cp:revision>
  <dcterms:created xsi:type="dcterms:W3CDTF">2012-03-17T15:55:18Z</dcterms:created>
  <dcterms:modified xsi:type="dcterms:W3CDTF">2012-03-17T15:55:42Z</dcterms:modified>
</cp:coreProperties>
</file>