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56"/>
  </p:notesMasterIdLst>
  <p:sldIdLst>
    <p:sldId id="256" r:id="rId2"/>
    <p:sldId id="261" r:id="rId3"/>
    <p:sldId id="384" r:id="rId4"/>
    <p:sldId id="362" r:id="rId5"/>
    <p:sldId id="391" r:id="rId6"/>
    <p:sldId id="353" r:id="rId7"/>
    <p:sldId id="386" r:id="rId8"/>
    <p:sldId id="355" r:id="rId9"/>
    <p:sldId id="387" r:id="rId10"/>
    <p:sldId id="388" r:id="rId11"/>
    <p:sldId id="390" r:id="rId12"/>
    <p:sldId id="269" r:id="rId13"/>
    <p:sldId id="365" r:id="rId14"/>
    <p:sldId id="357" r:id="rId15"/>
    <p:sldId id="392" r:id="rId16"/>
    <p:sldId id="398" r:id="rId17"/>
    <p:sldId id="403" r:id="rId18"/>
    <p:sldId id="399" r:id="rId19"/>
    <p:sldId id="400" r:id="rId20"/>
    <p:sldId id="425" r:id="rId21"/>
    <p:sldId id="393" r:id="rId22"/>
    <p:sldId id="404" r:id="rId23"/>
    <p:sldId id="405" r:id="rId24"/>
    <p:sldId id="432" r:id="rId25"/>
    <p:sldId id="394" r:id="rId26"/>
    <p:sldId id="406" r:id="rId27"/>
    <p:sldId id="407" r:id="rId28"/>
    <p:sldId id="427" r:id="rId29"/>
    <p:sldId id="395" r:id="rId30"/>
    <p:sldId id="412" r:id="rId31"/>
    <p:sldId id="413" r:id="rId32"/>
    <p:sldId id="414" r:id="rId33"/>
    <p:sldId id="408" r:id="rId34"/>
    <p:sldId id="409" r:id="rId35"/>
    <p:sldId id="428" r:id="rId36"/>
    <p:sldId id="396" r:id="rId37"/>
    <p:sldId id="410" r:id="rId38"/>
    <p:sldId id="411" r:id="rId39"/>
    <p:sldId id="429" r:id="rId40"/>
    <p:sldId id="397" r:id="rId41"/>
    <p:sldId id="415" r:id="rId42"/>
    <p:sldId id="416" r:id="rId43"/>
    <p:sldId id="417" r:id="rId44"/>
    <p:sldId id="430" r:id="rId45"/>
    <p:sldId id="418" r:id="rId46"/>
    <p:sldId id="380" r:id="rId47"/>
    <p:sldId id="431" r:id="rId48"/>
    <p:sldId id="424" r:id="rId49"/>
    <p:sldId id="419" r:id="rId50"/>
    <p:sldId id="420" r:id="rId51"/>
    <p:sldId id="421" r:id="rId52"/>
    <p:sldId id="422" r:id="rId53"/>
    <p:sldId id="423" r:id="rId54"/>
    <p:sldId id="359" r:id="rId5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D002"/>
    <a:srgbClr val="FF4D00"/>
    <a:srgbClr val="FF9000"/>
    <a:srgbClr val="FF0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1167" autoAdjust="0"/>
  </p:normalViewPr>
  <p:slideViewPr>
    <p:cSldViewPr>
      <p:cViewPr varScale="1">
        <p:scale>
          <a:sx n="78" d="100"/>
          <a:sy n="78" d="100"/>
        </p:scale>
        <p:origin x="-8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Systèmes de fermeture vasculaire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52400" h="50800" prst="softRound"/>
            </a:sp3d>
          </c:spPr>
          <c:dPt>
            <c:idx val="0"/>
            <c:bubble3D val="0"/>
            <c:spPr>
              <a:solidFill>
                <a:srgbClr val="0CD002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1"/>
            <c:bubble3D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2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4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Pt>
            <c:idx val="5"/>
            <c:bubble3D val="0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c:spPr>
          </c:dPt>
          <c:dLbls>
            <c:dLbl>
              <c:idx val="0"/>
              <c:layout>
                <c:manualLayout>
                  <c:x val="-0.14308431758530252"/>
                  <c:y val="-5.820370370370372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OK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718480283422516E-2"/>
                  <c:y val="-7.55302090581793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Manual compression</a:t>
                    </a:r>
                    <a:endParaRPr lang="en-US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109527921704124E-2"/>
                  <c:y val="-1.147063492063491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Compression bandage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742859245398078E-2"/>
                  <c:y val="1.8521676389343473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err="1" smtClean="0"/>
                      <a:t>Stenting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67867217532397E-2"/>
                  <c:y val="-4.9791473565412407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Surgery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Feuil1!$A$2:$A$7</c:f>
              <c:strCache>
                <c:ptCount val="6"/>
                <c:pt idx="0">
                  <c:v>Réussite</c:v>
                </c:pt>
                <c:pt idx="1">
                  <c:v>Compression</c:v>
                </c:pt>
                <c:pt idx="2">
                  <c:v>Suture</c:v>
                </c:pt>
                <c:pt idx="3">
                  <c:v>Compressif</c:v>
                </c:pt>
                <c:pt idx="4">
                  <c:v>Stent graft</c:v>
                </c:pt>
                <c:pt idx="5">
                  <c:v>Chirurgie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31</c:v>
                </c:pt>
                <c:pt idx="1">
                  <c:v>10</c:v>
                </c:pt>
                <c:pt idx="2">
                  <c:v>7</c:v>
                </c:pt>
                <c:pt idx="3">
                  <c:v>7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83">
          <a:noFill/>
        </a:ln>
      </c:spPr>
    </c:plotArea>
    <c:plotVisOnly val="1"/>
    <c:dispBlanksAs val="zero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799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F7CCD-976B-4C10-B731-5167D13E110D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8E00982B-5202-4AA4-A518-17AEC5814424}">
      <dgm:prSet phldrT="[Texte]" custT="1"/>
      <dgm:spPr/>
      <dgm:t>
        <a:bodyPr/>
        <a:lstStyle/>
        <a:p>
          <a:r>
            <a:rPr lang="fr-BE" sz="1800"/>
            <a:t>n=43 (100%)</a:t>
          </a:r>
        </a:p>
      </dgm:t>
    </dgm:pt>
    <dgm:pt modelId="{58150FC5-DF25-4DD8-B8D9-AAA177AE4D4E}" type="parTrans" cxnId="{01A00E6D-D349-4704-80C5-45E27BA3E237}">
      <dgm:prSet/>
      <dgm:spPr/>
      <dgm:t>
        <a:bodyPr/>
        <a:lstStyle/>
        <a:p>
          <a:endParaRPr lang="fr-BE" sz="1800"/>
        </a:p>
      </dgm:t>
    </dgm:pt>
    <dgm:pt modelId="{6FB8B8F5-ECFD-42D8-B3B1-ACCF697B506F}" type="sibTrans" cxnId="{01A00E6D-D349-4704-80C5-45E27BA3E237}">
      <dgm:prSet/>
      <dgm:spPr/>
      <dgm:t>
        <a:bodyPr/>
        <a:lstStyle/>
        <a:p>
          <a:endParaRPr lang="fr-BE" sz="1800"/>
        </a:p>
      </dgm:t>
    </dgm:pt>
    <dgm:pt modelId="{5155C672-4282-41DD-82F9-005EC2290DD1}">
      <dgm:prSet phldrT="[Texte]" custT="1"/>
      <dgm:spPr/>
      <dgm:t>
        <a:bodyPr/>
        <a:lstStyle/>
        <a:p>
          <a:r>
            <a:rPr lang="fr-BE" sz="1800"/>
            <a:t>PM </a:t>
          </a:r>
        </a:p>
      </dgm:t>
    </dgm:pt>
    <dgm:pt modelId="{9DF0C49B-48BA-4E6A-BE09-80219E68D65B}" type="parTrans" cxnId="{F95E1A8C-D994-435E-BE34-F5D01DF8019D}">
      <dgm:prSet custT="1"/>
      <dgm:spPr/>
      <dgm:t>
        <a:bodyPr/>
        <a:lstStyle/>
        <a:p>
          <a:endParaRPr lang="fr-BE" sz="1800"/>
        </a:p>
      </dgm:t>
    </dgm:pt>
    <dgm:pt modelId="{8281C5F3-5B3B-411F-90EC-107A479C0F91}" type="sibTrans" cxnId="{F95E1A8C-D994-435E-BE34-F5D01DF8019D}">
      <dgm:prSet/>
      <dgm:spPr/>
      <dgm:t>
        <a:bodyPr/>
        <a:lstStyle/>
        <a:p>
          <a:endParaRPr lang="fr-BE" sz="1800"/>
        </a:p>
      </dgm:t>
    </dgm:pt>
    <dgm:pt modelId="{B7B3EB77-B3E5-4A6F-AC51-AAD1CBCBC4C6}">
      <dgm:prSet phldrT="[Texte]" custT="1"/>
      <dgm:spPr/>
      <dgm:t>
        <a:bodyPr/>
        <a:lstStyle/>
        <a:p>
          <a:r>
            <a:rPr lang="fr-BE" sz="1800"/>
            <a:t>Yes</a:t>
          </a:r>
        </a:p>
        <a:p>
          <a:r>
            <a:rPr lang="fr-BE" sz="1800"/>
            <a:t>n=8 (18,6%)</a:t>
          </a:r>
        </a:p>
      </dgm:t>
    </dgm:pt>
    <dgm:pt modelId="{61750D92-3E91-4925-B03E-44FEAC17632F}" type="parTrans" cxnId="{646995D7-19FA-4C20-8B29-0F93ED200854}">
      <dgm:prSet custT="1"/>
      <dgm:spPr/>
      <dgm:t>
        <a:bodyPr/>
        <a:lstStyle/>
        <a:p>
          <a:endParaRPr lang="fr-BE" sz="1800"/>
        </a:p>
      </dgm:t>
    </dgm:pt>
    <dgm:pt modelId="{1CB3AC70-1D01-4355-9365-8B41B5811716}" type="sibTrans" cxnId="{646995D7-19FA-4C20-8B29-0F93ED200854}">
      <dgm:prSet/>
      <dgm:spPr/>
      <dgm:t>
        <a:bodyPr/>
        <a:lstStyle/>
        <a:p>
          <a:endParaRPr lang="fr-BE" sz="1800"/>
        </a:p>
      </dgm:t>
    </dgm:pt>
    <dgm:pt modelId="{5C703E0C-2C7E-41A1-A3F0-2A1AAA0EB642}">
      <dgm:prSet phldrT="[Texte]" custT="1"/>
      <dgm:spPr/>
      <dgm:t>
        <a:bodyPr/>
        <a:lstStyle/>
        <a:p>
          <a:r>
            <a:rPr lang="fr-BE" sz="1800"/>
            <a:t>No </a:t>
          </a:r>
        </a:p>
        <a:p>
          <a:r>
            <a:rPr lang="fr-BE" sz="1800"/>
            <a:t>n=35 (81,4%)</a:t>
          </a:r>
        </a:p>
      </dgm:t>
    </dgm:pt>
    <dgm:pt modelId="{43D373DF-DABD-4326-8A0E-B00F9D018F0D}" type="parTrans" cxnId="{B67BD512-7E51-43FA-9ABE-1A5C648CD0CE}">
      <dgm:prSet custT="1"/>
      <dgm:spPr/>
      <dgm:t>
        <a:bodyPr/>
        <a:lstStyle/>
        <a:p>
          <a:endParaRPr lang="fr-BE" sz="1800"/>
        </a:p>
      </dgm:t>
    </dgm:pt>
    <dgm:pt modelId="{5BAC2CAB-BF7F-4E42-B0E2-398F7BD5323B}" type="sibTrans" cxnId="{B67BD512-7E51-43FA-9ABE-1A5C648CD0CE}">
      <dgm:prSet/>
      <dgm:spPr/>
      <dgm:t>
        <a:bodyPr/>
        <a:lstStyle/>
        <a:p>
          <a:endParaRPr lang="fr-BE" sz="1800"/>
        </a:p>
      </dgm:t>
    </dgm:pt>
    <dgm:pt modelId="{87D7ACB5-3DF4-45A2-AA4A-23AE13A69A61}">
      <dgm:prSet phldrT="[Texte]" custT="1"/>
      <dgm:spPr/>
      <dgm:t>
        <a:bodyPr/>
        <a:lstStyle/>
        <a:p>
          <a:r>
            <a:rPr lang="fr-BE" sz="1800"/>
            <a:t>Anterior </a:t>
          </a:r>
        </a:p>
        <a:p>
          <a:r>
            <a:rPr lang="fr-BE" sz="1800"/>
            <a:t> n=7 (16,3%)</a:t>
          </a:r>
        </a:p>
      </dgm:t>
    </dgm:pt>
    <dgm:pt modelId="{7D470533-EDBD-4EAC-9B75-13001D140DBF}" type="parTrans" cxnId="{08D7B6F0-91B2-44DF-B329-B431CE219A35}">
      <dgm:prSet custT="1"/>
      <dgm:spPr/>
      <dgm:t>
        <a:bodyPr/>
        <a:lstStyle/>
        <a:p>
          <a:endParaRPr lang="fr-BE" sz="1800"/>
        </a:p>
      </dgm:t>
    </dgm:pt>
    <dgm:pt modelId="{425C2449-3396-4F83-9808-8D99BE16F71B}" type="sibTrans" cxnId="{08D7B6F0-91B2-44DF-B329-B431CE219A35}">
      <dgm:prSet/>
      <dgm:spPr/>
      <dgm:t>
        <a:bodyPr/>
        <a:lstStyle/>
        <a:p>
          <a:endParaRPr lang="fr-BE" sz="1800"/>
        </a:p>
      </dgm:t>
    </dgm:pt>
    <dgm:pt modelId="{BFA6C039-17F8-4BA9-B4DF-12E44200DCAE}">
      <dgm:prSet phldrT="[Texte]" custT="1"/>
      <dgm:spPr/>
      <dgm:t>
        <a:bodyPr/>
        <a:lstStyle/>
        <a:p>
          <a:r>
            <a:rPr lang="fr-BE" sz="1800"/>
            <a:t>For TAVI </a:t>
          </a:r>
        </a:p>
        <a:p>
          <a:r>
            <a:rPr lang="fr-BE" sz="1800"/>
            <a:t>n=1 (2,32%)</a:t>
          </a:r>
        </a:p>
      </dgm:t>
    </dgm:pt>
    <dgm:pt modelId="{9EB1FAFB-CC37-4780-AAD6-7E93EB5513B4}" type="parTrans" cxnId="{BCE25B3D-9EEA-4D6F-9B7D-6576810CEA0D}">
      <dgm:prSet custT="1"/>
      <dgm:spPr/>
      <dgm:t>
        <a:bodyPr/>
        <a:lstStyle/>
        <a:p>
          <a:endParaRPr lang="fr-BE" sz="1800"/>
        </a:p>
      </dgm:t>
    </dgm:pt>
    <dgm:pt modelId="{65B71FC2-F129-4BF3-9707-29DDE91FF136}" type="sibTrans" cxnId="{BCE25B3D-9EEA-4D6F-9B7D-6576810CEA0D}">
      <dgm:prSet/>
      <dgm:spPr/>
      <dgm:t>
        <a:bodyPr/>
        <a:lstStyle/>
        <a:p>
          <a:endParaRPr lang="fr-BE" sz="1800"/>
        </a:p>
      </dgm:t>
    </dgm:pt>
    <dgm:pt modelId="{AAAE6149-3605-49F8-BCC5-B7CC2640B287}">
      <dgm:prSet phldrT="[Texte]" custT="1"/>
      <dgm:spPr/>
      <dgm:t>
        <a:bodyPr/>
        <a:lstStyle/>
        <a:p>
          <a:r>
            <a:rPr lang="fr-BE" sz="1800"/>
            <a:t>AVB after TAVI</a:t>
          </a:r>
        </a:p>
        <a:p>
          <a:r>
            <a:rPr lang="fr-BE" sz="1800"/>
            <a:t>n= 11 (25,6%)</a:t>
          </a:r>
        </a:p>
      </dgm:t>
    </dgm:pt>
    <dgm:pt modelId="{6F54EBFF-CC55-47A9-8DBD-6AC954366230}" type="parTrans" cxnId="{B0F4DDC6-9837-44AC-96B3-6B12D56EF43A}">
      <dgm:prSet custT="1"/>
      <dgm:spPr/>
      <dgm:t>
        <a:bodyPr/>
        <a:lstStyle/>
        <a:p>
          <a:endParaRPr lang="fr-BE" sz="1800"/>
        </a:p>
      </dgm:t>
    </dgm:pt>
    <dgm:pt modelId="{CFF44272-A907-4E96-A1FE-B6CBCC0FDC77}" type="sibTrans" cxnId="{B0F4DDC6-9837-44AC-96B3-6B12D56EF43A}">
      <dgm:prSet/>
      <dgm:spPr/>
      <dgm:t>
        <a:bodyPr/>
        <a:lstStyle/>
        <a:p>
          <a:endParaRPr lang="fr-BE" sz="1800"/>
        </a:p>
      </dgm:t>
    </dgm:pt>
    <dgm:pt modelId="{F3D6E03B-357F-4B88-9EAB-072A14061287}">
      <dgm:prSet phldrT="[Texte]" custT="1"/>
      <dgm:spPr/>
      <dgm:t>
        <a:bodyPr/>
        <a:lstStyle/>
        <a:p>
          <a:r>
            <a:rPr lang="fr-BE" sz="1800"/>
            <a:t>PM implantation</a:t>
          </a:r>
        </a:p>
        <a:p>
          <a:r>
            <a:rPr lang="fr-BE" sz="1800"/>
            <a:t> n=9 (20,9%)</a:t>
          </a:r>
        </a:p>
      </dgm:t>
    </dgm:pt>
    <dgm:pt modelId="{30D47425-28CE-45DA-9CEA-E82B3CAE037B}" type="parTrans" cxnId="{CC0FD4A7-DAD6-490F-8AFB-E1B41059BDA0}">
      <dgm:prSet custT="1"/>
      <dgm:spPr/>
      <dgm:t>
        <a:bodyPr/>
        <a:lstStyle/>
        <a:p>
          <a:endParaRPr lang="fr-BE" sz="1800">
            <a:solidFill>
              <a:schemeClr val="bg1"/>
            </a:solidFill>
          </a:endParaRPr>
        </a:p>
      </dgm:t>
    </dgm:pt>
    <dgm:pt modelId="{4DD51304-384B-4BA1-8626-254197F917F9}" type="sibTrans" cxnId="{CC0FD4A7-DAD6-490F-8AFB-E1B41059BDA0}">
      <dgm:prSet/>
      <dgm:spPr/>
      <dgm:t>
        <a:bodyPr/>
        <a:lstStyle/>
        <a:p>
          <a:endParaRPr lang="fr-BE" sz="1800"/>
        </a:p>
      </dgm:t>
    </dgm:pt>
    <dgm:pt modelId="{4BE16353-EC86-44B4-9339-0849E3089047}">
      <dgm:prSet phldrT="[Texte]" custT="1"/>
      <dgm:spPr/>
      <dgm:t>
        <a:bodyPr/>
        <a:lstStyle/>
        <a:p>
          <a:r>
            <a:rPr lang="fr-BE" sz="1800"/>
            <a:t>LBB after TAVI</a:t>
          </a:r>
        </a:p>
        <a:p>
          <a:r>
            <a:rPr lang="fr-BE" sz="1800"/>
            <a:t> n= 21 (48,8%)</a:t>
          </a:r>
        </a:p>
      </dgm:t>
    </dgm:pt>
    <dgm:pt modelId="{61C592EA-CDBD-4CED-9B58-8D769C540868}" type="sibTrans" cxnId="{12A60AE4-86E9-4A4F-9648-D2CF6F44AE42}">
      <dgm:prSet/>
      <dgm:spPr/>
      <dgm:t>
        <a:bodyPr/>
        <a:lstStyle/>
        <a:p>
          <a:endParaRPr lang="fr-BE" sz="1800"/>
        </a:p>
      </dgm:t>
    </dgm:pt>
    <dgm:pt modelId="{3355AE6E-0D9D-4D3B-A6CB-08A33439D072}" type="parTrans" cxnId="{12A60AE4-86E9-4A4F-9648-D2CF6F44AE42}">
      <dgm:prSet/>
      <dgm:spPr/>
      <dgm:t>
        <a:bodyPr/>
        <a:lstStyle/>
        <a:p>
          <a:endParaRPr lang="fr-BE" sz="1800"/>
        </a:p>
      </dgm:t>
    </dgm:pt>
    <dgm:pt modelId="{217F8F77-8FE0-4DB3-89AF-002D3B480764}" type="pres">
      <dgm:prSet presAssocID="{648F7CCD-976B-4C10-B731-5167D13E11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BE"/>
        </a:p>
      </dgm:t>
    </dgm:pt>
    <dgm:pt modelId="{FA2797AC-496E-40D3-AA31-60DED6DD8876}" type="pres">
      <dgm:prSet presAssocID="{8E00982B-5202-4AA4-A518-17AEC5814424}" presName="hierRoot1" presStyleCnt="0">
        <dgm:presLayoutVars>
          <dgm:hierBranch val="init"/>
        </dgm:presLayoutVars>
      </dgm:prSet>
      <dgm:spPr/>
      <dgm:t>
        <a:bodyPr/>
        <a:lstStyle/>
        <a:p>
          <a:endParaRPr lang="fr-BE"/>
        </a:p>
      </dgm:t>
    </dgm:pt>
    <dgm:pt modelId="{50520177-E763-4508-BD5F-8ECCE6CD3664}" type="pres">
      <dgm:prSet presAssocID="{8E00982B-5202-4AA4-A518-17AEC5814424}" presName="rootComposite1" presStyleCnt="0"/>
      <dgm:spPr/>
      <dgm:t>
        <a:bodyPr/>
        <a:lstStyle/>
        <a:p>
          <a:endParaRPr lang="fr-BE"/>
        </a:p>
      </dgm:t>
    </dgm:pt>
    <dgm:pt modelId="{E6ACBC46-28E4-4D2A-9C56-07F152B04401}" type="pres">
      <dgm:prSet presAssocID="{8E00982B-5202-4AA4-A518-17AEC5814424}" presName="rootText1" presStyleLbl="node0" presStyleIdx="0" presStyleCnt="1" custLinFactNeighborX="1398" custLinFactNeighborY="2795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656133C7-938A-4E8B-9763-98D8EBF372F7}" type="pres">
      <dgm:prSet presAssocID="{8E00982B-5202-4AA4-A518-17AEC5814424}" presName="rootConnector1" presStyleLbl="node1" presStyleIdx="0" presStyleCnt="0"/>
      <dgm:spPr/>
      <dgm:t>
        <a:bodyPr/>
        <a:lstStyle/>
        <a:p>
          <a:endParaRPr lang="fr-BE"/>
        </a:p>
      </dgm:t>
    </dgm:pt>
    <dgm:pt modelId="{A234F63B-4C3A-4313-A78B-745566FB48EB}" type="pres">
      <dgm:prSet presAssocID="{8E00982B-5202-4AA4-A518-17AEC5814424}" presName="hierChild2" presStyleCnt="0"/>
      <dgm:spPr/>
      <dgm:t>
        <a:bodyPr/>
        <a:lstStyle/>
        <a:p>
          <a:endParaRPr lang="fr-BE"/>
        </a:p>
      </dgm:t>
    </dgm:pt>
    <dgm:pt modelId="{68A8A41D-0DD6-492B-A356-4161A00CCB8F}" type="pres">
      <dgm:prSet presAssocID="{9DF0C49B-48BA-4E6A-BE09-80219E68D65B}" presName="Name37" presStyleLbl="parChTrans1D2" presStyleIdx="0" presStyleCnt="1"/>
      <dgm:spPr/>
      <dgm:t>
        <a:bodyPr/>
        <a:lstStyle/>
        <a:p>
          <a:endParaRPr lang="fr-BE"/>
        </a:p>
      </dgm:t>
    </dgm:pt>
    <dgm:pt modelId="{98DCE7A4-B831-4DC4-8355-0B4B34052964}" type="pres">
      <dgm:prSet presAssocID="{5155C672-4282-41DD-82F9-005EC2290DD1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BE"/>
        </a:p>
      </dgm:t>
    </dgm:pt>
    <dgm:pt modelId="{2E8CEAF7-3E47-4E14-B2AD-82BC1CB03EB7}" type="pres">
      <dgm:prSet presAssocID="{5155C672-4282-41DD-82F9-005EC2290DD1}" presName="rootComposite" presStyleCnt="0"/>
      <dgm:spPr/>
      <dgm:t>
        <a:bodyPr/>
        <a:lstStyle/>
        <a:p>
          <a:endParaRPr lang="fr-BE"/>
        </a:p>
      </dgm:t>
    </dgm:pt>
    <dgm:pt modelId="{D26C1F68-7189-4008-9786-3DC2E7A8AD5C}" type="pres">
      <dgm:prSet presAssocID="{5155C672-4282-41DD-82F9-005EC2290DD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1A3DF2FD-3ECA-4359-8F53-45FC64E708DC}" type="pres">
      <dgm:prSet presAssocID="{5155C672-4282-41DD-82F9-005EC2290DD1}" presName="rootConnector" presStyleLbl="node2" presStyleIdx="0" presStyleCnt="1"/>
      <dgm:spPr/>
      <dgm:t>
        <a:bodyPr/>
        <a:lstStyle/>
        <a:p>
          <a:endParaRPr lang="fr-BE"/>
        </a:p>
      </dgm:t>
    </dgm:pt>
    <dgm:pt modelId="{7443D947-35C6-40FD-B6A7-FB966F622FE2}" type="pres">
      <dgm:prSet presAssocID="{5155C672-4282-41DD-82F9-005EC2290DD1}" presName="hierChild4" presStyleCnt="0"/>
      <dgm:spPr/>
      <dgm:t>
        <a:bodyPr/>
        <a:lstStyle/>
        <a:p>
          <a:endParaRPr lang="fr-BE"/>
        </a:p>
      </dgm:t>
    </dgm:pt>
    <dgm:pt modelId="{FAD35894-7408-4AAA-9C48-8529C2EEF789}" type="pres">
      <dgm:prSet presAssocID="{61750D92-3E91-4925-B03E-44FEAC17632F}" presName="Name37" presStyleLbl="parChTrans1D3" presStyleIdx="0" presStyleCnt="2"/>
      <dgm:spPr/>
      <dgm:t>
        <a:bodyPr/>
        <a:lstStyle/>
        <a:p>
          <a:endParaRPr lang="fr-BE"/>
        </a:p>
      </dgm:t>
    </dgm:pt>
    <dgm:pt modelId="{14D595A1-BA52-4320-8125-4AB11A620017}" type="pres">
      <dgm:prSet presAssocID="{B7B3EB77-B3E5-4A6F-AC51-AAD1CBCBC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BE"/>
        </a:p>
      </dgm:t>
    </dgm:pt>
    <dgm:pt modelId="{607CC94F-0180-4406-9987-E984C40D27F4}" type="pres">
      <dgm:prSet presAssocID="{B7B3EB77-B3E5-4A6F-AC51-AAD1CBCBC4C6}" presName="rootComposite" presStyleCnt="0"/>
      <dgm:spPr/>
      <dgm:t>
        <a:bodyPr/>
        <a:lstStyle/>
        <a:p>
          <a:endParaRPr lang="fr-BE"/>
        </a:p>
      </dgm:t>
    </dgm:pt>
    <dgm:pt modelId="{DC1A4F8F-FFAB-4A0A-8249-A36E30FAC588}" type="pres">
      <dgm:prSet presAssocID="{B7B3EB77-B3E5-4A6F-AC51-AAD1CBCBC4C6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450C552-51B2-4AFB-B997-92A02E4BA3E3}" type="pres">
      <dgm:prSet presAssocID="{B7B3EB77-B3E5-4A6F-AC51-AAD1CBCBC4C6}" presName="rootConnector" presStyleLbl="node3" presStyleIdx="0" presStyleCnt="2"/>
      <dgm:spPr/>
      <dgm:t>
        <a:bodyPr/>
        <a:lstStyle/>
        <a:p>
          <a:endParaRPr lang="fr-BE"/>
        </a:p>
      </dgm:t>
    </dgm:pt>
    <dgm:pt modelId="{549D7BC3-5AE3-4B0F-BEE3-D6D469A299B2}" type="pres">
      <dgm:prSet presAssocID="{B7B3EB77-B3E5-4A6F-AC51-AAD1CBCBC4C6}" presName="hierChild4" presStyleCnt="0"/>
      <dgm:spPr/>
      <dgm:t>
        <a:bodyPr/>
        <a:lstStyle/>
        <a:p>
          <a:endParaRPr lang="fr-BE"/>
        </a:p>
      </dgm:t>
    </dgm:pt>
    <dgm:pt modelId="{1D942601-5BCC-46ED-A4F5-133D4883B34B}" type="pres">
      <dgm:prSet presAssocID="{7D470533-EDBD-4EAC-9B75-13001D140DBF}" presName="Name37" presStyleLbl="parChTrans1D4" presStyleIdx="0" presStyleCnt="5"/>
      <dgm:spPr/>
      <dgm:t>
        <a:bodyPr/>
        <a:lstStyle/>
        <a:p>
          <a:endParaRPr lang="fr-BE"/>
        </a:p>
      </dgm:t>
    </dgm:pt>
    <dgm:pt modelId="{299A0B71-6C0D-475A-A358-AB5F6D16D796}" type="pres">
      <dgm:prSet presAssocID="{87D7ACB5-3DF4-45A2-AA4A-23AE13A69A61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BE"/>
        </a:p>
      </dgm:t>
    </dgm:pt>
    <dgm:pt modelId="{870ACFCB-8934-4762-ABB8-CD6E1C72D52E}" type="pres">
      <dgm:prSet presAssocID="{87D7ACB5-3DF4-45A2-AA4A-23AE13A69A61}" presName="rootComposite" presStyleCnt="0"/>
      <dgm:spPr/>
      <dgm:t>
        <a:bodyPr/>
        <a:lstStyle/>
        <a:p>
          <a:endParaRPr lang="fr-BE"/>
        </a:p>
      </dgm:t>
    </dgm:pt>
    <dgm:pt modelId="{A9E34277-3F9A-4C79-87DD-7C4CEA5330AB}" type="pres">
      <dgm:prSet presAssocID="{87D7ACB5-3DF4-45A2-AA4A-23AE13A69A61}" presName="rootText" presStyleLbl="node4" presStyleIdx="0" presStyleCnt="5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75211F47-07D2-485D-91D0-76752E103B1E}" type="pres">
      <dgm:prSet presAssocID="{87D7ACB5-3DF4-45A2-AA4A-23AE13A69A61}" presName="rootConnector" presStyleLbl="node4" presStyleIdx="0" presStyleCnt="5"/>
      <dgm:spPr/>
      <dgm:t>
        <a:bodyPr/>
        <a:lstStyle/>
        <a:p>
          <a:endParaRPr lang="fr-BE"/>
        </a:p>
      </dgm:t>
    </dgm:pt>
    <dgm:pt modelId="{0C37206A-1C3B-4A57-B807-9564D586078B}" type="pres">
      <dgm:prSet presAssocID="{87D7ACB5-3DF4-45A2-AA4A-23AE13A69A61}" presName="hierChild4" presStyleCnt="0"/>
      <dgm:spPr/>
      <dgm:t>
        <a:bodyPr/>
        <a:lstStyle/>
        <a:p>
          <a:endParaRPr lang="fr-BE"/>
        </a:p>
      </dgm:t>
    </dgm:pt>
    <dgm:pt modelId="{58606117-D531-49E6-8B61-55B7872BEC51}" type="pres">
      <dgm:prSet presAssocID="{87D7ACB5-3DF4-45A2-AA4A-23AE13A69A61}" presName="hierChild5" presStyleCnt="0"/>
      <dgm:spPr/>
      <dgm:t>
        <a:bodyPr/>
        <a:lstStyle/>
        <a:p>
          <a:endParaRPr lang="fr-BE"/>
        </a:p>
      </dgm:t>
    </dgm:pt>
    <dgm:pt modelId="{B1611A53-09B5-4645-A83A-8F4CE041BABA}" type="pres">
      <dgm:prSet presAssocID="{9EB1FAFB-CC37-4780-AAD6-7E93EB5513B4}" presName="Name37" presStyleLbl="parChTrans1D4" presStyleIdx="1" presStyleCnt="5"/>
      <dgm:spPr/>
      <dgm:t>
        <a:bodyPr/>
        <a:lstStyle/>
        <a:p>
          <a:endParaRPr lang="fr-BE"/>
        </a:p>
      </dgm:t>
    </dgm:pt>
    <dgm:pt modelId="{3BD2413E-E66A-44FE-80CB-5981D52F50E2}" type="pres">
      <dgm:prSet presAssocID="{BFA6C039-17F8-4BA9-B4DF-12E44200DCAE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BE"/>
        </a:p>
      </dgm:t>
    </dgm:pt>
    <dgm:pt modelId="{74771D14-6E73-4261-AEFD-2C2A8BDD18FD}" type="pres">
      <dgm:prSet presAssocID="{BFA6C039-17F8-4BA9-B4DF-12E44200DCAE}" presName="rootComposite" presStyleCnt="0"/>
      <dgm:spPr/>
      <dgm:t>
        <a:bodyPr/>
        <a:lstStyle/>
        <a:p>
          <a:endParaRPr lang="fr-BE"/>
        </a:p>
      </dgm:t>
    </dgm:pt>
    <dgm:pt modelId="{F30155E1-F0DE-42E0-B488-10CAB810009B}" type="pres">
      <dgm:prSet presAssocID="{BFA6C039-17F8-4BA9-B4DF-12E44200DCAE}" presName="rootText" presStyleLbl="node4" presStyleIdx="1" presStyleCnt="5" custLinFactNeighborX="1154" custLinFactNeighborY="-23946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E7187340-CE92-4D8A-B4BA-D23BDB7A2930}" type="pres">
      <dgm:prSet presAssocID="{BFA6C039-17F8-4BA9-B4DF-12E44200DCAE}" presName="rootConnector" presStyleLbl="node4" presStyleIdx="1" presStyleCnt="5"/>
      <dgm:spPr/>
      <dgm:t>
        <a:bodyPr/>
        <a:lstStyle/>
        <a:p>
          <a:endParaRPr lang="fr-BE"/>
        </a:p>
      </dgm:t>
    </dgm:pt>
    <dgm:pt modelId="{81B4DDB7-F944-4071-A2E5-07158F53D87E}" type="pres">
      <dgm:prSet presAssocID="{BFA6C039-17F8-4BA9-B4DF-12E44200DCAE}" presName="hierChild4" presStyleCnt="0"/>
      <dgm:spPr/>
      <dgm:t>
        <a:bodyPr/>
        <a:lstStyle/>
        <a:p>
          <a:endParaRPr lang="fr-BE"/>
        </a:p>
      </dgm:t>
    </dgm:pt>
    <dgm:pt modelId="{980C97EF-42F8-43F0-A690-3F4A2225EC86}" type="pres">
      <dgm:prSet presAssocID="{BFA6C039-17F8-4BA9-B4DF-12E44200DCAE}" presName="hierChild5" presStyleCnt="0"/>
      <dgm:spPr/>
      <dgm:t>
        <a:bodyPr/>
        <a:lstStyle/>
        <a:p>
          <a:endParaRPr lang="fr-BE"/>
        </a:p>
      </dgm:t>
    </dgm:pt>
    <dgm:pt modelId="{9E39A414-7CAD-4CC5-A452-4E8AF7D00867}" type="pres">
      <dgm:prSet presAssocID="{B7B3EB77-B3E5-4A6F-AC51-AAD1CBCBC4C6}" presName="hierChild5" presStyleCnt="0"/>
      <dgm:spPr/>
      <dgm:t>
        <a:bodyPr/>
        <a:lstStyle/>
        <a:p>
          <a:endParaRPr lang="fr-BE"/>
        </a:p>
      </dgm:t>
    </dgm:pt>
    <dgm:pt modelId="{70F2543B-6694-4D9A-8690-38BBC948BFE4}" type="pres">
      <dgm:prSet presAssocID="{43D373DF-DABD-4326-8A0E-B00F9D018F0D}" presName="Name37" presStyleLbl="parChTrans1D3" presStyleIdx="1" presStyleCnt="2"/>
      <dgm:spPr/>
      <dgm:t>
        <a:bodyPr/>
        <a:lstStyle/>
        <a:p>
          <a:endParaRPr lang="fr-BE"/>
        </a:p>
      </dgm:t>
    </dgm:pt>
    <dgm:pt modelId="{8B4269B8-3BF3-4BBB-A0BD-9253C57493F2}" type="pres">
      <dgm:prSet presAssocID="{5C703E0C-2C7E-41A1-A3F0-2A1AAA0EB642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BE"/>
        </a:p>
      </dgm:t>
    </dgm:pt>
    <dgm:pt modelId="{3E326FB1-C65D-49B4-B281-08856DE1D840}" type="pres">
      <dgm:prSet presAssocID="{5C703E0C-2C7E-41A1-A3F0-2A1AAA0EB642}" presName="rootComposite" presStyleCnt="0"/>
      <dgm:spPr/>
      <dgm:t>
        <a:bodyPr/>
        <a:lstStyle/>
        <a:p>
          <a:endParaRPr lang="fr-BE"/>
        </a:p>
      </dgm:t>
    </dgm:pt>
    <dgm:pt modelId="{D4D530C3-6EDC-42A4-861A-CE97EBBBA252}" type="pres">
      <dgm:prSet presAssocID="{5C703E0C-2C7E-41A1-A3F0-2A1AAA0EB642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D74ED6B6-B782-43DE-8651-9EE01B9EA484}" type="pres">
      <dgm:prSet presAssocID="{5C703E0C-2C7E-41A1-A3F0-2A1AAA0EB642}" presName="rootConnector" presStyleLbl="node3" presStyleIdx="1" presStyleCnt="2"/>
      <dgm:spPr/>
      <dgm:t>
        <a:bodyPr/>
        <a:lstStyle/>
        <a:p>
          <a:endParaRPr lang="fr-BE"/>
        </a:p>
      </dgm:t>
    </dgm:pt>
    <dgm:pt modelId="{4AC8CE6B-EAD9-426F-A613-A01EC19DE965}" type="pres">
      <dgm:prSet presAssocID="{5C703E0C-2C7E-41A1-A3F0-2A1AAA0EB642}" presName="hierChild4" presStyleCnt="0"/>
      <dgm:spPr/>
      <dgm:t>
        <a:bodyPr/>
        <a:lstStyle/>
        <a:p>
          <a:endParaRPr lang="fr-BE"/>
        </a:p>
      </dgm:t>
    </dgm:pt>
    <dgm:pt modelId="{3FB791D5-2EEE-4E7D-83CE-4FBB82F82D11}" type="pres">
      <dgm:prSet presAssocID="{3355AE6E-0D9D-4D3B-A6CB-08A33439D072}" presName="Name37" presStyleLbl="parChTrans1D4" presStyleIdx="2" presStyleCnt="5"/>
      <dgm:spPr/>
      <dgm:t>
        <a:bodyPr/>
        <a:lstStyle/>
        <a:p>
          <a:endParaRPr lang="fr-BE"/>
        </a:p>
      </dgm:t>
    </dgm:pt>
    <dgm:pt modelId="{C9132505-51A0-4562-8A60-42831F011FC6}" type="pres">
      <dgm:prSet presAssocID="{4BE16353-EC86-44B4-9339-0849E3089047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BE"/>
        </a:p>
      </dgm:t>
    </dgm:pt>
    <dgm:pt modelId="{15C4A771-6792-41E2-86E7-D1D17B7B2B29}" type="pres">
      <dgm:prSet presAssocID="{4BE16353-EC86-44B4-9339-0849E3089047}" presName="rootComposite" presStyleCnt="0"/>
      <dgm:spPr/>
      <dgm:t>
        <a:bodyPr/>
        <a:lstStyle/>
        <a:p>
          <a:endParaRPr lang="fr-BE"/>
        </a:p>
      </dgm:t>
    </dgm:pt>
    <dgm:pt modelId="{C6EFC323-D0C5-41E1-BFB7-50417DD23898}" type="pres">
      <dgm:prSet presAssocID="{4BE16353-EC86-44B4-9339-0849E3089047}" presName="rootText" presStyleLbl="node4" presStyleIdx="2" presStyleCnt="5" custLinFactNeighborX="16284" custLinFactNeighborY="1166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B486B857-7D15-4C0B-99FC-E13DEC4D1E44}" type="pres">
      <dgm:prSet presAssocID="{4BE16353-EC86-44B4-9339-0849E3089047}" presName="rootConnector" presStyleLbl="node4" presStyleIdx="2" presStyleCnt="5"/>
      <dgm:spPr/>
      <dgm:t>
        <a:bodyPr/>
        <a:lstStyle/>
        <a:p>
          <a:endParaRPr lang="fr-BE"/>
        </a:p>
      </dgm:t>
    </dgm:pt>
    <dgm:pt modelId="{8F617C2D-45B1-4100-8E25-EFB48500DB3A}" type="pres">
      <dgm:prSet presAssocID="{4BE16353-EC86-44B4-9339-0849E3089047}" presName="hierChild4" presStyleCnt="0"/>
      <dgm:spPr/>
      <dgm:t>
        <a:bodyPr/>
        <a:lstStyle/>
        <a:p>
          <a:endParaRPr lang="fr-BE"/>
        </a:p>
      </dgm:t>
    </dgm:pt>
    <dgm:pt modelId="{301709E2-61D0-4DBD-B01F-4038B35287A8}" type="pres">
      <dgm:prSet presAssocID="{4BE16353-EC86-44B4-9339-0849E3089047}" presName="hierChild5" presStyleCnt="0"/>
      <dgm:spPr/>
      <dgm:t>
        <a:bodyPr/>
        <a:lstStyle/>
        <a:p>
          <a:endParaRPr lang="fr-BE"/>
        </a:p>
      </dgm:t>
    </dgm:pt>
    <dgm:pt modelId="{5542FED7-B3D9-4106-8D87-253B837AD21F}" type="pres">
      <dgm:prSet presAssocID="{6F54EBFF-CC55-47A9-8DBD-6AC954366230}" presName="Name37" presStyleLbl="parChTrans1D4" presStyleIdx="3" presStyleCnt="5"/>
      <dgm:spPr/>
      <dgm:t>
        <a:bodyPr/>
        <a:lstStyle/>
        <a:p>
          <a:endParaRPr lang="fr-BE"/>
        </a:p>
      </dgm:t>
    </dgm:pt>
    <dgm:pt modelId="{2363121F-0A6C-4060-8085-A1E63441F416}" type="pres">
      <dgm:prSet presAssocID="{AAAE6149-3605-49F8-BCC5-B7CC2640B287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BE"/>
        </a:p>
      </dgm:t>
    </dgm:pt>
    <dgm:pt modelId="{B87152D7-8EF4-45C3-9B77-5B95CACB8C6C}" type="pres">
      <dgm:prSet presAssocID="{AAAE6149-3605-49F8-BCC5-B7CC2640B287}" presName="rootComposite" presStyleCnt="0"/>
      <dgm:spPr/>
      <dgm:t>
        <a:bodyPr/>
        <a:lstStyle/>
        <a:p>
          <a:endParaRPr lang="fr-BE"/>
        </a:p>
      </dgm:t>
    </dgm:pt>
    <dgm:pt modelId="{B8BE6CD8-3FCC-49C7-928F-6C84DB9BB58E}" type="pres">
      <dgm:prSet presAssocID="{AAAE6149-3605-49F8-BCC5-B7CC2640B287}" presName="rootText" presStyleLbl="node4" presStyleIdx="3" presStyleCnt="5" custScaleY="92757" custLinFactNeighborX="31593" custLinFactNeighborY="181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3C2E0C2-EAA3-48FB-8DB6-CCFDF97A47E7}" type="pres">
      <dgm:prSet presAssocID="{AAAE6149-3605-49F8-BCC5-B7CC2640B287}" presName="rootConnector" presStyleLbl="node4" presStyleIdx="3" presStyleCnt="5"/>
      <dgm:spPr/>
      <dgm:t>
        <a:bodyPr/>
        <a:lstStyle/>
        <a:p>
          <a:endParaRPr lang="fr-BE"/>
        </a:p>
      </dgm:t>
    </dgm:pt>
    <dgm:pt modelId="{BD130AD3-8694-471D-8D9E-EDBF53AD514A}" type="pres">
      <dgm:prSet presAssocID="{AAAE6149-3605-49F8-BCC5-B7CC2640B287}" presName="hierChild4" presStyleCnt="0"/>
      <dgm:spPr/>
      <dgm:t>
        <a:bodyPr/>
        <a:lstStyle/>
        <a:p>
          <a:endParaRPr lang="fr-BE"/>
        </a:p>
      </dgm:t>
    </dgm:pt>
    <dgm:pt modelId="{D631BA5B-D126-418F-8E8A-F88B1C570B26}" type="pres">
      <dgm:prSet presAssocID="{30D47425-28CE-45DA-9CEA-E82B3CAE037B}" presName="Name37" presStyleLbl="parChTrans1D4" presStyleIdx="4" presStyleCnt="5"/>
      <dgm:spPr/>
      <dgm:t>
        <a:bodyPr/>
        <a:lstStyle/>
        <a:p>
          <a:endParaRPr lang="fr-BE"/>
        </a:p>
      </dgm:t>
    </dgm:pt>
    <dgm:pt modelId="{2D0E0C5A-BD1E-4D8B-8E79-1EAF44EAF735}" type="pres">
      <dgm:prSet presAssocID="{F3D6E03B-357F-4B88-9EAB-072A14061287}" presName="hierRoot2" presStyleCnt="0">
        <dgm:presLayoutVars>
          <dgm:hierBranch val="init"/>
        </dgm:presLayoutVars>
      </dgm:prSet>
      <dgm:spPr/>
      <dgm:t>
        <a:bodyPr/>
        <a:lstStyle/>
        <a:p>
          <a:endParaRPr lang="fr-BE"/>
        </a:p>
      </dgm:t>
    </dgm:pt>
    <dgm:pt modelId="{540EFC13-8B45-4E4E-927B-2AB283BE4A34}" type="pres">
      <dgm:prSet presAssocID="{F3D6E03B-357F-4B88-9EAB-072A14061287}" presName="rootComposite" presStyleCnt="0"/>
      <dgm:spPr/>
      <dgm:t>
        <a:bodyPr/>
        <a:lstStyle/>
        <a:p>
          <a:endParaRPr lang="fr-BE"/>
        </a:p>
      </dgm:t>
    </dgm:pt>
    <dgm:pt modelId="{16D25400-2C16-42D9-8285-24B297B8B277}" type="pres">
      <dgm:prSet presAssocID="{F3D6E03B-357F-4B88-9EAB-072A14061287}" presName="rootText" presStyleLbl="node4" presStyleIdx="4" presStyleCnt="5" custLinFactNeighborX="36525" custLinFactNeighborY="-16103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8E6FF6C-FA24-49EE-90D7-4AC6227DF0A7}" type="pres">
      <dgm:prSet presAssocID="{F3D6E03B-357F-4B88-9EAB-072A14061287}" presName="rootConnector" presStyleLbl="node4" presStyleIdx="4" presStyleCnt="5"/>
      <dgm:spPr/>
      <dgm:t>
        <a:bodyPr/>
        <a:lstStyle/>
        <a:p>
          <a:endParaRPr lang="fr-BE"/>
        </a:p>
      </dgm:t>
    </dgm:pt>
    <dgm:pt modelId="{6A173D01-C9DB-4E33-8B53-F3CEF317ECF0}" type="pres">
      <dgm:prSet presAssocID="{F3D6E03B-357F-4B88-9EAB-072A14061287}" presName="hierChild4" presStyleCnt="0"/>
      <dgm:spPr/>
      <dgm:t>
        <a:bodyPr/>
        <a:lstStyle/>
        <a:p>
          <a:endParaRPr lang="fr-BE"/>
        </a:p>
      </dgm:t>
    </dgm:pt>
    <dgm:pt modelId="{8FC4A223-1FC9-4127-8774-94FF2F3B7F13}" type="pres">
      <dgm:prSet presAssocID="{F3D6E03B-357F-4B88-9EAB-072A14061287}" presName="hierChild5" presStyleCnt="0"/>
      <dgm:spPr/>
      <dgm:t>
        <a:bodyPr/>
        <a:lstStyle/>
        <a:p>
          <a:endParaRPr lang="fr-BE"/>
        </a:p>
      </dgm:t>
    </dgm:pt>
    <dgm:pt modelId="{4B4453DB-7AF2-402D-9A4C-F954EF92C132}" type="pres">
      <dgm:prSet presAssocID="{AAAE6149-3605-49F8-BCC5-B7CC2640B287}" presName="hierChild5" presStyleCnt="0"/>
      <dgm:spPr/>
      <dgm:t>
        <a:bodyPr/>
        <a:lstStyle/>
        <a:p>
          <a:endParaRPr lang="fr-BE"/>
        </a:p>
      </dgm:t>
    </dgm:pt>
    <dgm:pt modelId="{8B95FCF5-B468-4D4E-A43D-A3E8A0C8FD0A}" type="pres">
      <dgm:prSet presAssocID="{5C703E0C-2C7E-41A1-A3F0-2A1AAA0EB642}" presName="hierChild5" presStyleCnt="0"/>
      <dgm:spPr/>
      <dgm:t>
        <a:bodyPr/>
        <a:lstStyle/>
        <a:p>
          <a:endParaRPr lang="fr-BE"/>
        </a:p>
      </dgm:t>
    </dgm:pt>
    <dgm:pt modelId="{7CFD03B6-F476-4E94-960C-A1C1B7F05185}" type="pres">
      <dgm:prSet presAssocID="{5155C672-4282-41DD-82F9-005EC2290DD1}" presName="hierChild5" presStyleCnt="0"/>
      <dgm:spPr/>
      <dgm:t>
        <a:bodyPr/>
        <a:lstStyle/>
        <a:p>
          <a:endParaRPr lang="fr-BE"/>
        </a:p>
      </dgm:t>
    </dgm:pt>
    <dgm:pt modelId="{1286F4F5-BEB4-4988-A8B0-5E8564E47B01}" type="pres">
      <dgm:prSet presAssocID="{8E00982B-5202-4AA4-A518-17AEC5814424}" presName="hierChild3" presStyleCnt="0"/>
      <dgm:spPr/>
      <dgm:t>
        <a:bodyPr/>
        <a:lstStyle/>
        <a:p>
          <a:endParaRPr lang="fr-BE"/>
        </a:p>
      </dgm:t>
    </dgm:pt>
  </dgm:ptLst>
  <dgm:cxnLst>
    <dgm:cxn modelId="{43889A0E-C7AF-4B1A-A4FA-AE3A0B51FA42}" type="presOf" srcId="{5C703E0C-2C7E-41A1-A3F0-2A1AAA0EB642}" destId="{D4D530C3-6EDC-42A4-861A-CE97EBBBA252}" srcOrd="0" destOrd="0" presId="urn:microsoft.com/office/officeart/2005/8/layout/orgChart1"/>
    <dgm:cxn modelId="{BCE25B3D-9EEA-4D6F-9B7D-6576810CEA0D}" srcId="{B7B3EB77-B3E5-4A6F-AC51-AAD1CBCBC4C6}" destId="{BFA6C039-17F8-4BA9-B4DF-12E44200DCAE}" srcOrd="1" destOrd="0" parTransId="{9EB1FAFB-CC37-4780-AAD6-7E93EB5513B4}" sibTransId="{65B71FC2-F129-4BF3-9707-29DDE91FF136}"/>
    <dgm:cxn modelId="{B4ACBFB3-246F-4401-A3BE-415002C04385}" type="presOf" srcId="{648F7CCD-976B-4C10-B731-5167D13E110D}" destId="{217F8F77-8FE0-4DB3-89AF-002D3B480764}" srcOrd="0" destOrd="0" presId="urn:microsoft.com/office/officeart/2005/8/layout/orgChart1"/>
    <dgm:cxn modelId="{B67BD512-7E51-43FA-9ABE-1A5C648CD0CE}" srcId="{5155C672-4282-41DD-82F9-005EC2290DD1}" destId="{5C703E0C-2C7E-41A1-A3F0-2A1AAA0EB642}" srcOrd="1" destOrd="0" parTransId="{43D373DF-DABD-4326-8A0E-B00F9D018F0D}" sibTransId="{5BAC2CAB-BF7F-4E42-B0E2-398F7BD5323B}"/>
    <dgm:cxn modelId="{00E0EB54-EAC5-4FFE-B612-AB83262C9207}" type="presOf" srcId="{3355AE6E-0D9D-4D3B-A6CB-08A33439D072}" destId="{3FB791D5-2EEE-4E7D-83CE-4FBB82F82D11}" srcOrd="0" destOrd="0" presId="urn:microsoft.com/office/officeart/2005/8/layout/orgChart1"/>
    <dgm:cxn modelId="{F697B472-6646-442E-8352-9EBDA5E9F83B}" type="presOf" srcId="{7D470533-EDBD-4EAC-9B75-13001D140DBF}" destId="{1D942601-5BCC-46ED-A4F5-133D4883B34B}" srcOrd="0" destOrd="0" presId="urn:microsoft.com/office/officeart/2005/8/layout/orgChart1"/>
    <dgm:cxn modelId="{53BFF509-9FC2-45B6-AC4F-D9900518A1EF}" type="presOf" srcId="{4BE16353-EC86-44B4-9339-0849E3089047}" destId="{B486B857-7D15-4C0B-99FC-E13DEC4D1E44}" srcOrd="1" destOrd="0" presId="urn:microsoft.com/office/officeart/2005/8/layout/orgChart1"/>
    <dgm:cxn modelId="{8927717C-DDEA-4AF1-A035-F18AAD0CFAF0}" type="presOf" srcId="{BFA6C039-17F8-4BA9-B4DF-12E44200DCAE}" destId="{F30155E1-F0DE-42E0-B488-10CAB810009B}" srcOrd="0" destOrd="0" presId="urn:microsoft.com/office/officeart/2005/8/layout/orgChart1"/>
    <dgm:cxn modelId="{E5FA1718-4AF2-4780-9CF0-C5F335688379}" type="presOf" srcId="{4BE16353-EC86-44B4-9339-0849E3089047}" destId="{C6EFC323-D0C5-41E1-BFB7-50417DD23898}" srcOrd="0" destOrd="0" presId="urn:microsoft.com/office/officeart/2005/8/layout/orgChart1"/>
    <dgm:cxn modelId="{D44942AB-37C3-4BFB-8F27-FEE0E42CA2DB}" type="presOf" srcId="{87D7ACB5-3DF4-45A2-AA4A-23AE13A69A61}" destId="{75211F47-07D2-485D-91D0-76752E103B1E}" srcOrd="1" destOrd="0" presId="urn:microsoft.com/office/officeart/2005/8/layout/orgChart1"/>
    <dgm:cxn modelId="{D0A07409-BDB0-4637-A4FD-A0DB9AF601BC}" type="presOf" srcId="{61750D92-3E91-4925-B03E-44FEAC17632F}" destId="{FAD35894-7408-4AAA-9C48-8529C2EEF789}" srcOrd="0" destOrd="0" presId="urn:microsoft.com/office/officeart/2005/8/layout/orgChart1"/>
    <dgm:cxn modelId="{4378052E-3E16-4837-B592-70582AE87258}" type="presOf" srcId="{B7B3EB77-B3E5-4A6F-AC51-AAD1CBCBC4C6}" destId="{B450C552-51B2-4AFB-B997-92A02E4BA3E3}" srcOrd="1" destOrd="0" presId="urn:microsoft.com/office/officeart/2005/8/layout/orgChart1"/>
    <dgm:cxn modelId="{08D7B6F0-91B2-44DF-B329-B431CE219A35}" srcId="{B7B3EB77-B3E5-4A6F-AC51-AAD1CBCBC4C6}" destId="{87D7ACB5-3DF4-45A2-AA4A-23AE13A69A61}" srcOrd="0" destOrd="0" parTransId="{7D470533-EDBD-4EAC-9B75-13001D140DBF}" sibTransId="{425C2449-3396-4F83-9808-8D99BE16F71B}"/>
    <dgm:cxn modelId="{C655EB8C-828B-47D1-8186-C4FD497A49BE}" type="presOf" srcId="{87D7ACB5-3DF4-45A2-AA4A-23AE13A69A61}" destId="{A9E34277-3F9A-4C79-87DD-7C4CEA5330AB}" srcOrd="0" destOrd="0" presId="urn:microsoft.com/office/officeart/2005/8/layout/orgChart1"/>
    <dgm:cxn modelId="{33C38827-B4B0-44AB-9B1B-6C32F596DEC7}" type="presOf" srcId="{8E00982B-5202-4AA4-A518-17AEC5814424}" destId="{E6ACBC46-28E4-4D2A-9C56-07F152B04401}" srcOrd="0" destOrd="0" presId="urn:microsoft.com/office/officeart/2005/8/layout/orgChart1"/>
    <dgm:cxn modelId="{F95E1A8C-D994-435E-BE34-F5D01DF8019D}" srcId="{8E00982B-5202-4AA4-A518-17AEC5814424}" destId="{5155C672-4282-41DD-82F9-005EC2290DD1}" srcOrd="0" destOrd="0" parTransId="{9DF0C49B-48BA-4E6A-BE09-80219E68D65B}" sibTransId="{8281C5F3-5B3B-411F-90EC-107A479C0F91}"/>
    <dgm:cxn modelId="{30778198-CB34-4890-B554-BBE5AD1AE94F}" type="presOf" srcId="{AAAE6149-3605-49F8-BCC5-B7CC2640B287}" destId="{B8BE6CD8-3FCC-49C7-928F-6C84DB9BB58E}" srcOrd="0" destOrd="0" presId="urn:microsoft.com/office/officeart/2005/8/layout/orgChart1"/>
    <dgm:cxn modelId="{7A76A210-1010-46E9-B917-D35FE13890A9}" type="presOf" srcId="{B7B3EB77-B3E5-4A6F-AC51-AAD1CBCBC4C6}" destId="{DC1A4F8F-FFAB-4A0A-8249-A36E30FAC588}" srcOrd="0" destOrd="0" presId="urn:microsoft.com/office/officeart/2005/8/layout/orgChart1"/>
    <dgm:cxn modelId="{3D475D03-2BF5-4ED1-9C34-E4E14E7E7A24}" type="presOf" srcId="{30D47425-28CE-45DA-9CEA-E82B3CAE037B}" destId="{D631BA5B-D126-418F-8E8A-F88B1C570B26}" srcOrd="0" destOrd="0" presId="urn:microsoft.com/office/officeart/2005/8/layout/orgChart1"/>
    <dgm:cxn modelId="{6D2EF9C7-CBD6-49DA-846C-7C9B8EB24F4C}" type="presOf" srcId="{F3D6E03B-357F-4B88-9EAB-072A14061287}" destId="{16D25400-2C16-42D9-8285-24B297B8B277}" srcOrd="0" destOrd="0" presId="urn:microsoft.com/office/officeart/2005/8/layout/orgChart1"/>
    <dgm:cxn modelId="{07EABE56-5C49-4A57-B17A-AB83DE8B0D98}" type="presOf" srcId="{5155C672-4282-41DD-82F9-005EC2290DD1}" destId="{D26C1F68-7189-4008-9786-3DC2E7A8AD5C}" srcOrd="0" destOrd="0" presId="urn:microsoft.com/office/officeart/2005/8/layout/orgChart1"/>
    <dgm:cxn modelId="{646995D7-19FA-4C20-8B29-0F93ED200854}" srcId="{5155C672-4282-41DD-82F9-005EC2290DD1}" destId="{B7B3EB77-B3E5-4A6F-AC51-AAD1CBCBC4C6}" srcOrd="0" destOrd="0" parTransId="{61750D92-3E91-4925-B03E-44FEAC17632F}" sibTransId="{1CB3AC70-1D01-4355-9365-8B41B5811716}"/>
    <dgm:cxn modelId="{CC0FD4A7-DAD6-490F-8AFB-E1B41059BDA0}" srcId="{AAAE6149-3605-49F8-BCC5-B7CC2640B287}" destId="{F3D6E03B-357F-4B88-9EAB-072A14061287}" srcOrd="0" destOrd="0" parTransId="{30D47425-28CE-45DA-9CEA-E82B3CAE037B}" sibTransId="{4DD51304-384B-4BA1-8626-254197F917F9}"/>
    <dgm:cxn modelId="{AEE34FAB-1A15-4016-A2CD-348626C4BAD2}" type="presOf" srcId="{BFA6C039-17F8-4BA9-B4DF-12E44200DCAE}" destId="{E7187340-CE92-4D8A-B4BA-D23BDB7A2930}" srcOrd="1" destOrd="0" presId="urn:microsoft.com/office/officeart/2005/8/layout/orgChart1"/>
    <dgm:cxn modelId="{12A60AE4-86E9-4A4F-9648-D2CF6F44AE42}" srcId="{5C703E0C-2C7E-41A1-A3F0-2A1AAA0EB642}" destId="{4BE16353-EC86-44B4-9339-0849E3089047}" srcOrd="0" destOrd="0" parTransId="{3355AE6E-0D9D-4D3B-A6CB-08A33439D072}" sibTransId="{61C592EA-CDBD-4CED-9B58-8D769C540868}"/>
    <dgm:cxn modelId="{E2748536-E8E8-4891-B862-B1BE085CCF8E}" type="presOf" srcId="{8E00982B-5202-4AA4-A518-17AEC5814424}" destId="{656133C7-938A-4E8B-9763-98D8EBF372F7}" srcOrd="1" destOrd="0" presId="urn:microsoft.com/office/officeart/2005/8/layout/orgChart1"/>
    <dgm:cxn modelId="{EF629927-F6D9-4185-AEF6-6818D155C817}" type="presOf" srcId="{5155C672-4282-41DD-82F9-005EC2290DD1}" destId="{1A3DF2FD-3ECA-4359-8F53-45FC64E708DC}" srcOrd="1" destOrd="0" presId="urn:microsoft.com/office/officeart/2005/8/layout/orgChart1"/>
    <dgm:cxn modelId="{F2BC73D0-8A81-4329-91CE-40F79DD198DE}" type="presOf" srcId="{5C703E0C-2C7E-41A1-A3F0-2A1AAA0EB642}" destId="{D74ED6B6-B782-43DE-8651-9EE01B9EA484}" srcOrd="1" destOrd="0" presId="urn:microsoft.com/office/officeart/2005/8/layout/orgChart1"/>
    <dgm:cxn modelId="{5A431268-1762-40AA-BAAD-71863A4765F6}" type="presOf" srcId="{F3D6E03B-357F-4B88-9EAB-072A14061287}" destId="{88E6FF6C-FA24-49EE-90D7-4AC6227DF0A7}" srcOrd="1" destOrd="0" presId="urn:microsoft.com/office/officeart/2005/8/layout/orgChart1"/>
    <dgm:cxn modelId="{EC22D505-1309-4234-B368-684B0A0C66D9}" type="presOf" srcId="{43D373DF-DABD-4326-8A0E-B00F9D018F0D}" destId="{70F2543B-6694-4D9A-8690-38BBC948BFE4}" srcOrd="0" destOrd="0" presId="urn:microsoft.com/office/officeart/2005/8/layout/orgChart1"/>
    <dgm:cxn modelId="{0BF5E75E-0257-465B-93BB-4F9E6CF2AF72}" type="presOf" srcId="{AAAE6149-3605-49F8-BCC5-B7CC2640B287}" destId="{83C2E0C2-EAA3-48FB-8DB6-CCFDF97A47E7}" srcOrd="1" destOrd="0" presId="urn:microsoft.com/office/officeart/2005/8/layout/orgChart1"/>
    <dgm:cxn modelId="{B0F4DDC6-9837-44AC-96B3-6B12D56EF43A}" srcId="{5C703E0C-2C7E-41A1-A3F0-2A1AAA0EB642}" destId="{AAAE6149-3605-49F8-BCC5-B7CC2640B287}" srcOrd="1" destOrd="0" parTransId="{6F54EBFF-CC55-47A9-8DBD-6AC954366230}" sibTransId="{CFF44272-A907-4E96-A1FE-B6CBCC0FDC77}"/>
    <dgm:cxn modelId="{F50CEF0B-02D7-4F4E-8614-55A155E77797}" type="presOf" srcId="{9EB1FAFB-CC37-4780-AAD6-7E93EB5513B4}" destId="{B1611A53-09B5-4645-A83A-8F4CE041BABA}" srcOrd="0" destOrd="0" presId="urn:microsoft.com/office/officeart/2005/8/layout/orgChart1"/>
    <dgm:cxn modelId="{92AB9A12-F792-4DF4-A3DD-C5030DFFE3F9}" type="presOf" srcId="{6F54EBFF-CC55-47A9-8DBD-6AC954366230}" destId="{5542FED7-B3D9-4106-8D87-253B837AD21F}" srcOrd="0" destOrd="0" presId="urn:microsoft.com/office/officeart/2005/8/layout/orgChart1"/>
    <dgm:cxn modelId="{01A00E6D-D349-4704-80C5-45E27BA3E237}" srcId="{648F7CCD-976B-4C10-B731-5167D13E110D}" destId="{8E00982B-5202-4AA4-A518-17AEC5814424}" srcOrd="0" destOrd="0" parTransId="{58150FC5-DF25-4DD8-B8D9-AAA177AE4D4E}" sibTransId="{6FB8B8F5-ECFD-42D8-B3B1-ACCF697B506F}"/>
    <dgm:cxn modelId="{4EA00664-4988-4366-8D5A-D9B977B9EACC}" type="presOf" srcId="{9DF0C49B-48BA-4E6A-BE09-80219E68D65B}" destId="{68A8A41D-0DD6-492B-A356-4161A00CCB8F}" srcOrd="0" destOrd="0" presId="urn:microsoft.com/office/officeart/2005/8/layout/orgChart1"/>
    <dgm:cxn modelId="{C2869E48-9C9C-4B8B-AC0B-495CA4387282}" type="presParOf" srcId="{217F8F77-8FE0-4DB3-89AF-002D3B480764}" destId="{FA2797AC-496E-40D3-AA31-60DED6DD8876}" srcOrd="0" destOrd="0" presId="urn:microsoft.com/office/officeart/2005/8/layout/orgChart1"/>
    <dgm:cxn modelId="{C3517E31-46EE-410D-84D4-6AB6486D0015}" type="presParOf" srcId="{FA2797AC-496E-40D3-AA31-60DED6DD8876}" destId="{50520177-E763-4508-BD5F-8ECCE6CD3664}" srcOrd="0" destOrd="0" presId="urn:microsoft.com/office/officeart/2005/8/layout/orgChart1"/>
    <dgm:cxn modelId="{9017E654-D8E9-45C6-95F9-80E5F637EDFA}" type="presParOf" srcId="{50520177-E763-4508-BD5F-8ECCE6CD3664}" destId="{E6ACBC46-28E4-4D2A-9C56-07F152B04401}" srcOrd="0" destOrd="0" presId="urn:microsoft.com/office/officeart/2005/8/layout/orgChart1"/>
    <dgm:cxn modelId="{A05E676D-8C31-462A-9C49-C93449838BB7}" type="presParOf" srcId="{50520177-E763-4508-BD5F-8ECCE6CD3664}" destId="{656133C7-938A-4E8B-9763-98D8EBF372F7}" srcOrd="1" destOrd="0" presId="urn:microsoft.com/office/officeart/2005/8/layout/orgChart1"/>
    <dgm:cxn modelId="{CC8CC612-7F3B-453F-B8D6-6DC0EA94029C}" type="presParOf" srcId="{FA2797AC-496E-40D3-AA31-60DED6DD8876}" destId="{A234F63B-4C3A-4313-A78B-745566FB48EB}" srcOrd="1" destOrd="0" presId="urn:microsoft.com/office/officeart/2005/8/layout/orgChart1"/>
    <dgm:cxn modelId="{10826349-B3BB-436F-A4DB-EBFF059F851F}" type="presParOf" srcId="{A234F63B-4C3A-4313-A78B-745566FB48EB}" destId="{68A8A41D-0DD6-492B-A356-4161A00CCB8F}" srcOrd="0" destOrd="0" presId="urn:microsoft.com/office/officeart/2005/8/layout/orgChart1"/>
    <dgm:cxn modelId="{E2E74919-2606-4DA7-B86E-ADB3224236E6}" type="presParOf" srcId="{A234F63B-4C3A-4313-A78B-745566FB48EB}" destId="{98DCE7A4-B831-4DC4-8355-0B4B34052964}" srcOrd="1" destOrd="0" presId="urn:microsoft.com/office/officeart/2005/8/layout/orgChart1"/>
    <dgm:cxn modelId="{6C1C99E0-7D25-41AE-8EB3-90B7DA61D5ED}" type="presParOf" srcId="{98DCE7A4-B831-4DC4-8355-0B4B34052964}" destId="{2E8CEAF7-3E47-4E14-B2AD-82BC1CB03EB7}" srcOrd="0" destOrd="0" presId="urn:microsoft.com/office/officeart/2005/8/layout/orgChart1"/>
    <dgm:cxn modelId="{8E619C1F-497E-40BB-8CC9-2D68AE8EF75F}" type="presParOf" srcId="{2E8CEAF7-3E47-4E14-B2AD-82BC1CB03EB7}" destId="{D26C1F68-7189-4008-9786-3DC2E7A8AD5C}" srcOrd="0" destOrd="0" presId="urn:microsoft.com/office/officeart/2005/8/layout/orgChart1"/>
    <dgm:cxn modelId="{D9AD7744-7403-4182-93C7-A0BE4EA7CE1A}" type="presParOf" srcId="{2E8CEAF7-3E47-4E14-B2AD-82BC1CB03EB7}" destId="{1A3DF2FD-3ECA-4359-8F53-45FC64E708DC}" srcOrd="1" destOrd="0" presId="urn:microsoft.com/office/officeart/2005/8/layout/orgChart1"/>
    <dgm:cxn modelId="{4F2D1AE0-A497-48C9-8460-E69F6C8276FA}" type="presParOf" srcId="{98DCE7A4-B831-4DC4-8355-0B4B34052964}" destId="{7443D947-35C6-40FD-B6A7-FB966F622FE2}" srcOrd="1" destOrd="0" presId="urn:microsoft.com/office/officeart/2005/8/layout/orgChart1"/>
    <dgm:cxn modelId="{6FEABC88-BBAB-4CAB-8193-30B49CFC8E87}" type="presParOf" srcId="{7443D947-35C6-40FD-B6A7-FB966F622FE2}" destId="{FAD35894-7408-4AAA-9C48-8529C2EEF789}" srcOrd="0" destOrd="0" presId="urn:microsoft.com/office/officeart/2005/8/layout/orgChart1"/>
    <dgm:cxn modelId="{D2FBA190-8AAB-4451-A54F-13E40ADDF2B5}" type="presParOf" srcId="{7443D947-35C6-40FD-B6A7-FB966F622FE2}" destId="{14D595A1-BA52-4320-8125-4AB11A620017}" srcOrd="1" destOrd="0" presId="urn:microsoft.com/office/officeart/2005/8/layout/orgChart1"/>
    <dgm:cxn modelId="{B7330F2B-AEA2-45CF-941E-8286420A1D47}" type="presParOf" srcId="{14D595A1-BA52-4320-8125-4AB11A620017}" destId="{607CC94F-0180-4406-9987-E984C40D27F4}" srcOrd="0" destOrd="0" presId="urn:microsoft.com/office/officeart/2005/8/layout/orgChart1"/>
    <dgm:cxn modelId="{24156567-DB8B-419D-B02A-510F610B834E}" type="presParOf" srcId="{607CC94F-0180-4406-9987-E984C40D27F4}" destId="{DC1A4F8F-FFAB-4A0A-8249-A36E30FAC588}" srcOrd="0" destOrd="0" presId="urn:microsoft.com/office/officeart/2005/8/layout/orgChart1"/>
    <dgm:cxn modelId="{E22E022F-3F81-481E-8BF8-76BCDB1744EA}" type="presParOf" srcId="{607CC94F-0180-4406-9987-E984C40D27F4}" destId="{B450C552-51B2-4AFB-B997-92A02E4BA3E3}" srcOrd="1" destOrd="0" presId="urn:microsoft.com/office/officeart/2005/8/layout/orgChart1"/>
    <dgm:cxn modelId="{6BDB75A9-64FA-4282-A889-C4252CB612C4}" type="presParOf" srcId="{14D595A1-BA52-4320-8125-4AB11A620017}" destId="{549D7BC3-5AE3-4B0F-BEE3-D6D469A299B2}" srcOrd="1" destOrd="0" presId="urn:microsoft.com/office/officeart/2005/8/layout/orgChart1"/>
    <dgm:cxn modelId="{A7B2B85E-44FE-4AE5-A63A-8F66CD21081C}" type="presParOf" srcId="{549D7BC3-5AE3-4B0F-BEE3-D6D469A299B2}" destId="{1D942601-5BCC-46ED-A4F5-133D4883B34B}" srcOrd="0" destOrd="0" presId="urn:microsoft.com/office/officeart/2005/8/layout/orgChart1"/>
    <dgm:cxn modelId="{8A7A7972-CC69-4738-807B-7FE96480F66E}" type="presParOf" srcId="{549D7BC3-5AE3-4B0F-BEE3-D6D469A299B2}" destId="{299A0B71-6C0D-475A-A358-AB5F6D16D796}" srcOrd="1" destOrd="0" presId="urn:microsoft.com/office/officeart/2005/8/layout/orgChart1"/>
    <dgm:cxn modelId="{58111FAD-DCA6-4756-B93D-507FA08986A1}" type="presParOf" srcId="{299A0B71-6C0D-475A-A358-AB5F6D16D796}" destId="{870ACFCB-8934-4762-ABB8-CD6E1C72D52E}" srcOrd="0" destOrd="0" presId="urn:microsoft.com/office/officeart/2005/8/layout/orgChart1"/>
    <dgm:cxn modelId="{929FFD77-34E0-468B-9DAA-F9E65A069935}" type="presParOf" srcId="{870ACFCB-8934-4762-ABB8-CD6E1C72D52E}" destId="{A9E34277-3F9A-4C79-87DD-7C4CEA5330AB}" srcOrd="0" destOrd="0" presId="urn:microsoft.com/office/officeart/2005/8/layout/orgChart1"/>
    <dgm:cxn modelId="{D4D40C88-FF65-4DCD-B684-32DA00575FB1}" type="presParOf" srcId="{870ACFCB-8934-4762-ABB8-CD6E1C72D52E}" destId="{75211F47-07D2-485D-91D0-76752E103B1E}" srcOrd="1" destOrd="0" presId="urn:microsoft.com/office/officeart/2005/8/layout/orgChart1"/>
    <dgm:cxn modelId="{22E5AE7A-258D-4580-B533-A198FE4F9DD9}" type="presParOf" srcId="{299A0B71-6C0D-475A-A358-AB5F6D16D796}" destId="{0C37206A-1C3B-4A57-B807-9564D586078B}" srcOrd="1" destOrd="0" presId="urn:microsoft.com/office/officeart/2005/8/layout/orgChart1"/>
    <dgm:cxn modelId="{32929E08-0BF4-4EC4-99BB-35E6BCFC75CD}" type="presParOf" srcId="{299A0B71-6C0D-475A-A358-AB5F6D16D796}" destId="{58606117-D531-49E6-8B61-55B7872BEC51}" srcOrd="2" destOrd="0" presId="urn:microsoft.com/office/officeart/2005/8/layout/orgChart1"/>
    <dgm:cxn modelId="{C2D6DF7A-8EAE-4393-93F3-3F497823D18F}" type="presParOf" srcId="{549D7BC3-5AE3-4B0F-BEE3-D6D469A299B2}" destId="{B1611A53-09B5-4645-A83A-8F4CE041BABA}" srcOrd="2" destOrd="0" presId="urn:microsoft.com/office/officeart/2005/8/layout/orgChart1"/>
    <dgm:cxn modelId="{ADC92062-F9FA-4B59-A7A9-273404B9DB50}" type="presParOf" srcId="{549D7BC3-5AE3-4B0F-BEE3-D6D469A299B2}" destId="{3BD2413E-E66A-44FE-80CB-5981D52F50E2}" srcOrd="3" destOrd="0" presId="urn:microsoft.com/office/officeart/2005/8/layout/orgChart1"/>
    <dgm:cxn modelId="{CAB90E3C-D7D3-4216-A311-F0A5BE4CF3A9}" type="presParOf" srcId="{3BD2413E-E66A-44FE-80CB-5981D52F50E2}" destId="{74771D14-6E73-4261-AEFD-2C2A8BDD18FD}" srcOrd="0" destOrd="0" presId="urn:microsoft.com/office/officeart/2005/8/layout/orgChart1"/>
    <dgm:cxn modelId="{687E9C16-BD27-4484-A08A-AA17F5606177}" type="presParOf" srcId="{74771D14-6E73-4261-AEFD-2C2A8BDD18FD}" destId="{F30155E1-F0DE-42E0-B488-10CAB810009B}" srcOrd="0" destOrd="0" presId="urn:microsoft.com/office/officeart/2005/8/layout/orgChart1"/>
    <dgm:cxn modelId="{6D60AEFA-CF87-40F6-B65D-19AEF61DDA38}" type="presParOf" srcId="{74771D14-6E73-4261-AEFD-2C2A8BDD18FD}" destId="{E7187340-CE92-4D8A-B4BA-D23BDB7A2930}" srcOrd="1" destOrd="0" presId="urn:microsoft.com/office/officeart/2005/8/layout/orgChart1"/>
    <dgm:cxn modelId="{43049B40-F37E-432B-93BE-2D5F11ABA485}" type="presParOf" srcId="{3BD2413E-E66A-44FE-80CB-5981D52F50E2}" destId="{81B4DDB7-F944-4071-A2E5-07158F53D87E}" srcOrd="1" destOrd="0" presId="urn:microsoft.com/office/officeart/2005/8/layout/orgChart1"/>
    <dgm:cxn modelId="{20B71F94-7001-4C2D-9B84-FDA7ABFA9806}" type="presParOf" srcId="{3BD2413E-E66A-44FE-80CB-5981D52F50E2}" destId="{980C97EF-42F8-43F0-A690-3F4A2225EC86}" srcOrd="2" destOrd="0" presId="urn:microsoft.com/office/officeart/2005/8/layout/orgChart1"/>
    <dgm:cxn modelId="{8EFB8044-E912-4D0B-9072-E530AF21F8CC}" type="presParOf" srcId="{14D595A1-BA52-4320-8125-4AB11A620017}" destId="{9E39A414-7CAD-4CC5-A452-4E8AF7D00867}" srcOrd="2" destOrd="0" presId="urn:microsoft.com/office/officeart/2005/8/layout/orgChart1"/>
    <dgm:cxn modelId="{98B6C5CB-98FB-4F43-9237-4C1F3F38D71C}" type="presParOf" srcId="{7443D947-35C6-40FD-B6A7-FB966F622FE2}" destId="{70F2543B-6694-4D9A-8690-38BBC948BFE4}" srcOrd="2" destOrd="0" presId="urn:microsoft.com/office/officeart/2005/8/layout/orgChart1"/>
    <dgm:cxn modelId="{0C63EA94-5C56-4A71-A1A7-8A0D9FC803AD}" type="presParOf" srcId="{7443D947-35C6-40FD-B6A7-FB966F622FE2}" destId="{8B4269B8-3BF3-4BBB-A0BD-9253C57493F2}" srcOrd="3" destOrd="0" presId="urn:microsoft.com/office/officeart/2005/8/layout/orgChart1"/>
    <dgm:cxn modelId="{1D851F1F-731F-405D-83FC-1ED7070B9377}" type="presParOf" srcId="{8B4269B8-3BF3-4BBB-A0BD-9253C57493F2}" destId="{3E326FB1-C65D-49B4-B281-08856DE1D840}" srcOrd="0" destOrd="0" presId="urn:microsoft.com/office/officeart/2005/8/layout/orgChart1"/>
    <dgm:cxn modelId="{CD82FA4C-2217-4570-BD37-51D0739D25E3}" type="presParOf" srcId="{3E326FB1-C65D-49B4-B281-08856DE1D840}" destId="{D4D530C3-6EDC-42A4-861A-CE97EBBBA252}" srcOrd="0" destOrd="0" presId="urn:microsoft.com/office/officeart/2005/8/layout/orgChart1"/>
    <dgm:cxn modelId="{74F9B199-46DA-4BDD-B3DD-EC96DB3180D0}" type="presParOf" srcId="{3E326FB1-C65D-49B4-B281-08856DE1D840}" destId="{D74ED6B6-B782-43DE-8651-9EE01B9EA484}" srcOrd="1" destOrd="0" presId="urn:microsoft.com/office/officeart/2005/8/layout/orgChart1"/>
    <dgm:cxn modelId="{220F0171-A0C1-4716-B34B-70FD32E36723}" type="presParOf" srcId="{8B4269B8-3BF3-4BBB-A0BD-9253C57493F2}" destId="{4AC8CE6B-EAD9-426F-A613-A01EC19DE965}" srcOrd="1" destOrd="0" presId="urn:microsoft.com/office/officeart/2005/8/layout/orgChart1"/>
    <dgm:cxn modelId="{8FCCAFEF-6A2D-4217-813E-EA4ABFF9AD4A}" type="presParOf" srcId="{4AC8CE6B-EAD9-426F-A613-A01EC19DE965}" destId="{3FB791D5-2EEE-4E7D-83CE-4FBB82F82D11}" srcOrd="0" destOrd="0" presId="urn:microsoft.com/office/officeart/2005/8/layout/orgChart1"/>
    <dgm:cxn modelId="{EEB85CBB-DB49-4E15-9120-4FD89C340700}" type="presParOf" srcId="{4AC8CE6B-EAD9-426F-A613-A01EC19DE965}" destId="{C9132505-51A0-4562-8A60-42831F011FC6}" srcOrd="1" destOrd="0" presId="urn:microsoft.com/office/officeart/2005/8/layout/orgChart1"/>
    <dgm:cxn modelId="{26D90ECF-8B3E-460B-9102-265137202D5D}" type="presParOf" srcId="{C9132505-51A0-4562-8A60-42831F011FC6}" destId="{15C4A771-6792-41E2-86E7-D1D17B7B2B29}" srcOrd="0" destOrd="0" presId="urn:microsoft.com/office/officeart/2005/8/layout/orgChart1"/>
    <dgm:cxn modelId="{5ACEC192-B705-4CD0-B759-19D0C28734E1}" type="presParOf" srcId="{15C4A771-6792-41E2-86E7-D1D17B7B2B29}" destId="{C6EFC323-D0C5-41E1-BFB7-50417DD23898}" srcOrd="0" destOrd="0" presId="urn:microsoft.com/office/officeart/2005/8/layout/orgChart1"/>
    <dgm:cxn modelId="{0D328CCE-79B0-4CE3-81E2-B319360DF5C4}" type="presParOf" srcId="{15C4A771-6792-41E2-86E7-D1D17B7B2B29}" destId="{B486B857-7D15-4C0B-99FC-E13DEC4D1E44}" srcOrd="1" destOrd="0" presId="urn:microsoft.com/office/officeart/2005/8/layout/orgChart1"/>
    <dgm:cxn modelId="{C506B146-659B-4B3C-B3FD-3F4C16D661B1}" type="presParOf" srcId="{C9132505-51A0-4562-8A60-42831F011FC6}" destId="{8F617C2D-45B1-4100-8E25-EFB48500DB3A}" srcOrd="1" destOrd="0" presId="urn:microsoft.com/office/officeart/2005/8/layout/orgChart1"/>
    <dgm:cxn modelId="{F91F43F2-4930-4AE3-8DA5-47F77549A0B1}" type="presParOf" srcId="{C9132505-51A0-4562-8A60-42831F011FC6}" destId="{301709E2-61D0-4DBD-B01F-4038B35287A8}" srcOrd="2" destOrd="0" presId="urn:microsoft.com/office/officeart/2005/8/layout/orgChart1"/>
    <dgm:cxn modelId="{830F39C6-347D-48E6-A724-740458CA865E}" type="presParOf" srcId="{4AC8CE6B-EAD9-426F-A613-A01EC19DE965}" destId="{5542FED7-B3D9-4106-8D87-253B837AD21F}" srcOrd="2" destOrd="0" presId="urn:microsoft.com/office/officeart/2005/8/layout/orgChart1"/>
    <dgm:cxn modelId="{491D73C4-3CF2-4A5F-AB7B-65735F61D524}" type="presParOf" srcId="{4AC8CE6B-EAD9-426F-A613-A01EC19DE965}" destId="{2363121F-0A6C-4060-8085-A1E63441F416}" srcOrd="3" destOrd="0" presId="urn:microsoft.com/office/officeart/2005/8/layout/orgChart1"/>
    <dgm:cxn modelId="{F444F45B-6210-4FAC-B646-3F9FFE381DD8}" type="presParOf" srcId="{2363121F-0A6C-4060-8085-A1E63441F416}" destId="{B87152D7-8EF4-45C3-9B77-5B95CACB8C6C}" srcOrd="0" destOrd="0" presId="urn:microsoft.com/office/officeart/2005/8/layout/orgChart1"/>
    <dgm:cxn modelId="{71375A29-E43A-46BF-8283-F3CCE9E28BFD}" type="presParOf" srcId="{B87152D7-8EF4-45C3-9B77-5B95CACB8C6C}" destId="{B8BE6CD8-3FCC-49C7-928F-6C84DB9BB58E}" srcOrd="0" destOrd="0" presId="urn:microsoft.com/office/officeart/2005/8/layout/orgChart1"/>
    <dgm:cxn modelId="{CE528F53-6916-4345-82AF-BF43BF4F76C8}" type="presParOf" srcId="{B87152D7-8EF4-45C3-9B77-5B95CACB8C6C}" destId="{83C2E0C2-EAA3-48FB-8DB6-CCFDF97A47E7}" srcOrd="1" destOrd="0" presId="urn:microsoft.com/office/officeart/2005/8/layout/orgChart1"/>
    <dgm:cxn modelId="{24B25E4B-376F-4809-BDA0-8B43458E6091}" type="presParOf" srcId="{2363121F-0A6C-4060-8085-A1E63441F416}" destId="{BD130AD3-8694-471D-8D9E-EDBF53AD514A}" srcOrd="1" destOrd="0" presId="urn:microsoft.com/office/officeart/2005/8/layout/orgChart1"/>
    <dgm:cxn modelId="{1952AD36-099D-4C65-8F22-4EAC02026684}" type="presParOf" srcId="{BD130AD3-8694-471D-8D9E-EDBF53AD514A}" destId="{D631BA5B-D126-418F-8E8A-F88B1C570B26}" srcOrd="0" destOrd="0" presId="urn:microsoft.com/office/officeart/2005/8/layout/orgChart1"/>
    <dgm:cxn modelId="{CCC2D09E-BE9C-4681-83C3-35B3502E106C}" type="presParOf" srcId="{BD130AD3-8694-471D-8D9E-EDBF53AD514A}" destId="{2D0E0C5A-BD1E-4D8B-8E79-1EAF44EAF735}" srcOrd="1" destOrd="0" presId="urn:microsoft.com/office/officeart/2005/8/layout/orgChart1"/>
    <dgm:cxn modelId="{20F36613-536B-476D-A087-617C574E1B68}" type="presParOf" srcId="{2D0E0C5A-BD1E-4D8B-8E79-1EAF44EAF735}" destId="{540EFC13-8B45-4E4E-927B-2AB283BE4A34}" srcOrd="0" destOrd="0" presId="urn:microsoft.com/office/officeart/2005/8/layout/orgChart1"/>
    <dgm:cxn modelId="{8701B2D9-1291-4AD8-BD23-E3CD5EB56D0A}" type="presParOf" srcId="{540EFC13-8B45-4E4E-927B-2AB283BE4A34}" destId="{16D25400-2C16-42D9-8285-24B297B8B277}" srcOrd="0" destOrd="0" presId="urn:microsoft.com/office/officeart/2005/8/layout/orgChart1"/>
    <dgm:cxn modelId="{DB26597C-E879-4937-B122-8AB25BD4F040}" type="presParOf" srcId="{540EFC13-8B45-4E4E-927B-2AB283BE4A34}" destId="{88E6FF6C-FA24-49EE-90D7-4AC6227DF0A7}" srcOrd="1" destOrd="0" presId="urn:microsoft.com/office/officeart/2005/8/layout/orgChart1"/>
    <dgm:cxn modelId="{233F4485-524C-4C48-92AB-124562535251}" type="presParOf" srcId="{2D0E0C5A-BD1E-4D8B-8E79-1EAF44EAF735}" destId="{6A173D01-C9DB-4E33-8B53-F3CEF317ECF0}" srcOrd="1" destOrd="0" presId="urn:microsoft.com/office/officeart/2005/8/layout/orgChart1"/>
    <dgm:cxn modelId="{D6A37847-566C-460D-A3AD-30374D173AD0}" type="presParOf" srcId="{2D0E0C5A-BD1E-4D8B-8E79-1EAF44EAF735}" destId="{8FC4A223-1FC9-4127-8774-94FF2F3B7F13}" srcOrd="2" destOrd="0" presId="urn:microsoft.com/office/officeart/2005/8/layout/orgChart1"/>
    <dgm:cxn modelId="{11314C6A-9E78-465D-A73B-8DCCE5E86125}" type="presParOf" srcId="{2363121F-0A6C-4060-8085-A1E63441F416}" destId="{4B4453DB-7AF2-402D-9A4C-F954EF92C132}" srcOrd="2" destOrd="0" presId="urn:microsoft.com/office/officeart/2005/8/layout/orgChart1"/>
    <dgm:cxn modelId="{94180C5E-E0BC-4557-AF9F-38B65EA10DDD}" type="presParOf" srcId="{8B4269B8-3BF3-4BBB-A0BD-9253C57493F2}" destId="{8B95FCF5-B468-4D4E-A43D-A3E8A0C8FD0A}" srcOrd="2" destOrd="0" presId="urn:microsoft.com/office/officeart/2005/8/layout/orgChart1"/>
    <dgm:cxn modelId="{C69042AC-CDB3-414C-B7CD-779AD2B81658}" type="presParOf" srcId="{98DCE7A4-B831-4DC4-8355-0B4B34052964}" destId="{7CFD03B6-F476-4E94-960C-A1C1B7F05185}" srcOrd="2" destOrd="0" presId="urn:microsoft.com/office/officeart/2005/8/layout/orgChart1"/>
    <dgm:cxn modelId="{BA5D3560-675A-4236-A68C-60120EB845C5}" type="presParOf" srcId="{FA2797AC-496E-40D3-AA31-60DED6DD8876}" destId="{1286F4F5-BEB4-4988-A8B0-5E8564E47B01}" srcOrd="2" destOrd="0" presId="urn:microsoft.com/office/officeart/2005/8/layout/orgChart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1BA5B-D126-418F-8E8A-F88B1C570B26}">
      <dsp:nvSpPr>
        <dsp:cNvPr id="0" name=""/>
        <dsp:cNvSpPr/>
      </dsp:nvSpPr>
      <dsp:spPr>
        <a:xfrm>
          <a:off x="5016278" y="4552511"/>
          <a:ext cx="171537" cy="635407"/>
        </a:xfrm>
        <a:custGeom>
          <a:avLst/>
          <a:gdLst/>
          <a:ahLst/>
          <a:cxnLst/>
          <a:rect l="0" t="0" r="0" b="0"/>
          <a:pathLst>
            <a:path>
              <a:moveTo>
                <a:pt x="171537" y="0"/>
              </a:moveTo>
              <a:lnTo>
                <a:pt x="0" y="63540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2FED7-B3D9-4106-8D87-253B837AD21F}">
      <dsp:nvSpPr>
        <dsp:cNvPr id="0" name=""/>
        <dsp:cNvSpPr/>
      </dsp:nvSpPr>
      <dsp:spPr>
        <a:xfrm>
          <a:off x="4403624" y="3381170"/>
          <a:ext cx="1470340" cy="375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663"/>
              </a:lnTo>
              <a:lnTo>
                <a:pt x="1470340" y="195663"/>
              </a:lnTo>
              <a:lnTo>
                <a:pt x="1470340" y="37577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791D5-2EEE-4E7D-83CE-4FBB82F82D11}">
      <dsp:nvSpPr>
        <dsp:cNvPr id="0" name=""/>
        <dsp:cNvSpPr/>
      </dsp:nvSpPr>
      <dsp:spPr>
        <a:xfrm>
          <a:off x="3645156" y="3381170"/>
          <a:ext cx="758468" cy="370228"/>
        </a:xfrm>
        <a:custGeom>
          <a:avLst/>
          <a:gdLst/>
          <a:ahLst/>
          <a:cxnLst/>
          <a:rect l="0" t="0" r="0" b="0"/>
          <a:pathLst>
            <a:path>
              <a:moveTo>
                <a:pt x="758468" y="0"/>
              </a:moveTo>
              <a:lnTo>
                <a:pt x="758468" y="190114"/>
              </a:lnTo>
              <a:lnTo>
                <a:pt x="0" y="190114"/>
              </a:lnTo>
              <a:lnTo>
                <a:pt x="0" y="370228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2543B-6694-4D9A-8690-38BBC948BFE4}">
      <dsp:nvSpPr>
        <dsp:cNvPr id="0" name=""/>
        <dsp:cNvSpPr/>
      </dsp:nvSpPr>
      <dsp:spPr>
        <a:xfrm>
          <a:off x="2632503" y="2163257"/>
          <a:ext cx="1771120" cy="360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13"/>
              </a:lnTo>
              <a:lnTo>
                <a:pt x="1771120" y="180113"/>
              </a:lnTo>
              <a:lnTo>
                <a:pt x="1771120" y="36022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11A53-09B5-4645-A83A-8F4CE041BABA}">
      <dsp:nvSpPr>
        <dsp:cNvPr id="0" name=""/>
        <dsp:cNvSpPr/>
      </dsp:nvSpPr>
      <dsp:spPr>
        <a:xfrm>
          <a:off x="175234" y="3381170"/>
          <a:ext cx="277101" cy="1801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1602"/>
              </a:lnTo>
              <a:lnTo>
                <a:pt x="277101" y="1801602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42601-5BCC-46ED-A4F5-133D4883B34B}">
      <dsp:nvSpPr>
        <dsp:cNvPr id="0" name=""/>
        <dsp:cNvSpPr/>
      </dsp:nvSpPr>
      <dsp:spPr>
        <a:xfrm>
          <a:off x="175234" y="3381170"/>
          <a:ext cx="257305" cy="789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9070"/>
              </a:lnTo>
              <a:lnTo>
                <a:pt x="257305" y="78907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35894-7408-4AAA-9C48-8529C2EEF789}">
      <dsp:nvSpPr>
        <dsp:cNvPr id="0" name=""/>
        <dsp:cNvSpPr/>
      </dsp:nvSpPr>
      <dsp:spPr>
        <a:xfrm>
          <a:off x="861383" y="2163257"/>
          <a:ext cx="1771120" cy="360227"/>
        </a:xfrm>
        <a:custGeom>
          <a:avLst/>
          <a:gdLst/>
          <a:ahLst/>
          <a:cxnLst/>
          <a:rect l="0" t="0" r="0" b="0"/>
          <a:pathLst>
            <a:path>
              <a:moveTo>
                <a:pt x="1771120" y="0"/>
              </a:moveTo>
              <a:lnTo>
                <a:pt x="1771120" y="180113"/>
              </a:lnTo>
              <a:lnTo>
                <a:pt x="0" y="180113"/>
              </a:lnTo>
              <a:lnTo>
                <a:pt x="0" y="36022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A8A41D-0DD6-492B-A356-4161A00CCB8F}">
      <dsp:nvSpPr>
        <dsp:cNvPr id="0" name=""/>
        <dsp:cNvSpPr/>
      </dsp:nvSpPr>
      <dsp:spPr>
        <a:xfrm>
          <a:off x="2586783" y="1185075"/>
          <a:ext cx="91440" cy="120496"/>
        </a:xfrm>
        <a:custGeom>
          <a:avLst/>
          <a:gdLst/>
          <a:ahLst/>
          <a:cxnLst/>
          <a:rect l="0" t="0" r="0" b="0"/>
          <a:pathLst>
            <a:path>
              <a:moveTo>
                <a:pt x="69700" y="0"/>
              </a:moveTo>
              <a:lnTo>
                <a:pt x="45720" y="0"/>
              </a:lnTo>
              <a:lnTo>
                <a:pt x="45720" y="12049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CBC46-28E4-4D2A-9C56-07F152B04401}">
      <dsp:nvSpPr>
        <dsp:cNvPr id="0" name=""/>
        <dsp:cNvSpPr/>
      </dsp:nvSpPr>
      <dsp:spPr>
        <a:xfrm>
          <a:off x="1798799" y="327390"/>
          <a:ext cx="1715371" cy="857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n=43 (100%)</a:t>
          </a:r>
        </a:p>
      </dsp:txBody>
      <dsp:txXfrm>
        <a:off x="1798799" y="327390"/>
        <a:ext cx="1715371" cy="857685"/>
      </dsp:txXfrm>
    </dsp:sp>
    <dsp:sp modelId="{D26C1F68-7189-4008-9786-3DC2E7A8AD5C}">
      <dsp:nvSpPr>
        <dsp:cNvPr id="0" name=""/>
        <dsp:cNvSpPr/>
      </dsp:nvSpPr>
      <dsp:spPr>
        <a:xfrm>
          <a:off x="1774818" y="1305571"/>
          <a:ext cx="1715371" cy="857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PM </a:t>
          </a:r>
        </a:p>
      </dsp:txBody>
      <dsp:txXfrm>
        <a:off x="1774818" y="1305571"/>
        <a:ext cx="1715371" cy="857685"/>
      </dsp:txXfrm>
    </dsp:sp>
    <dsp:sp modelId="{DC1A4F8F-FFAB-4A0A-8249-A36E30FAC588}">
      <dsp:nvSpPr>
        <dsp:cNvPr id="0" name=""/>
        <dsp:cNvSpPr/>
      </dsp:nvSpPr>
      <dsp:spPr>
        <a:xfrm>
          <a:off x="3697" y="2523485"/>
          <a:ext cx="1715371" cy="857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Yes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n=8 (18,6%)</a:t>
          </a:r>
        </a:p>
      </dsp:txBody>
      <dsp:txXfrm>
        <a:off x="3697" y="2523485"/>
        <a:ext cx="1715371" cy="857685"/>
      </dsp:txXfrm>
    </dsp:sp>
    <dsp:sp modelId="{A9E34277-3F9A-4C79-87DD-7C4CEA5330AB}">
      <dsp:nvSpPr>
        <dsp:cNvPr id="0" name=""/>
        <dsp:cNvSpPr/>
      </dsp:nvSpPr>
      <dsp:spPr>
        <a:xfrm>
          <a:off x="432540" y="3741398"/>
          <a:ext cx="1715371" cy="857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Anterior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 n=7 (16,3%)</a:t>
          </a:r>
        </a:p>
      </dsp:txBody>
      <dsp:txXfrm>
        <a:off x="432540" y="3741398"/>
        <a:ext cx="1715371" cy="857685"/>
      </dsp:txXfrm>
    </dsp:sp>
    <dsp:sp modelId="{F30155E1-F0DE-42E0-B488-10CAB810009B}">
      <dsp:nvSpPr>
        <dsp:cNvPr id="0" name=""/>
        <dsp:cNvSpPr/>
      </dsp:nvSpPr>
      <dsp:spPr>
        <a:xfrm>
          <a:off x="452335" y="4753930"/>
          <a:ext cx="1715371" cy="857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For TAVI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n=1 (2,32%)</a:t>
          </a:r>
        </a:p>
      </dsp:txBody>
      <dsp:txXfrm>
        <a:off x="452335" y="4753930"/>
        <a:ext cx="1715371" cy="857685"/>
      </dsp:txXfrm>
    </dsp:sp>
    <dsp:sp modelId="{D4D530C3-6EDC-42A4-861A-CE97EBBBA252}">
      <dsp:nvSpPr>
        <dsp:cNvPr id="0" name=""/>
        <dsp:cNvSpPr/>
      </dsp:nvSpPr>
      <dsp:spPr>
        <a:xfrm>
          <a:off x="3545938" y="2523485"/>
          <a:ext cx="1715371" cy="857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No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n=35 (81,4%)</a:t>
          </a:r>
        </a:p>
      </dsp:txBody>
      <dsp:txXfrm>
        <a:off x="3545938" y="2523485"/>
        <a:ext cx="1715371" cy="857685"/>
      </dsp:txXfrm>
    </dsp:sp>
    <dsp:sp modelId="{C6EFC323-D0C5-41E1-BFB7-50417DD23898}">
      <dsp:nvSpPr>
        <dsp:cNvPr id="0" name=""/>
        <dsp:cNvSpPr/>
      </dsp:nvSpPr>
      <dsp:spPr>
        <a:xfrm>
          <a:off x="2787470" y="3751399"/>
          <a:ext cx="1715371" cy="857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LBB after TAVI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 n= 21 (48,8%)</a:t>
          </a:r>
        </a:p>
      </dsp:txBody>
      <dsp:txXfrm>
        <a:off x="2787470" y="3751399"/>
        <a:ext cx="1715371" cy="857685"/>
      </dsp:txXfrm>
    </dsp:sp>
    <dsp:sp modelId="{B8BE6CD8-3FCC-49C7-928F-6C84DB9BB58E}">
      <dsp:nvSpPr>
        <dsp:cNvPr id="0" name=""/>
        <dsp:cNvSpPr/>
      </dsp:nvSpPr>
      <dsp:spPr>
        <a:xfrm>
          <a:off x="5016278" y="3756948"/>
          <a:ext cx="1715371" cy="79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AVB after TAVI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n= 11 (25,6%)</a:t>
          </a:r>
        </a:p>
      </dsp:txBody>
      <dsp:txXfrm>
        <a:off x="5016278" y="3756948"/>
        <a:ext cx="1715371" cy="795563"/>
      </dsp:txXfrm>
    </dsp:sp>
    <dsp:sp modelId="{16D25400-2C16-42D9-8285-24B297B8B277}">
      <dsp:nvSpPr>
        <dsp:cNvPr id="0" name=""/>
        <dsp:cNvSpPr/>
      </dsp:nvSpPr>
      <dsp:spPr>
        <a:xfrm>
          <a:off x="5016278" y="4759076"/>
          <a:ext cx="1715371" cy="8576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PM implantation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kern="1200"/>
            <a:t> n=9 (20,9%)</a:t>
          </a:r>
        </a:p>
      </dsp:txBody>
      <dsp:txXfrm>
        <a:off x="5016278" y="4759076"/>
        <a:ext cx="1715371" cy="857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F142A9-7096-4F39-86A4-9864D7778638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07CB64-FFDC-4D3F-897B-0810308C135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1746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F47231-C78B-422E-87DD-3235DB6E4F22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DC2A8D-8092-411D-B84E-BFC510A600B2}" type="slidenum">
              <a:rPr lang="en-US" smtClean="0">
                <a:latin typeface="Arial" pitchFamily="34" charset="0"/>
              </a:rPr>
              <a:pPr>
                <a:defRPr/>
              </a:pPr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065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70661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51B3A4D-5B91-47C3-A66D-7E0D77CD885C}" type="slidenum">
              <a:rPr lang="en-US" sz="1200"/>
              <a:pPr algn="r"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9C1439-CA59-47D3-BA19-8AA8EDD7C2C2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5B66DA-6DB4-4D0D-B7FA-E2B1E23988B1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B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94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CD7C70-F94F-4F27-9D69-A73B4D56876F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BE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538E14-E7A4-4ED1-AC08-04E0312DBEC1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BB877-C324-4A40-ACF8-3FFE500593A9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27EE3-A763-41C0-B484-D335461ABC60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B4706-7C16-4E6E-9B54-282DC7546937}" type="slidenum">
              <a:rPr lang="fr-BE" smtClean="0"/>
              <a:pPr>
                <a:defRPr/>
              </a:pPr>
              <a:t>17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632337-223B-4F85-AA17-DD54AE4A8578}" type="slidenum">
              <a:rPr lang="fr-BE" smtClean="0"/>
              <a:pPr>
                <a:defRPr/>
              </a:pPr>
              <a:t>18</a:t>
            </a:fld>
            <a:endParaRPr lang="fr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22081F-9762-4673-9741-B936FA842EE5}" type="slidenum">
              <a:rPr lang="fr-BE" smtClean="0"/>
              <a:pPr>
                <a:defRPr/>
              </a:pPr>
              <a:t>19</a:t>
            </a:fld>
            <a:endParaRPr lang="fr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ED0EDB-89C0-45DC-8F0D-FF79A3DF0EC7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52CA5E-F281-4F45-B24E-FE77394B4915}" type="slidenum">
              <a:rPr lang="fr-BE" smtClean="0"/>
              <a:pPr>
                <a:defRPr/>
              </a:pPr>
              <a:t>20</a:t>
            </a:fld>
            <a:endParaRPr lang="fr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72F60A-B412-4D4D-BED5-0D19A781A3B8}" type="slidenum">
              <a:rPr lang="fr-BE" smtClean="0"/>
              <a:pPr>
                <a:defRPr/>
              </a:pPr>
              <a:t>21</a:t>
            </a:fld>
            <a:endParaRPr lang="fr-B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1A25-0E58-468E-922E-6F1BA0EB710B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0FF7B9-94A6-483B-87B8-4FE1B7FB8034}" type="slidenum">
              <a:rPr lang="fr-BE" smtClean="0"/>
              <a:pPr>
                <a:defRPr/>
              </a:pPr>
              <a:t>23</a:t>
            </a:fld>
            <a:endParaRPr lang="fr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7A6557-4AB5-4198-AA7A-18FB10C8F482}" type="slidenum">
              <a:rPr lang="fr-BE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fr-BE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0B12B-D3F8-44EE-B856-507EC9F7B0DA}" type="slidenum">
              <a:rPr lang="fr-BE" smtClean="0"/>
              <a:pPr>
                <a:defRPr/>
              </a:pPr>
              <a:t>25</a:t>
            </a:fld>
            <a:endParaRPr lang="fr-B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BE" smtClean="0"/>
              <a:t>PRRF= Post operative renal failure = creatinine augmentée de 25% dans les 72-96h  par rapport à baseline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6276C7-D745-434E-A1FF-899F785B2EDD}" type="slidenum">
              <a:rPr lang="fr-BE" smtClean="0"/>
              <a:pPr>
                <a:defRPr/>
              </a:pPr>
              <a:t>26</a:t>
            </a:fld>
            <a:endParaRPr lang="fr-B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691D87-4664-4D83-8383-9863C81A8C1D}" type="slidenum">
              <a:rPr lang="fr-BE" smtClean="0"/>
              <a:pPr>
                <a:defRPr/>
              </a:pPr>
              <a:t>27</a:t>
            </a:fld>
            <a:endParaRPr lang="fr-B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B8BCC-0710-4B9F-8430-09ACFDFC7A0A}" type="slidenum">
              <a:rPr lang="fr-BE" smtClean="0"/>
              <a:pPr>
                <a:defRPr/>
              </a:pPr>
              <a:t>28</a:t>
            </a:fld>
            <a:endParaRPr lang="fr-B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2EC061-707D-4EDD-B49A-1F207011D1CA}" type="slidenum">
              <a:rPr lang="fr-BE" smtClean="0"/>
              <a:pPr>
                <a:defRPr/>
              </a:pPr>
              <a:t>29</a:t>
            </a:fld>
            <a:endParaRPr lang="fr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0987A8-1325-4A7A-BA1F-7DFA805F5FE9}" type="slidenum">
              <a:rPr lang="en-US" smtClean="0">
                <a:latin typeface="Arial" pitchFamily="34" charset="0"/>
              </a:rPr>
              <a:pPr>
                <a:defRPr/>
              </a:pPr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389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2BC8E-24C3-4DB8-9684-7FF43FD9C9E0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49C500-F73C-49C8-80B5-2F5CBB92550C}" type="slidenum">
              <a:rPr lang="fr-BE" smtClean="0"/>
              <a:pPr>
                <a:defRPr/>
              </a:pPr>
              <a:t>31</a:t>
            </a:fld>
            <a:endParaRPr lang="fr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C47FB1-185C-4E62-95D6-16318B66056A}" type="slidenum">
              <a:rPr lang="fr-BE" smtClean="0"/>
              <a:pPr>
                <a:defRPr/>
              </a:pPr>
              <a:t>32</a:t>
            </a:fld>
            <a:endParaRPr lang="fr-B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1EE543-261F-4BA2-BD76-6B4E623337B9}" type="slidenum">
              <a:rPr lang="fr-BE" smtClean="0"/>
              <a:pPr>
                <a:defRPr/>
              </a:pPr>
              <a:t>33</a:t>
            </a:fld>
            <a:endParaRPr lang="fr-B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TAVI is associated with a high rate of clinically </a:t>
            </a:r>
            <a:r>
              <a:rPr lang="fr-BE" smtClean="0"/>
              <a:t>silent cerebral embolism (72.7%)</a:t>
            </a:r>
          </a:p>
          <a:p>
            <a:r>
              <a:rPr lang="fr-BE" smtClean="0"/>
              <a:t>In contrast, clinical </a:t>
            </a:r>
            <a:r>
              <a:rPr lang="en-US" smtClean="0"/>
              <a:t>symptoms of neurological deficits persisted in only 3.6% of the investigated patients 3 months after TAVI.</a:t>
            </a:r>
            <a:endParaRPr lang="fr-BE" smtClean="0"/>
          </a:p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E5185D-AE66-4CA2-AEEC-358E72FB2861}" type="slidenum">
              <a:rPr lang="fr-BE" smtClean="0"/>
              <a:pPr>
                <a:defRPr/>
              </a:pPr>
              <a:t>34</a:t>
            </a:fld>
            <a:endParaRPr lang="fr-B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1513DA-535D-484A-80DD-0B4D1CD5D37F}" type="slidenum">
              <a:rPr lang="fr-BE" smtClean="0"/>
              <a:pPr>
                <a:defRPr/>
              </a:pPr>
              <a:t>35</a:t>
            </a:fld>
            <a:endParaRPr lang="fr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0B3AB-DCBC-46B1-9FC1-4B24905456CE}" type="slidenum">
              <a:rPr lang="fr-BE" smtClean="0"/>
              <a:pPr>
                <a:defRPr/>
              </a:pPr>
              <a:t>36</a:t>
            </a:fld>
            <a:endParaRPr lang="fr-B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6F277F-116B-4B2F-BE29-FDB306E64F97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C97A47-EB3B-4A20-B62B-77581748529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07D250-F888-41E7-AB7E-37963CC94F85}" type="slidenum">
              <a:rPr lang="fr-BE" smtClean="0"/>
              <a:pPr>
                <a:defRPr/>
              </a:pPr>
              <a:t>39</a:t>
            </a:fld>
            <a:endParaRPr lang="fr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35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6DA89-CAA1-497A-A6BA-68B6EC59ED2B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7862AD-1AF9-4B23-AE59-C81AE29FE029}" type="slidenum">
              <a:rPr lang="fr-BE" smtClean="0"/>
              <a:pPr>
                <a:defRPr/>
              </a:pPr>
              <a:t>40</a:t>
            </a:fld>
            <a:endParaRPr lang="fr-B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F5B297-979E-4A9E-AD1B-422BDB60AB8D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26F044-F1DD-4A05-B8C5-818622F314E2}" type="slidenum">
              <a:rPr lang="fr-BE" smtClean="0"/>
              <a:pPr>
                <a:defRPr/>
              </a:pPr>
              <a:t>42</a:t>
            </a:fld>
            <a:endParaRPr lang="fr-B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1F740-F11D-493B-81DD-B346A181974B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0445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endParaRPr lang="en-US" smtClean="0"/>
          </a:p>
        </p:txBody>
      </p:sp>
      <p:sp>
        <p:nvSpPr>
          <p:cNvPr id="104453" name="Espace réservé du numéro de diapositiv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A2FF768-1B67-4976-B29D-5791A32A34CD}" type="slidenum">
              <a:rPr lang="en-US" sz="1200"/>
              <a:pPr algn="r" eaLnBrk="1" hangingPunct="1"/>
              <a:t>43</a:t>
            </a:fld>
            <a:endParaRPr 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15B2AC-94D8-4CEE-810A-38B5E3B022A6}" type="slidenum">
              <a:rPr lang="fr-BE" smtClean="0"/>
              <a:pPr>
                <a:defRPr/>
              </a:pPr>
              <a:t>44</a:t>
            </a:fld>
            <a:endParaRPr lang="fr-B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3C54E6-8898-4623-A965-BC2FA3A7B2DF}" type="slidenum">
              <a:rPr lang="fr-BE" smtClean="0"/>
              <a:pPr>
                <a:defRPr/>
              </a:pPr>
              <a:t>45</a:t>
            </a:fld>
            <a:endParaRPr lang="fr-B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BB352-7C4F-4095-8F47-1F2A74731323}" type="slidenum">
              <a:rPr lang="fr-BE" smtClean="0"/>
              <a:pPr>
                <a:defRPr/>
              </a:pPr>
              <a:t>46</a:t>
            </a:fld>
            <a:endParaRPr lang="fr-B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02C88-580B-440B-9D57-F339E18F8DAD}" type="slidenum">
              <a:rPr lang="fr-BE" smtClean="0"/>
              <a:pPr>
                <a:defRPr/>
              </a:pPr>
              <a:t>47</a:t>
            </a:fld>
            <a:endParaRPr lang="fr-B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106B1-E49C-470E-A050-815278318B8F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0D2A1-25FF-4246-9BBC-DB2D6048FA16}" type="slidenum">
              <a:rPr lang="fr-BE" smtClean="0"/>
              <a:pPr>
                <a:defRPr/>
              </a:pPr>
              <a:t>49</a:t>
            </a:fld>
            <a:endParaRPr lang="fr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57BF0-9EDC-40B6-90F7-328EBBFCB51E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7241D9-DF24-4C3F-B29F-4185A4BD83C6}" type="slidenum">
              <a:rPr lang="fr-BE" smtClean="0"/>
              <a:pPr>
                <a:defRPr/>
              </a:pPr>
              <a:t>50</a:t>
            </a:fld>
            <a:endParaRPr lang="fr-B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BD744E-6CA1-42B2-B51F-12630E6B121B}" type="slidenum">
              <a:rPr lang="fr-BE" smtClean="0"/>
              <a:pPr>
                <a:defRPr/>
              </a:pPr>
              <a:t>51</a:t>
            </a:fld>
            <a:endParaRPr lang="fr-B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53B313-3869-4A17-8BB6-037F96074722}" type="slidenum">
              <a:rPr lang="fr-BE" smtClean="0"/>
              <a:pPr>
                <a:defRPr/>
              </a:pPr>
              <a:t>52</a:t>
            </a:fld>
            <a:endParaRPr lang="fr-B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56FE00-4C89-4AA9-8D2A-6F0F7F39AD41}" type="slidenum">
              <a:rPr lang="fr-BE" smtClean="0"/>
              <a:pPr>
                <a:defRPr/>
              </a:pPr>
              <a:t>53</a:t>
            </a:fld>
            <a:endParaRPr lang="fr-B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153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773C8-B1EB-4B56-B2E3-59949E789CBE}" type="slidenum">
              <a:rPr lang="fr-BE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fr-BE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D7207-4F3D-449E-ACF7-D4498A2631A4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95F512-93B2-4AAE-976B-61275E046FE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BE" smtClean="0"/>
          </a:p>
        </p:txBody>
      </p:sp>
      <p:sp>
        <p:nvSpPr>
          <p:cNvPr id="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8A15FE-E8B7-4F56-B67C-26D030EEB3D4}" type="slidenum">
              <a:rPr lang="fr-B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BE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A7722E-0CE1-4E63-8491-565E4E37D3F2}" type="slidenum">
              <a:rPr lang="en-US" smtClean="0">
                <a:latin typeface="Arial" pitchFamily="34" charset="0"/>
              </a:rPr>
              <a:pPr>
                <a:defRPr/>
              </a:pPr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194175"/>
            <a:ext cx="54864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ectangle à coins arrondis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ectangle à coins arrondis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17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6D3B3-4912-421E-8DBA-267080E9A5CA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18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1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DBFE33-48A4-41EA-89B3-47434EA9167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1963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7828-0CD5-4B82-8A2B-942BE22E643F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B0CD6-64C1-4570-85A6-4BC499395B1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664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0992-83F4-4455-85B9-E1312ED549FE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DC5A-A8C0-4F5A-9393-46D96790E73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49397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A6244-25BB-4368-837D-B5EF78D2056B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F1D8-D17B-4D71-9E52-E0AEFE84EA1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0198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11D78-F3AC-4A5F-B31D-32166DDDC99E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B10CA-1288-476A-83BE-D3196643480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444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FD6FC-FD85-454E-B993-48F190BB9115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67C88-DC1B-44A5-80AF-6FDEC4CD386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02436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FE740F-180F-4FE9-9A80-89F6992CC48E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8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8C28D6-7548-4EFE-8F3A-8F54E2E2659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sp>
        <p:nvSpPr>
          <p:cNvPr id="9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692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47CC6-D4C2-4BCB-923C-CB81967D37BD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DB7C2-9E5C-4F8E-901E-C518390D347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344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71B1-7039-43B2-90FF-F5464FE4A216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CA9C-70B5-484A-BEC6-7A1883ABF99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68950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9C23-DB51-44AE-9323-A0E186D27D51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0E22-40F5-48E7-AD3E-71729C73404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03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11A4E-4B82-42AD-8B24-48524C273242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5FDDB-6A63-4178-842C-76F62B38B5C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47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3" name="Espace réservé du titre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2064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2C070C-955C-4E9F-99B2-377AECD99637}" type="datetimeFigureOut">
              <a:rPr lang="fr-FR"/>
              <a:pPr>
                <a:defRPr/>
              </a:pPr>
              <a:t>02/01/2012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3D801D-8820-414D-8F6E-F25452F2D582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8" r:id="rId2"/>
    <p:sldLayoutId id="2147483889" r:id="rId3"/>
    <p:sldLayoutId id="2147483890" r:id="rId4"/>
    <p:sldLayoutId id="2147483897" r:id="rId5"/>
    <p:sldLayoutId id="2147483898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0C6F6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0C6F6"/>
        </a:buClr>
        <a:buFont typeface="Georgia" pitchFamily="18" charset="0"/>
        <a:buChar char="▫"/>
        <a:defRPr sz="2000" kern="1200">
          <a:solidFill>
            <a:srgbClr val="90C6F6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jpeg"/><Relationship Id="rId9" Type="http://schemas.microsoft.com/office/2007/relationships/diagramDrawing" Target="../diagrams/drawing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7032"/>
          </a:xfrm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4800" dirty="0" err="1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Transcatheter</a:t>
            </a: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BE" sz="4800" dirty="0" err="1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Aortic</a:t>
            </a: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Valve Implantation</a:t>
            </a:r>
            <a:endParaRPr lang="fr-BE" sz="3800" dirty="0">
              <a:ln w="50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147" name="Image 6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16563"/>
            <a:ext cx="1722438" cy="987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ZoneTexte 7"/>
          <p:cNvSpPr txBox="1">
            <a:spLocks noChangeArrowheads="1"/>
          </p:cNvSpPr>
          <p:nvPr/>
        </p:nvSpPr>
        <p:spPr bwMode="auto">
          <a:xfrm>
            <a:off x="2857500" y="6143625"/>
            <a:ext cx="5929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Marie Erpicum – Perfusionniste </a:t>
            </a:r>
          </a:p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Département de chirurgie cardiovasculaire et thoracique - CHU de Liège</a:t>
            </a:r>
          </a:p>
          <a:p>
            <a:pPr algn="ctr" eaLnBrk="1" hangingPunct="1"/>
            <a:r>
              <a:rPr lang="fr-BE" sz="1000" b="1" i="1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fr-BE" sz="100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1" hangingPunct="1"/>
            <a:endParaRPr lang="fr-BE">
              <a:latin typeface="Trebuchet MS" pitchFamily="34" charset="0"/>
            </a:endParaRPr>
          </a:p>
        </p:txBody>
      </p:sp>
      <p:sp>
        <p:nvSpPr>
          <p:cNvPr id="6149" name="ZoneTexte 4"/>
          <p:cNvSpPr txBox="1">
            <a:spLocks noChangeArrowheads="1"/>
          </p:cNvSpPr>
          <p:nvPr/>
        </p:nvSpPr>
        <p:spPr bwMode="auto">
          <a:xfrm>
            <a:off x="2843213" y="5589588"/>
            <a:ext cx="59769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 sz="1600"/>
              <a:t>Marie Erpicum</a:t>
            </a:r>
          </a:p>
          <a:p>
            <a:pPr algn="r" eaLnBrk="1" hangingPunct="1"/>
            <a:r>
              <a:rPr lang="fr-BE" sz="1600"/>
              <a:t>Perfusionnist</a:t>
            </a:r>
          </a:p>
          <a:p>
            <a:pPr algn="r" eaLnBrk="1" hangingPunct="1"/>
            <a:r>
              <a:rPr lang="fr-BE" sz="1600"/>
              <a:t>Cardiovascular &amp; Thoracic surgery department</a:t>
            </a:r>
          </a:p>
          <a:p>
            <a:pPr algn="r" eaLnBrk="1" hangingPunct="1"/>
            <a:r>
              <a:rPr lang="fr-BE" sz="1600"/>
              <a:t>CHU of Liege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alve Vertical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862263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Espace réservé du contenu 2"/>
          <p:cNvSpPr>
            <a:spLocks noGrp="1"/>
          </p:cNvSpPr>
          <p:nvPr>
            <p:ph idx="4294967295"/>
          </p:nvPr>
        </p:nvSpPr>
        <p:spPr>
          <a:xfrm>
            <a:off x="3962400" y="1066800"/>
            <a:ext cx="4800600" cy="5181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z="2000" b="1" smtClean="0">
              <a:latin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sz="2400" b="1" smtClean="0">
                <a:latin typeface="Arial" pitchFamily="34" charset="0"/>
              </a:rPr>
              <a:t>With differing circumferential dimensions: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en-US" sz="2400" b="1" smtClean="0">
              <a:latin typeface="Arial" pitchFamily="34" charset="0"/>
            </a:endParaRPr>
          </a:p>
          <a:p>
            <a:pPr lvl="1" eaLnBrk="1" hangingPunct="1"/>
            <a:r>
              <a:rPr lang="en-US" sz="2000" smtClean="0">
                <a:solidFill>
                  <a:schemeClr val="tx1"/>
                </a:solidFill>
                <a:latin typeface="Arial" pitchFamily="34" charset="0"/>
              </a:rPr>
              <a:t>Largest dimension for ascending aorta contact</a:t>
            </a:r>
          </a:p>
          <a:p>
            <a:pPr lvl="1" eaLnBrk="1" hangingPunct="1"/>
            <a:endParaRPr lang="en-US" sz="2000" smtClean="0">
              <a:solidFill>
                <a:schemeClr val="tx1"/>
              </a:solidFill>
              <a:latin typeface="Arial" pitchFamily="34" charset="0"/>
            </a:endParaRPr>
          </a:p>
          <a:p>
            <a:pPr lvl="1" eaLnBrk="1" hangingPunct="1">
              <a:buFontTx/>
              <a:buNone/>
            </a:pP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  <a:p>
            <a:pPr lvl="1" eaLnBrk="1" hangingPunct="1"/>
            <a:r>
              <a:rPr lang="en-US" sz="2000" smtClean="0">
                <a:solidFill>
                  <a:schemeClr val="tx1"/>
                </a:solidFill>
                <a:latin typeface="Arial" pitchFamily="34" charset="0"/>
              </a:rPr>
              <a:t>Smallest dimension to preserve coronary blood flow</a:t>
            </a:r>
          </a:p>
          <a:p>
            <a:pPr lvl="1" eaLnBrk="1" hangingPunct="1">
              <a:buFontTx/>
              <a:buNone/>
            </a:pP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  <a:p>
            <a:pPr lvl="1" eaLnBrk="1" hangingPunct="1"/>
            <a:r>
              <a:rPr lang="en-US" sz="2000" smtClean="0">
                <a:solidFill>
                  <a:schemeClr val="tx1"/>
                </a:solidFill>
                <a:latin typeface="Arial" pitchFamily="34" charset="0"/>
              </a:rPr>
              <a:t>Flared intra-annular dimension adapting to a range of annulus sizes</a:t>
            </a:r>
          </a:p>
        </p:txBody>
      </p:sp>
      <p:sp>
        <p:nvSpPr>
          <p:cNvPr id="15364" name="Espace réservé du contenu 2"/>
          <p:cNvSpPr>
            <a:spLocks/>
          </p:cNvSpPr>
          <p:nvPr/>
        </p:nvSpPr>
        <p:spPr bwMode="auto">
          <a:xfrm>
            <a:off x="228600" y="1676400"/>
            <a:ext cx="419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15365" name="AutoShape 13"/>
          <p:cNvSpPr>
            <a:spLocks noChangeArrowheads="1"/>
          </p:cNvSpPr>
          <p:nvPr/>
        </p:nvSpPr>
        <p:spPr bwMode="auto">
          <a:xfrm>
            <a:off x="2362200" y="5257800"/>
            <a:ext cx="2286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2489200" y="5715000"/>
            <a:ext cx="1089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Blood flow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5367" name="AutoShape 16"/>
          <p:cNvSpPr>
            <a:spLocks noChangeArrowheads="1"/>
          </p:cNvSpPr>
          <p:nvPr/>
        </p:nvSpPr>
        <p:spPr bwMode="auto">
          <a:xfrm>
            <a:off x="990600" y="2438400"/>
            <a:ext cx="2590800" cy="485775"/>
          </a:xfrm>
          <a:prstGeom prst="leftRightArrow">
            <a:avLst>
              <a:gd name="adj1" fmla="val 50000"/>
              <a:gd name="adj2" fmla="val 10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15368" name="AutoShape 17"/>
          <p:cNvSpPr>
            <a:spLocks noChangeArrowheads="1"/>
          </p:cNvSpPr>
          <p:nvPr/>
        </p:nvSpPr>
        <p:spPr bwMode="auto">
          <a:xfrm>
            <a:off x="1704975" y="3857625"/>
            <a:ext cx="1371600" cy="485775"/>
          </a:xfrm>
          <a:prstGeom prst="leftRightArrow">
            <a:avLst>
              <a:gd name="adj1" fmla="val 50000"/>
              <a:gd name="adj2" fmla="val 5647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15369" name="AutoShape 29"/>
          <p:cNvSpPr>
            <a:spLocks noChangeArrowheads="1"/>
          </p:cNvSpPr>
          <p:nvPr/>
        </p:nvSpPr>
        <p:spPr bwMode="auto">
          <a:xfrm>
            <a:off x="1600200" y="4648200"/>
            <a:ext cx="1600200" cy="485775"/>
          </a:xfrm>
          <a:prstGeom prst="leftRightArrow">
            <a:avLst>
              <a:gd name="adj1" fmla="val 50000"/>
              <a:gd name="adj2" fmla="val 658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15370" name="Rectangle 13"/>
          <p:cNvSpPr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3200" b="1"/>
              <a:t>Self-Expanding Multi-Level Frame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7032"/>
          </a:xfrm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TAVI</a:t>
            </a:r>
            <a:b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BE" sz="4800" dirty="0" err="1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Actual</a:t>
            </a: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indications</a:t>
            </a:r>
            <a:endParaRPr lang="fr-BE" sz="3800" dirty="0">
              <a:ln w="50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387" name="ZoneTexte 7"/>
          <p:cNvSpPr txBox="1">
            <a:spLocks noChangeArrowheads="1"/>
          </p:cNvSpPr>
          <p:nvPr/>
        </p:nvSpPr>
        <p:spPr bwMode="auto">
          <a:xfrm>
            <a:off x="2857500" y="6143625"/>
            <a:ext cx="5929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Marie Erpicum – Perfusionniste </a:t>
            </a:r>
          </a:p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Département de chirurgie cardiovasculaire et thoracique - CHU de Liège</a:t>
            </a:r>
          </a:p>
          <a:p>
            <a:pPr algn="ctr" eaLnBrk="1" hangingPunct="1"/>
            <a:r>
              <a:rPr lang="fr-BE" sz="1000" b="1" i="1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fr-BE" sz="100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1" hangingPunct="1"/>
            <a:endParaRPr lang="fr-BE">
              <a:latin typeface="Trebuchet M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11340" r="16432" b="74484"/>
          <a:stretch>
            <a:fillRect/>
          </a:stretch>
        </p:blipFill>
        <p:spPr bwMode="auto">
          <a:xfrm>
            <a:off x="250825" y="476250"/>
            <a:ext cx="87137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31184" r="16432" b="52750"/>
          <a:stretch>
            <a:fillRect/>
          </a:stretch>
        </p:blipFill>
        <p:spPr bwMode="auto">
          <a:xfrm>
            <a:off x="395288" y="1773238"/>
            <a:ext cx="871378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10394" r="19385" b="58420"/>
          <a:stretch>
            <a:fillRect/>
          </a:stretch>
        </p:blipFill>
        <p:spPr bwMode="auto">
          <a:xfrm>
            <a:off x="-36513" y="3141663"/>
            <a:ext cx="91805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2771775" y="5445125"/>
            <a:ext cx="6121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95288" y="5805488"/>
            <a:ext cx="5905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11340" r="16432" b="74484"/>
          <a:stretch>
            <a:fillRect/>
          </a:stretch>
        </p:blipFill>
        <p:spPr bwMode="auto">
          <a:xfrm>
            <a:off x="250825" y="620713"/>
            <a:ext cx="87137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31184" r="16432" b="52750"/>
          <a:stretch>
            <a:fillRect/>
          </a:stretch>
        </p:blipFill>
        <p:spPr bwMode="auto">
          <a:xfrm>
            <a:off x="395288" y="1700213"/>
            <a:ext cx="871378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41580" r="17613" b="10226"/>
          <a:stretch>
            <a:fillRect/>
          </a:stretch>
        </p:blipFill>
        <p:spPr bwMode="auto">
          <a:xfrm>
            <a:off x="323850" y="2997200"/>
            <a:ext cx="85693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7596188" y="3213100"/>
            <a:ext cx="6477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580063" y="3500438"/>
            <a:ext cx="30241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827088" y="3500438"/>
            <a:ext cx="17287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268538" y="3789363"/>
            <a:ext cx="302418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827088" y="4005263"/>
            <a:ext cx="28813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55650" y="4292600"/>
            <a:ext cx="3600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827088" y="4868863"/>
            <a:ext cx="58324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1403350" y="5876925"/>
            <a:ext cx="54721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5651500" y="3789363"/>
            <a:ext cx="29527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7032"/>
          </a:xfrm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TAVI</a:t>
            </a:r>
            <a:b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BE" sz="4800" dirty="0" err="1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Risks</a:t>
            </a: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fr-BE" sz="4800" dirty="0" err="1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endParaRPr lang="fr-BE" sz="3800" dirty="0">
              <a:ln w="50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459" name="ZoneTexte 7"/>
          <p:cNvSpPr txBox="1">
            <a:spLocks noChangeArrowheads="1"/>
          </p:cNvSpPr>
          <p:nvPr/>
        </p:nvSpPr>
        <p:spPr bwMode="auto">
          <a:xfrm>
            <a:off x="2857500" y="6143625"/>
            <a:ext cx="5929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Marie Erpicum – Perfusionniste </a:t>
            </a:r>
          </a:p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Département de chirurgie cardiovasculaire et thoracique - CHU de Liège</a:t>
            </a:r>
          </a:p>
          <a:p>
            <a:pPr algn="ctr" eaLnBrk="1" hangingPunct="1"/>
            <a:r>
              <a:rPr lang="fr-BE" sz="1000" b="1" i="1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fr-BE" sz="100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1" hangingPunct="1"/>
            <a:endParaRPr lang="fr-BE">
              <a:latin typeface="Trebuchet M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71550" y="2276475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Vascular </a:t>
            </a:r>
            <a:r>
              <a:rPr lang="fr-BE" sz="2400" dirty="0" err="1"/>
              <a:t>access</a:t>
            </a:r>
            <a:endParaRPr lang="fr-BE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71550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Embolism</a:t>
            </a:r>
            <a:endParaRPr lang="fr-BE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932363" y="2276475"/>
            <a:ext cx="33845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pericardial</a:t>
            </a:r>
            <a:r>
              <a:rPr lang="fr-BE" sz="2400" dirty="0"/>
              <a:t> </a:t>
            </a:r>
            <a:r>
              <a:rPr lang="fr-BE" sz="2400" dirty="0"/>
              <a:t>collection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932363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Valvular </a:t>
            </a:r>
            <a:r>
              <a:rPr lang="fr-BE" sz="2400" dirty="0" err="1"/>
              <a:t>regurgitation</a:t>
            </a:r>
            <a:endParaRPr lang="fr-BE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932363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Aorta</a:t>
            </a:r>
            <a:r>
              <a:rPr lang="fr-BE" sz="2400" dirty="0"/>
              <a:t> dissection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71550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Conduction </a:t>
            </a:r>
            <a:r>
              <a:rPr lang="fr-BE" sz="2400" dirty="0" err="1"/>
              <a:t>deficit</a:t>
            </a:r>
            <a:endParaRPr lang="fr-BE" sz="2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71550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Contrast</a:t>
            </a:r>
            <a:r>
              <a:rPr lang="fr-BE" sz="2400" dirty="0"/>
              <a:t> agents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932363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6463" y="908050"/>
            <a:ext cx="3743325" cy="496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684213" y="2276475"/>
            <a:ext cx="3743325" cy="496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" descr="Image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1318" r="1575" b="1949"/>
          <a:stretch>
            <a:fillRect/>
          </a:stretch>
        </p:blipFill>
        <p:spPr bwMode="auto">
          <a:xfrm>
            <a:off x="71438" y="908050"/>
            <a:ext cx="9037637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age 1" descr="Imag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631" b="3116"/>
          <a:stretch>
            <a:fillRect/>
          </a:stretch>
        </p:blipFill>
        <p:spPr bwMode="auto">
          <a:xfrm>
            <a:off x="0" y="765175"/>
            <a:ext cx="93741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" descr="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dre 2"/>
          <p:cNvSpPr/>
          <p:nvPr/>
        </p:nvSpPr>
        <p:spPr>
          <a:xfrm>
            <a:off x="5508625" y="1341438"/>
            <a:ext cx="2592388" cy="2519362"/>
          </a:xfrm>
          <a:prstGeom prst="frame">
            <a:avLst>
              <a:gd name="adj1" fmla="val 5717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4" name="Bouée 3"/>
          <p:cNvSpPr/>
          <p:nvPr/>
        </p:nvSpPr>
        <p:spPr>
          <a:xfrm>
            <a:off x="684213" y="1052513"/>
            <a:ext cx="1366837" cy="504825"/>
          </a:xfrm>
          <a:prstGeom prst="donut">
            <a:avLst>
              <a:gd name="adj" fmla="val 2478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5" name="Bouée 4"/>
          <p:cNvSpPr/>
          <p:nvPr/>
        </p:nvSpPr>
        <p:spPr>
          <a:xfrm>
            <a:off x="755650" y="3644900"/>
            <a:ext cx="1584325" cy="647700"/>
          </a:xfrm>
          <a:prstGeom prst="donut">
            <a:avLst>
              <a:gd name="adj" fmla="val 2478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6" name="Cadre 5"/>
          <p:cNvSpPr/>
          <p:nvPr/>
        </p:nvSpPr>
        <p:spPr>
          <a:xfrm>
            <a:off x="5508625" y="4076700"/>
            <a:ext cx="2592388" cy="1728788"/>
          </a:xfrm>
          <a:prstGeom prst="frame">
            <a:avLst>
              <a:gd name="adj1" fmla="val 571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0" t="30476" r="36867" b="46437"/>
          <a:stretch>
            <a:fillRect/>
          </a:stretch>
        </p:blipFill>
        <p:spPr bwMode="auto">
          <a:xfrm>
            <a:off x="719138" y="1700213"/>
            <a:ext cx="35147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9" t="59778" r="36867" b="7191"/>
          <a:stretch>
            <a:fillRect/>
          </a:stretch>
        </p:blipFill>
        <p:spPr bwMode="auto">
          <a:xfrm>
            <a:off x="5076825" y="1052513"/>
            <a:ext cx="2951163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0" y="126841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sz="6000">
                <a:solidFill>
                  <a:srgbClr val="0070C0"/>
                </a:solidFill>
              </a:rPr>
              <a:t>	Since 2002… 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3860800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 sz="6000">
                <a:solidFill>
                  <a:srgbClr val="0070C0"/>
                </a:solidFill>
              </a:rPr>
              <a:t>…to this day		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6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760538" cy="10080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Valve Vertical"/>
          <p:cNvPicPr>
            <a:picLocks noChangeAspect="1" noChangeArrowheads="1"/>
          </p:cNvPicPr>
          <p:nvPr/>
        </p:nvPicPr>
        <p:blipFill>
          <a:blip r:embed="rId4"/>
          <a:srcRect b="2339"/>
          <a:stretch>
            <a:fillRect/>
          </a:stretch>
        </p:blipFill>
        <p:spPr bwMode="auto">
          <a:xfrm>
            <a:off x="7235825" y="260350"/>
            <a:ext cx="1584325" cy="2251075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4" name="Diagramme 3"/>
          <p:cNvGraphicFramePr/>
          <p:nvPr/>
        </p:nvGraphicFramePr>
        <p:xfrm>
          <a:off x="1368742" y="692696"/>
          <a:ext cx="673165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71550" y="2276475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Vascular </a:t>
            </a:r>
            <a:r>
              <a:rPr lang="fr-BE" sz="2400" dirty="0" err="1"/>
              <a:t>access</a:t>
            </a:r>
            <a:endParaRPr lang="fr-BE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71550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Embolism</a:t>
            </a:r>
            <a:endParaRPr lang="fr-BE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932363" y="2276475"/>
            <a:ext cx="33845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pericardial</a:t>
            </a:r>
            <a:r>
              <a:rPr lang="fr-BE" sz="2400" dirty="0"/>
              <a:t> </a:t>
            </a:r>
            <a:r>
              <a:rPr lang="fr-BE" sz="2400" dirty="0"/>
              <a:t>collection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932363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Valvular </a:t>
            </a:r>
            <a:r>
              <a:rPr lang="fr-BE" sz="2400" dirty="0" err="1"/>
              <a:t>regurgitation</a:t>
            </a:r>
            <a:endParaRPr lang="fr-BE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932363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Aorta</a:t>
            </a:r>
            <a:r>
              <a:rPr lang="fr-BE" sz="2400" dirty="0"/>
              <a:t> dissection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71550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Conduction </a:t>
            </a:r>
            <a:r>
              <a:rPr lang="fr-BE" sz="2400" dirty="0" err="1"/>
              <a:t>deficit</a:t>
            </a:r>
            <a:endParaRPr lang="fr-BE" sz="2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71550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Contrast</a:t>
            </a:r>
            <a:r>
              <a:rPr lang="fr-BE" sz="2400" dirty="0"/>
              <a:t> agents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932363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16463" y="908050"/>
            <a:ext cx="3743325" cy="496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827088" y="3429000"/>
            <a:ext cx="3744912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827088" y="836613"/>
            <a:ext cx="3744912" cy="122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142875" y="1143000"/>
            <a:ext cx="102076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>
                <a:latin typeface="Trebuchet MS" pitchFamily="34" charset="0"/>
              </a:rPr>
              <a:t> </a:t>
            </a:r>
          </a:p>
          <a:p>
            <a:endParaRPr lang="fr-BE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endParaRPr lang="fr-BE" sz="2400">
              <a:latin typeface="Trebuchet MS" pitchFamily="34" charset="0"/>
            </a:endParaRPr>
          </a:p>
          <a:p>
            <a:r>
              <a:rPr lang="fr-BE" sz="2400">
                <a:latin typeface="Trebuchet MS" pitchFamily="34" charset="0"/>
              </a:rPr>
              <a:t>         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1331913" y="1203325"/>
            <a:ext cx="571500" cy="8572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7652" name="ZoneTexte 20"/>
          <p:cNvSpPr txBox="1">
            <a:spLocks noChangeArrowheads="1"/>
          </p:cNvSpPr>
          <p:nvPr/>
        </p:nvSpPr>
        <p:spPr bwMode="auto">
          <a:xfrm>
            <a:off x="0" y="260350"/>
            <a:ext cx="88931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3200">
                <a:latin typeface="Trebuchet MS" pitchFamily="34" charset="0"/>
              </a:rPr>
              <a:t>Vascular access</a:t>
            </a:r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-323850" y="2349500"/>
            <a:ext cx="3929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Hemorrage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Hematoma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Ischemia 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Nervous lesion</a:t>
            </a:r>
          </a:p>
          <a:p>
            <a:pPr algn="ctr" eaLnBrk="1" hangingPunct="1"/>
            <a:r>
              <a:rPr lang="fr-BE" sz="2400">
                <a:latin typeface="Trebuchet MS" pitchFamily="34" charset="0"/>
              </a:rPr>
              <a:t>Vascular lesion</a:t>
            </a:r>
          </a:p>
        </p:txBody>
      </p:sp>
      <p:pic>
        <p:nvPicPr>
          <p:cNvPr id="27654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372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6" t="31541" r="15543" b="34091"/>
          <a:stretch>
            <a:fillRect/>
          </a:stretch>
        </p:blipFill>
        <p:spPr bwMode="auto">
          <a:xfrm>
            <a:off x="3189288" y="1125538"/>
            <a:ext cx="55594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2"/>
          <p:cNvGrpSpPr>
            <a:grpSpLocks/>
          </p:cNvGrpSpPr>
          <p:nvPr/>
        </p:nvGrpSpPr>
        <p:grpSpPr bwMode="auto">
          <a:xfrm>
            <a:off x="71438" y="1341438"/>
            <a:ext cx="8964612" cy="4032250"/>
            <a:chOff x="622998" y="2819400"/>
            <a:chExt cx="7818438" cy="3257550"/>
          </a:xfrm>
        </p:grpSpPr>
        <p:grpSp>
          <p:nvGrpSpPr>
            <p:cNvPr id="28677" name="Group 20"/>
            <p:cNvGrpSpPr>
              <a:grpSpLocks/>
            </p:cNvGrpSpPr>
            <p:nvPr/>
          </p:nvGrpSpPr>
          <p:grpSpPr bwMode="auto">
            <a:xfrm>
              <a:off x="622998" y="2819400"/>
              <a:ext cx="7818438" cy="3257550"/>
              <a:chOff x="622998" y="2819400"/>
              <a:chExt cx="7818438" cy="3257550"/>
            </a:xfrm>
          </p:grpSpPr>
          <p:grpSp>
            <p:nvGrpSpPr>
              <p:cNvPr id="28679" name="Group 18"/>
              <p:cNvGrpSpPr>
                <a:grpSpLocks/>
              </p:cNvGrpSpPr>
              <p:nvPr/>
            </p:nvGrpSpPr>
            <p:grpSpPr bwMode="auto">
              <a:xfrm>
                <a:off x="622998" y="2819400"/>
                <a:ext cx="7818438" cy="3257550"/>
                <a:chOff x="851598" y="2819400"/>
                <a:chExt cx="7818438" cy="3257550"/>
              </a:xfrm>
            </p:grpSpPr>
            <p:pic>
              <p:nvPicPr>
                <p:cNvPr id="28681" name="Picture 1" descr="http://upload.wikimedia.org/wikipedia/en/2/21/French_catheter_scale.gif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1598" y="2819400"/>
                  <a:ext cx="7818438" cy="3257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Rectangle 7"/>
                <p:cNvSpPr/>
                <p:nvPr/>
              </p:nvSpPr>
              <p:spPr bwMode="auto">
                <a:xfrm>
                  <a:off x="990051" y="2895067"/>
                  <a:ext cx="7544301" cy="533520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r">
                    <a:defRPr/>
                  </a:pPr>
                  <a:endParaRPr lang="en-US" b="1" i="1">
                    <a:solidFill>
                      <a:srgbClr val="FFCC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ea typeface="ヒラギノ角ゴ Pro W3" pitchFamily="1" charset="-128"/>
                    <a:cs typeface="Arial" charset="0"/>
                  </a:endParaRPr>
                </a:p>
              </p:txBody>
            </p:sp>
          </p:grpSp>
          <p:sp>
            <p:nvSpPr>
              <p:cNvPr id="6" name="Rectangle 5"/>
              <p:cNvSpPr/>
              <p:nvPr/>
            </p:nvSpPr>
            <p:spPr bwMode="auto">
              <a:xfrm>
                <a:off x="761451" y="5410050"/>
                <a:ext cx="3429479" cy="609187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r">
                  <a:defRPr/>
                </a:pPr>
                <a:endParaRPr lang="en-US" b="1" i="1">
                  <a:solidFill>
                    <a:srgbClr val="FFCC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pitchFamily="1" charset="-128"/>
                  <a:cs typeface="Arial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 bwMode="auto">
            <a:xfrm>
              <a:off x="913749" y="3275970"/>
              <a:ext cx="7087406" cy="7630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endParaRPr lang="en-US" b="1" i="1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ヒラギノ角ゴ Pro W3" pitchFamily="1" charset="-128"/>
                <a:cs typeface="Arial" charset="0"/>
              </a:endParaRPr>
            </a:p>
          </p:txBody>
        </p:sp>
      </p:grpSp>
      <p:sp>
        <p:nvSpPr>
          <p:cNvPr id="9" name="Flèche gauche 8"/>
          <p:cNvSpPr/>
          <p:nvPr/>
        </p:nvSpPr>
        <p:spPr>
          <a:xfrm>
            <a:off x="1258888" y="1700213"/>
            <a:ext cx="7345362" cy="649287"/>
          </a:xfrm>
          <a:prstGeom prst="leftArrow">
            <a:avLst/>
          </a:prstGeom>
          <a:gradFill flip="none" rotWithShape="1">
            <a:gsLst>
              <a:gs pos="0">
                <a:srgbClr val="0CD002"/>
              </a:gs>
              <a:gs pos="50000">
                <a:srgbClr val="FFC000"/>
              </a:gs>
              <a:gs pos="100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28676" name="Image 9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616585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2"/>
          <p:cNvGraphicFramePr>
            <a:graphicFrameLocks/>
          </p:cNvGraphicFramePr>
          <p:nvPr/>
        </p:nvGraphicFramePr>
        <p:xfrm>
          <a:off x="2009775" y="1658938"/>
          <a:ext cx="7032625" cy="426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7" name="Titre 1"/>
          <p:cNvSpPr txBox="1">
            <a:spLocks/>
          </p:cNvSpPr>
          <p:nvPr/>
        </p:nvSpPr>
        <p:spPr bwMode="auto">
          <a:xfrm>
            <a:off x="0" y="214313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tIns="0" rIns="4572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3200">
                <a:solidFill>
                  <a:srgbClr val="000000"/>
                </a:solidFill>
                <a:latin typeface="Trebuchet MS" pitchFamily="34" charset="0"/>
              </a:rPr>
              <a:t>Vascular access : Complications treatment</a:t>
            </a:r>
          </a:p>
        </p:txBody>
      </p:sp>
      <p:pic>
        <p:nvPicPr>
          <p:cNvPr id="1028" name="Image 6" descr="logo_chu-coul-pet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1219200" cy="698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Valve Vertical"/>
          <p:cNvPicPr>
            <a:picLocks noChangeAspect="1" noChangeArrowheads="1"/>
          </p:cNvPicPr>
          <p:nvPr/>
        </p:nvPicPr>
        <p:blipFill>
          <a:blip r:embed="rId5"/>
          <a:srcRect b="2339"/>
          <a:stretch>
            <a:fillRect/>
          </a:stretch>
        </p:blipFill>
        <p:spPr bwMode="auto">
          <a:xfrm>
            <a:off x="323850" y="3429000"/>
            <a:ext cx="1223963" cy="17399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71550" y="2276475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Vascular </a:t>
            </a:r>
            <a:r>
              <a:rPr lang="fr-BE" sz="2400" dirty="0" err="1"/>
              <a:t>access</a:t>
            </a:r>
            <a:endParaRPr lang="fr-BE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71550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Embolism</a:t>
            </a:r>
            <a:endParaRPr lang="fr-BE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932363" y="2276475"/>
            <a:ext cx="33845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pericardial</a:t>
            </a:r>
            <a:r>
              <a:rPr lang="fr-BE" sz="2400" dirty="0"/>
              <a:t> </a:t>
            </a:r>
            <a:r>
              <a:rPr lang="fr-BE" sz="2400" dirty="0"/>
              <a:t>collection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932363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Valvular </a:t>
            </a:r>
            <a:r>
              <a:rPr lang="fr-BE" sz="2400" dirty="0" err="1"/>
              <a:t>regurgitation</a:t>
            </a:r>
            <a:endParaRPr lang="fr-BE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932363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Aorta</a:t>
            </a:r>
            <a:r>
              <a:rPr lang="fr-BE" sz="2400" dirty="0"/>
              <a:t> dissection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71550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Conduction </a:t>
            </a:r>
            <a:r>
              <a:rPr lang="fr-BE" sz="2400" dirty="0" err="1"/>
              <a:t>deficit</a:t>
            </a:r>
            <a:endParaRPr lang="fr-BE" sz="2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71550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Contrast</a:t>
            </a:r>
            <a:r>
              <a:rPr lang="fr-BE" sz="2400" dirty="0"/>
              <a:t> agents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932363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088" y="836613"/>
            <a:ext cx="3744912" cy="2447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827088" y="4581525"/>
            <a:ext cx="3744912" cy="2276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4716463" y="908050"/>
            <a:ext cx="3743325" cy="496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oneTexte 1"/>
          <p:cNvSpPr txBox="1">
            <a:spLocks noChangeArrowheads="1"/>
          </p:cNvSpPr>
          <p:nvPr/>
        </p:nvSpPr>
        <p:spPr bwMode="auto">
          <a:xfrm>
            <a:off x="323850" y="1412875"/>
            <a:ext cx="8280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sz="2800"/>
              <a:t>Insuffisance rénale : 2-10 %</a:t>
            </a:r>
          </a:p>
        </p:txBody>
      </p:sp>
      <p:sp>
        <p:nvSpPr>
          <p:cNvPr id="3" name="Rectangle 2"/>
          <p:cNvSpPr/>
          <p:nvPr/>
        </p:nvSpPr>
        <p:spPr>
          <a:xfrm>
            <a:off x="6732588" y="1268413"/>
            <a:ext cx="1511300" cy="865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82750" r="40125" b="9201"/>
          <a:stretch>
            <a:fillRect/>
          </a:stretch>
        </p:blipFill>
        <p:spPr bwMode="auto">
          <a:xfrm>
            <a:off x="468313" y="3644900"/>
            <a:ext cx="80311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2138" r="46690" b="75888"/>
          <a:stretch>
            <a:fillRect/>
          </a:stretch>
        </p:blipFill>
        <p:spPr bwMode="auto">
          <a:xfrm>
            <a:off x="0" y="836613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dre 5"/>
          <p:cNvSpPr/>
          <p:nvPr/>
        </p:nvSpPr>
        <p:spPr>
          <a:xfrm>
            <a:off x="6875463" y="4221163"/>
            <a:ext cx="1296987" cy="863600"/>
          </a:xfrm>
          <a:prstGeom prst="fra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8" t="75963" r="11707" b="7816"/>
          <a:stretch>
            <a:fillRect/>
          </a:stretch>
        </p:blipFill>
        <p:spPr bwMode="auto">
          <a:xfrm>
            <a:off x="30163" y="2565400"/>
            <a:ext cx="91138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6084888" y="36449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539750" y="4005263"/>
            <a:ext cx="741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2" t="12138" r="46690" b="75888"/>
          <a:stretch>
            <a:fillRect/>
          </a:stretch>
        </p:blipFill>
        <p:spPr bwMode="auto">
          <a:xfrm>
            <a:off x="0" y="620713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 6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1219200" cy="698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Valve Vertical"/>
          <p:cNvPicPr>
            <a:picLocks noChangeAspect="1" noChangeArrowheads="1"/>
          </p:cNvPicPr>
          <p:nvPr/>
        </p:nvPicPr>
        <p:blipFill>
          <a:blip r:embed="rId4"/>
          <a:srcRect b="2339"/>
          <a:stretch>
            <a:fillRect/>
          </a:stretch>
        </p:blipFill>
        <p:spPr bwMode="auto">
          <a:xfrm>
            <a:off x="323850" y="3429000"/>
            <a:ext cx="1223963" cy="17399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2772" name="ZoneTexte 3"/>
          <p:cNvSpPr txBox="1">
            <a:spLocks noChangeArrowheads="1"/>
          </p:cNvSpPr>
          <p:nvPr/>
        </p:nvSpPr>
        <p:spPr bwMode="auto">
          <a:xfrm>
            <a:off x="2195513" y="1700213"/>
            <a:ext cx="6948487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sz="2800"/>
              <a:t>Chronic Renal Failure 	35%</a:t>
            </a:r>
          </a:p>
          <a:p>
            <a:pPr eaLnBrk="1" hangingPunct="1"/>
            <a:endParaRPr lang="fr-BE" sz="2800"/>
          </a:p>
          <a:p>
            <a:pPr eaLnBrk="1" hangingPunct="1"/>
            <a:r>
              <a:rPr lang="fr-BE" sz="2800"/>
              <a:t>Contrast agents 		257 ± 68 ml</a:t>
            </a:r>
          </a:p>
          <a:p>
            <a:pPr eaLnBrk="1" hangingPunct="1"/>
            <a:endParaRPr lang="fr-BE" sz="2800"/>
          </a:p>
          <a:p>
            <a:pPr eaLnBrk="1" hangingPunct="1"/>
            <a:r>
              <a:rPr lang="fr-BE" sz="2800"/>
              <a:t>EER post TAVI		1 case (CRF)</a:t>
            </a:r>
          </a:p>
          <a:p>
            <a:pPr eaLnBrk="1" hangingPunct="1"/>
            <a:endParaRPr lang="fr-BE" sz="2800"/>
          </a:p>
          <a:p>
            <a:pPr eaLnBrk="1" hangingPunct="1"/>
            <a:r>
              <a:rPr lang="fr-BE" sz="2800"/>
              <a:t>Medical </a:t>
            </a:r>
            <a:r>
              <a:rPr lang="el-GR" sz="2800"/>
              <a:t>Θ</a:t>
            </a:r>
            <a:r>
              <a:rPr lang="fr-BE" sz="2800"/>
              <a:t> modif.		With CRF 11%</a:t>
            </a:r>
          </a:p>
          <a:p>
            <a:pPr eaLnBrk="1" hangingPunct="1"/>
            <a:r>
              <a:rPr lang="fr-BE" sz="2800"/>
              <a:t>				Without CRF 4%</a:t>
            </a:r>
          </a:p>
          <a:p>
            <a:pPr algn="ctr" eaLnBrk="1" hangingPunct="1"/>
            <a:endParaRPr lang="fr-BE" sz="2800"/>
          </a:p>
          <a:p>
            <a:pPr algn="ctr" eaLnBrk="1" hangingPunct="1"/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2051050" y="3068638"/>
            <a:ext cx="6624638" cy="3313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" name="Rectangle 7"/>
          <p:cNvSpPr/>
          <p:nvPr/>
        </p:nvSpPr>
        <p:spPr>
          <a:xfrm>
            <a:off x="2051050" y="4005263"/>
            <a:ext cx="6624638" cy="331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71550" y="2276475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Vascular </a:t>
            </a:r>
            <a:r>
              <a:rPr lang="fr-BE" sz="2400" dirty="0" err="1"/>
              <a:t>access</a:t>
            </a:r>
            <a:endParaRPr lang="fr-BE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71550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Embolism</a:t>
            </a:r>
            <a:endParaRPr lang="fr-BE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932363" y="2276475"/>
            <a:ext cx="33845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pericardial</a:t>
            </a:r>
            <a:r>
              <a:rPr lang="fr-BE" sz="2400" dirty="0"/>
              <a:t> </a:t>
            </a:r>
            <a:r>
              <a:rPr lang="fr-BE" sz="2400" dirty="0"/>
              <a:t>collection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932363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Valvular </a:t>
            </a:r>
            <a:r>
              <a:rPr lang="fr-BE" sz="2400" dirty="0" err="1"/>
              <a:t>regurgitation</a:t>
            </a:r>
            <a:endParaRPr lang="fr-BE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932363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Aorta</a:t>
            </a:r>
            <a:r>
              <a:rPr lang="fr-BE" sz="2400" dirty="0"/>
              <a:t> dissection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71550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Conduction </a:t>
            </a:r>
            <a:r>
              <a:rPr lang="fr-BE" sz="2400" dirty="0" err="1"/>
              <a:t>deficit</a:t>
            </a:r>
            <a:endParaRPr lang="fr-BE" sz="2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71550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Contrast</a:t>
            </a:r>
            <a:r>
              <a:rPr lang="fr-BE" sz="2400" dirty="0"/>
              <a:t> agents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932363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7088" y="836613"/>
            <a:ext cx="3744912" cy="3671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4716463" y="908050"/>
            <a:ext cx="3743325" cy="496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04800" y="990600"/>
            <a:ext cx="1524000" cy="304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Homograft – 1960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3581400"/>
            <a:ext cx="8229600" cy="457200"/>
          </a:xfrm>
          <a:prstGeom prst="rect">
            <a:avLst/>
          </a:prstGeom>
          <a:solidFill>
            <a:srgbClr val="FF4D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2362200"/>
            <a:ext cx="1600200" cy="304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 anchorCtr="1"/>
          <a:lstStyle>
            <a:lvl1pPr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Porcine valve – 1965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2978150"/>
            <a:ext cx="2286000" cy="284163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Pericardial tissue valve – 1969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059113" y="5013325"/>
            <a:ext cx="2889250" cy="646113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CoreValve Transcatheter AVR </a:t>
            </a:r>
          </a:p>
          <a:p>
            <a:r>
              <a:rPr lang="en-US" sz="1200">
                <a:solidFill>
                  <a:schemeClr val="bg1"/>
                </a:solidFill>
              </a:rPr>
              <a:t>by Retrograde Approach</a:t>
            </a:r>
          </a:p>
          <a:p>
            <a:r>
              <a:rPr lang="en-US" sz="1200">
                <a:solidFill>
                  <a:schemeClr val="bg1"/>
                </a:solidFill>
              </a:rPr>
              <a:t>Laborde, Lal, Grube – 2004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844800" y="4221163"/>
            <a:ext cx="2806700" cy="685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Edwards/PVT Transcatheter AVR</a:t>
            </a:r>
          </a:p>
          <a:p>
            <a:r>
              <a:rPr lang="en-US" sz="1200">
                <a:solidFill>
                  <a:schemeClr val="bg1"/>
                </a:solidFill>
              </a:rPr>
              <a:t>by Antegrade and Retrograde Approach </a:t>
            </a:r>
          </a:p>
          <a:p>
            <a:r>
              <a:rPr lang="en-US" sz="1200">
                <a:solidFill>
                  <a:schemeClr val="bg1"/>
                </a:solidFill>
              </a:rPr>
              <a:t>Alain Cribier –  2002/2003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1981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1143000" y="2667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2400" y="1600200"/>
            <a:ext cx="2286000" cy="304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68375" algn="l"/>
                <a:tab pos="1201738" algn="l"/>
                <a:tab pos="15414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/>
              <a:t>Mechanical heart valve – 1960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685800" y="1295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1676400" y="3276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 flipV="1">
            <a:off x="4643438" y="4022725"/>
            <a:ext cx="4762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74676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6324600" y="990600"/>
            <a:ext cx="2514600" cy="914400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0000"/>
                </a:solidFill>
              </a:rPr>
              <a:t>Surgery</a:t>
            </a:r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304800" y="4648200"/>
            <a:ext cx="2590800" cy="9144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chemeClr val="bg1"/>
                </a:solidFill>
              </a:rPr>
              <a:t>Transvascular</a:t>
            </a:r>
          </a:p>
        </p:txBody>
      </p:sp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228600" y="3657600"/>
            <a:ext cx="7315200" cy="274638"/>
            <a:chOff x="144" y="2304"/>
            <a:chExt cx="4608" cy="173"/>
          </a:xfrm>
        </p:grpSpPr>
        <p:sp>
          <p:nvSpPr>
            <p:cNvPr id="8222" name="Text Box 18"/>
            <p:cNvSpPr txBox="1">
              <a:spLocks noChangeArrowheads="1"/>
            </p:cNvSpPr>
            <p:nvPr/>
          </p:nvSpPr>
          <p:spPr bwMode="auto">
            <a:xfrm>
              <a:off x="144" y="2304"/>
              <a:ext cx="15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b="1"/>
                <a:t>1960</a:t>
              </a:r>
            </a:p>
          </p:txBody>
        </p:sp>
        <p:sp>
          <p:nvSpPr>
            <p:cNvPr id="8223" name="Text Box 19"/>
            <p:cNvSpPr txBox="1">
              <a:spLocks noChangeArrowheads="1"/>
            </p:cNvSpPr>
            <p:nvPr/>
          </p:nvSpPr>
          <p:spPr bwMode="auto">
            <a:xfrm>
              <a:off x="2496" y="2304"/>
              <a:ext cx="48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/>
                <a:t>2002</a:t>
              </a:r>
            </a:p>
          </p:txBody>
        </p:sp>
        <p:sp>
          <p:nvSpPr>
            <p:cNvPr id="8224" name="Text Box 20"/>
            <p:cNvSpPr txBox="1">
              <a:spLocks noChangeArrowheads="1"/>
            </p:cNvSpPr>
            <p:nvPr/>
          </p:nvSpPr>
          <p:spPr bwMode="auto">
            <a:xfrm>
              <a:off x="576" y="2304"/>
              <a:ext cx="115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/>
                <a:t>1970</a:t>
              </a:r>
            </a:p>
          </p:txBody>
        </p:sp>
        <p:sp>
          <p:nvSpPr>
            <p:cNvPr id="8225" name="Text Box 21"/>
            <p:cNvSpPr txBox="1">
              <a:spLocks noChangeArrowheads="1"/>
            </p:cNvSpPr>
            <p:nvPr/>
          </p:nvSpPr>
          <p:spPr bwMode="auto">
            <a:xfrm>
              <a:off x="3312" y="2304"/>
              <a:ext cx="5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/>
                <a:t>2004</a:t>
              </a:r>
            </a:p>
          </p:txBody>
        </p:sp>
        <p:sp>
          <p:nvSpPr>
            <p:cNvPr id="8226" name="Line 22"/>
            <p:cNvSpPr>
              <a:spLocks noChangeShapeType="1"/>
            </p:cNvSpPr>
            <p:nvPr/>
          </p:nvSpPr>
          <p:spPr bwMode="auto">
            <a:xfrm>
              <a:off x="1488" y="24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BE"/>
            </a:p>
          </p:txBody>
        </p:sp>
        <p:sp>
          <p:nvSpPr>
            <p:cNvPr id="8227" name="Text Box 23"/>
            <p:cNvSpPr txBox="1">
              <a:spLocks noChangeArrowheads="1"/>
            </p:cNvSpPr>
            <p:nvPr/>
          </p:nvSpPr>
          <p:spPr bwMode="auto">
            <a:xfrm>
              <a:off x="4224" y="2304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200" b="1"/>
                <a:t>2006</a:t>
              </a:r>
            </a:p>
          </p:txBody>
        </p:sp>
      </p:grpSp>
      <p:sp>
        <p:nvSpPr>
          <p:cNvPr id="8210" name="Line 24"/>
          <p:cNvSpPr>
            <a:spLocks noChangeShapeType="1"/>
          </p:cNvSpPr>
          <p:nvPr/>
        </p:nvSpPr>
        <p:spPr bwMode="auto">
          <a:xfrm flipV="1">
            <a:off x="5943600" y="4038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11" name="Text Box 25"/>
          <p:cNvSpPr txBox="1">
            <a:spLocks noChangeArrowheads="1"/>
          </p:cNvSpPr>
          <p:nvPr/>
        </p:nvSpPr>
        <p:spPr bwMode="auto">
          <a:xfrm>
            <a:off x="6011863" y="4221163"/>
            <a:ext cx="2886075" cy="685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CoreValve PURE </a:t>
            </a:r>
            <a:r>
              <a:rPr lang="en-US" sz="1200" b="1">
                <a:solidFill>
                  <a:schemeClr val="bg1"/>
                </a:solidFill>
              </a:rPr>
              <a:t>Percutaneous AVR</a:t>
            </a:r>
          </a:p>
          <a:p>
            <a:r>
              <a:rPr lang="en-US" sz="1200">
                <a:solidFill>
                  <a:schemeClr val="bg1"/>
                </a:solidFill>
              </a:rPr>
              <a:t>Serruys, DeJaegere, Laborde </a:t>
            </a:r>
          </a:p>
          <a:p>
            <a:r>
              <a:rPr lang="en-US" sz="1200">
                <a:solidFill>
                  <a:schemeClr val="bg1"/>
                </a:solidFill>
              </a:rPr>
              <a:t>October 12, 2006 </a:t>
            </a:r>
          </a:p>
        </p:txBody>
      </p:sp>
      <p:sp>
        <p:nvSpPr>
          <p:cNvPr id="8212" name="Text Box 26"/>
          <p:cNvSpPr txBox="1">
            <a:spLocks noChangeArrowheads="1"/>
          </p:cNvSpPr>
          <p:nvPr/>
        </p:nvSpPr>
        <p:spPr bwMode="auto">
          <a:xfrm>
            <a:off x="5084763" y="2717800"/>
            <a:ext cx="3373437" cy="558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/>
              <a:t>Edwards/PVT Transapical Beating Heart AVR</a:t>
            </a:r>
          </a:p>
          <a:p>
            <a:r>
              <a:rPr lang="en-US" sz="1200"/>
              <a:t>Webb, Lichtenstein </a:t>
            </a:r>
            <a:r>
              <a:rPr lang="en-US"/>
              <a:t>–</a:t>
            </a:r>
            <a:r>
              <a:rPr lang="en-US" sz="1200"/>
              <a:t> November  29,  2005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8213" name="Line 27"/>
          <p:cNvSpPr>
            <a:spLocks noChangeShapeType="1"/>
          </p:cNvSpPr>
          <p:nvPr/>
        </p:nvSpPr>
        <p:spPr bwMode="auto">
          <a:xfrm flipH="1" flipV="1">
            <a:off x="6765925" y="3278188"/>
            <a:ext cx="1588" cy="303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14" name="Text Box 28"/>
          <p:cNvSpPr txBox="1">
            <a:spLocks noChangeArrowheads="1"/>
          </p:cNvSpPr>
          <p:nvPr/>
        </p:nvSpPr>
        <p:spPr bwMode="auto">
          <a:xfrm>
            <a:off x="6140450" y="5046663"/>
            <a:ext cx="2895600" cy="6858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  <a:tab pos="914400" algn="l"/>
                <a:tab pos="102393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200">
                <a:solidFill>
                  <a:schemeClr val="bg1"/>
                </a:solidFill>
              </a:rPr>
              <a:t>CoreValve Percutaneous AVR</a:t>
            </a:r>
          </a:p>
          <a:p>
            <a:r>
              <a:rPr lang="en-US" sz="1200" b="1">
                <a:solidFill>
                  <a:schemeClr val="bg1"/>
                </a:solidFill>
              </a:rPr>
              <a:t>WITHOUT cardiac assist or pacing</a:t>
            </a:r>
            <a:endParaRPr lang="en-US" sz="1200">
              <a:solidFill>
                <a:schemeClr val="bg1"/>
              </a:solidFill>
            </a:endParaRPr>
          </a:p>
          <a:p>
            <a:r>
              <a:rPr lang="en-US" sz="1200">
                <a:solidFill>
                  <a:schemeClr val="bg1"/>
                </a:solidFill>
              </a:rPr>
              <a:t>Grube, Gerckens – November  6, 2006</a:t>
            </a:r>
          </a:p>
        </p:txBody>
      </p:sp>
      <p:sp>
        <p:nvSpPr>
          <p:cNvPr id="8215" name="Line 29"/>
          <p:cNvSpPr>
            <a:spLocks noChangeShapeType="1"/>
          </p:cNvSpPr>
          <p:nvPr/>
        </p:nvSpPr>
        <p:spPr bwMode="auto">
          <a:xfrm>
            <a:off x="7696200" y="4038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16" name="Line 30"/>
          <p:cNvSpPr>
            <a:spLocks noChangeShapeType="1"/>
          </p:cNvSpPr>
          <p:nvPr/>
        </p:nvSpPr>
        <p:spPr bwMode="auto">
          <a:xfrm>
            <a:off x="7696200" y="486886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8217" name="Rectangle 31"/>
          <p:cNvSpPr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/>
              <a:t>Evolution of Aortic Valve Replacement</a:t>
            </a:r>
          </a:p>
        </p:txBody>
      </p:sp>
      <p:sp>
        <p:nvSpPr>
          <p:cNvPr id="149536" name="Rectangle 32"/>
          <p:cNvSpPr>
            <a:spLocks noChangeArrowheads="1"/>
          </p:cNvSpPr>
          <p:nvPr/>
        </p:nvSpPr>
        <p:spPr bwMode="auto">
          <a:xfrm>
            <a:off x="2854325" y="2133600"/>
            <a:ext cx="1041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SAVR</a:t>
            </a:r>
          </a:p>
        </p:txBody>
      </p:sp>
      <p:sp>
        <p:nvSpPr>
          <p:cNvPr id="8219" name="Rectangle 33"/>
          <p:cNvSpPr>
            <a:spLocks noChangeArrowheads="1"/>
          </p:cNvSpPr>
          <p:nvPr/>
        </p:nvSpPr>
        <p:spPr bwMode="auto">
          <a:xfrm>
            <a:off x="4114800" y="5791200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3366FF"/>
                </a:solidFill>
              </a:rPr>
              <a:t>tAVR</a:t>
            </a:r>
          </a:p>
        </p:txBody>
      </p:sp>
      <p:sp>
        <p:nvSpPr>
          <p:cNvPr id="8220" name="Rectangle 34"/>
          <p:cNvSpPr>
            <a:spLocks noChangeArrowheads="1"/>
          </p:cNvSpPr>
          <p:nvPr/>
        </p:nvSpPr>
        <p:spPr bwMode="auto">
          <a:xfrm>
            <a:off x="7010400" y="5791200"/>
            <a:ext cx="1031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66FF"/>
                </a:solidFill>
              </a:rPr>
              <a:t>PAVR</a:t>
            </a:r>
          </a:p>
        </p:txBody>
      </p:sp>
      <p:sp>
        <p:nvSpPr>
          <p:cNvPr id="149539" name="Rectangle 35"/>
          <p:cNvSpPr>
            <a:spLocks noChangeArrowheads="1"/>
          </p:cNvSpPr>
          <p:nvPr/>
        </p:nvSpPr>
        <p:spPr bwMode="auto">
          <a:xfrm>
            <a:off x="6529388" y="2133600"/>
            <a:ext cx="102393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TAVR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oneTexte 23"/>
          <p:cNvSpPr txBox="1">
            <a:spLocks noChangeArrowheads="1"/>
          </p:cNvSpPr>
          <p:nvPr/>
        </p:nvSpPr>
        <p:spPr bwMode="auto">
          <a:xfrm>
            <a:off x="0" y="27146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Risque ischémie coronaire</a:t>
            </a:r>
          </a:p>
        </p:txBody>
      </p:sp>
      <p:pic>
        <p:nvPicPr>
          <p:cNvPr id="34819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ZoneTexte 5"/>
          <p:cNvSpPr txBox="1">
            <a:spLocks noChangeArrowheads="1"/>
          </p:cNvSpPr>
          <p:nvPr/>
        </p:nvSpPr>
        <p:spPr bwMode="auto">
          <a:xfrm>
            <a:off x="0" y="11430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Position aortique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29125" y="1785938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34822" name="Image 22" descr="Image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8635" r="9489" b="5968"/>
          <a:stretch>
            <a:fillRect/>
          </a:stretch>
        </p:blipFill>
        <p:spPr bwMode="auto">
          <a:xfrm>
            <a:off x="827088" y="908050"/>
            <a:ext cx="7358062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22086" r="2982" b="40755"/>
          <a:stretch>
            <a:fillRect/>
          </a:stretch>
        </p:blipFill>
        <p:spPr bwMode="auto">
          <a:xfrm>
            <a:off x="2339975" y="981075"/>
            <a:ext cx="6624638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t="13185" r="43730" b="78658"/>
          <a:stretch>
            <a:fillRect/>
          </a:stretch>
        </p:blipFill>
        <p:spPr bwMode="auto">
          <a:xfrm>
            <a:off x="468313" y="5157788"/>
            <a:ext cx="172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85" r="71864" b="78658"/>
          <a:stretch>
            <a:fillRect/>
          </a:stretch>
        </p:blipFill>
        <p:spPr bwMode="auto">
          <a:xfrm>
            <a:off x="250825" y="4005263"/>
            <a:ext cx="20891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r="43730" b="86815"/>
          <a:stretch>
            <a:fillRect/>
          </a:stretch>
        </p:blipFill>
        <p:spPr bwMode="auto">
          <a:xfrm>
            <a:off x="395288" y="1989138"/>
            <a:ext cx="17287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r="71864" b="86815"/>
          <a:stretch>
            <a:fillRect/>
          </a:stretch>
        </p:blipFill>
        <p:spPr bwMode="auto">
          <a:xfrm>
            <a:off x="250825" y="981075"/>
            <a:ext cx="2089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59245" r="2982"/>
          <a:stretch>
            <a:fillRect/>
          </a:stretch>
        </p:blipFill>
        <p:spPr bwMode="auto">
          <a:xfrm>
            <a:off x="2339975" y="3716338"/>
            <a:ext cx="6624638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" descr="C:\Users\Marie\Desktop\Marie\CHU\Coronaro\CoreValve\Documentation\Corevalve et Edwar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6" r="43730" b="96404"/>
          <a:stretch>
            <a:fillRect/>
          </a:stretch>
        </p:blipFill>
        <p:spPr bwMode="auto">
          <a:xfrm>
            <a:off x="468313" y="4941888"/>
            <a:ext cx="1727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ée 2"/>
          <p:cNvSpPr/>
          <p:nvPr/>
        </p:nvSpPr>
        <p:spPr>
          <a:xfrm>
            <a:off x="0" y="4508500"/>
            <a:ext cx="9144000" cy="720725"/>
          </a:xfrm>
          <a:prstGeom prst="donut">
            <a:avLst>
              <a:gd name="adj" fmla="val 7364"/>
            </a:avLst>
          </a:prstGeom>
          <a:solidFill>
            <a:srgbClr val="FF006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84438" y="735013"/>
            <a:ext cx="412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400"/>
              <a:t>Edwards TAVI Complications</a:t>
            </a:r>
          </a:p>
        </p:txBody>
      </p:sp>
      <p:graphicFrame>
        <p:nvGraphicFramePr>
          <p:cNvPr id="6" name="Group 72"/>
          <p:cNvGraphicFramePr>
            <a:graphicFrameLocks noGrp="1"/>
          </p:cNvGraphicFramePr>
          <p:nvPr/>
        </p:nvGraphicFramePr>
        <p:xfrm>
          <a:off x="179388" y="1628775"/>
          <a:ext cx="8778875" cy="3994150"/>
        </p:xfrm>
        <a:graphic>
          <a:graphicData uri="http://schemas.openxmlformats.org/drawingml/2006/table">
            <a:tbl>
              <a:tblPr/>
              <a:tblGrid>
                <a:gridCol w="2146614"/>
                <a:gridCol w="1181346"/>
                <a:gridCol w="1384809"/>
                <a:gridCol w="1469980"/>
                <a:gridCol w="1250746"/>
                <a:gridCol w="1345379"/>
              </a:tblGrid>
              <a:tr h="635000">
                <a:tc>
                  <a:txBody>
                    <a:bodyPr/>
                    <a:lstStyle/>
                    <a:p>
                      <a:pPr marL="800100" marR="0" lvl="0" indent="-800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</a:p>
                  </a:txBody>
                  <a:tcPr marL="91441" marR="9144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POOLED*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(503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SOURCE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(1038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VANCOUVER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(250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PARIS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(75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CA-Multictr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(339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Vascular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)**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 &gt;2+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Stroke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Pacemaker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Renal Failure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Coronary Obstr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17" name="ZoneTexte 6"/>
          <p:cNvSpPr txBox="1">
            <a:spLocks noChangeArrowheads="1"/>
          </p:cNvSpPr>
          <p:nvPr/>
        </p:nvSpPr>
        <p:spPr bwMode="auto">
          <a:xfrm>
            <a:off x="3779838" y="6381750"/>
            <a:ext cx="489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/>
              <a:t>Martin B. Leon, TCT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ée 2"/>
          <p:cNvSpPr/>
          <p:nvPr/>
        </p:nvSpPr>
        <p:spPr>
          <a:xfrm>
            <a:off x="0" y="2852738"/>
            <a:ext cx="9144000" cy="720725"/>
          </a:xfrm>
          <a:prstGeom prst="donut">
            <a:avLst>
              <a:gd name="adj" fmla="val 7364"/>
            </a:avLst>
          </a:prstGeom>
          <a:solidFill>
            <a:srgbClr val="FF006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484438" y="735013"/>
            <a:ext cx="412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400"/>
              <a:t>Edwards TAVI Complications</a:t>
            </a:r>
          </a:p>
        </p:txBody>
      </p:sp>
      <p:graphicFrame>
        <p:nvGraphicFramePr>
          <p:cNvPr id="6" name="Group 72"/>
          <p:cNvGraphicFramePr>
            <a:graphicFrameLocks noGrp="1"/>
          </p:cNvGraphicFramePr>
          <p:nvPr/>
        </p:nvGraphicFramePr>
        <p:xfrm>
          <a:off x="185738" y="1484313"/>
          <a:ext cx="8778875" cy="3994150"/>
        </p:xfrm>
        <a:graphic>
          <a:graphicData uri="http://schemas.openxmlformats.org/drawingml/2006/table">
            <a:tbl>
              <a:tblPr/>
              <a:tblGrid>
                <a:gridCol w="2146614"/>
                <a:gridCol w="1181346"/>
                <a:gridCol w="1384809"/>
                <a:gridCol w="1469980"/>
                <a:gridCol w="1250746"/>
                <a:gridCol w="1345379"/>
              </a:tblGrid>
              <a:tr h="635000">
                <a:tc>
                  <a:txBody>
                    <a:bodyPr/>
                    <a:lstStyle/>
                    <a:p>
                      <a:pPr marL="800100" marR="0" lvl="0" indent="-800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</a:p>
                  </a:txBody>
                  <a:tcPr marL="91441" marR="9144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POOLED*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(503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SOURCE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(1038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VANCOUVER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(250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PARIS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(75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CA-Multictr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(339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Vascular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)**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 &gt;2+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Stroke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Pacemaker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Renal Failure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Coronary Obstr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41" name="ZoneTexte 6"/>
          <p:cNvSpPr txBox="1">
            <a:spLocks noChangeArrowheads="1"/>
          </p:cNvSpPr>
          <p:nvPr/>
        </p:nvSpPr>
        <p:spPr bwMode="auto">
          <a:xfrm>
            <a:off x="3779838" y="6381750"/>
            <a:ext cx="489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/>
              <a:t>Martin B. Leon, TCT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87450" y="2708275"/>
            <a:ext cx="36718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55650" y="3429000"/>
            <a:ext cx="45370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588125" y="3789363"/>
            <a:ext cx="115252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Rectangle 10"/>
          <p:cNvSpPr>
            <a:spLocks noChangeArrowheads="1"/>
          </p:cNvSpPr>
          <p:nvPr/>
        </p:nvSpPr>
        <p:spPr bwMode="auto">
          <a:xfrm>
            <a:off x="0" y="5962650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BE" sz="1600"/>
              <a:t>Rolf Fimmers, Georg Nickenig, et al., Resonance Imaging </a:t>
            </a:r>
            <a:r>
              <a:rPr lang="en-US" sz="1600"/>
              <a:t>Implantation: A prospective Pilot Study With Diffusion-Weighted Magnetic Risk and Fate of Cerebral Embolism After Transfemoral Aortic Valve </a:t>
            </a:r>
            <a:r>
              <a:rPr lang="en-US" sz="1600" i="1"/>
              <a:t>JACC 2010;55;1427-1432,2010.</a:t>
            </a:r>
          </a:p>
        </p:txBody>
      </p:sp>
      <p:sp>
        <p:nvSpPr>
          <p:cNvPr id="38918" name="Rectangle 15"/>
          <p:cNvSpPr>
            <a:spLocks noChangeArrowheads="1"/>
          </p:cNvSpPr>
          <p:nvPr/>
        </p:nvSpPr>
        <p:spPr bwMode="auto">
          <a:xfrm>
            <a:off x="0" y="2276475"/>
            <a:ext cx="9144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The incidence of clinically silent peri-interventional cerebral</a:t>
            </a:r>
          </a:p>
          <a:p>
            <a:pPr algn="ctr"/>
            <a:r>
              <a:rPr lang="en-US" sz="2400"/>
              <a:t>embolic lesions after TAVI is high, whereas the incidence of</a:t>
            </a:r>
          </a:p>
          <a:p>
            <a:pPr algn="ctr"/>
            <a:r>
              <a:rPr lang="en-US" sz="2400"/>
              <a:t>persistent neurological impairment in elderly patients with</a:t>
            </a:r>
          </a:p>
          <a:p>
            <a:pPr algn="ctr"/>
            <a:r>
              <a:rPr lang="en-US" sz="2400"/>
              <a:t>multiple high-risk comorbid conditions was low.</a:t>
            </a:r>
            <a:endParaRPr lang="fr-BE" sz="2400"/>
          </a:p>
        </p:txBody>
      </p:sp>
      <p:cxnSp>
        <p:nvCxnSpPr>
          <p:cNvPr id="19" name="Connecteur droit 18"/>
          <p:cNvCxnSpPr/>
          <p:nvPr/>
        </p:nvCxnSpPr>
        <p:spPr>
          <a:xfrm>
            <a:off x="611188" y="3068638"/>
            <a:ext cx="43926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6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1219200" cy="698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Valve Vertical"/>
          <p:cNvPicPr>
            <a:picLocks noChangeAspect="1" noChangeArrowheads="1"/>
          </p:cNvPicPr>
          <p:nvPr/>
        </p:nvPicPr>
        <p:blipFill>
          <a:blip r:embed="rId4"/>
          <a:srcRect b="2339"/>
          <a:stretch>
            <a:fillRect/>
          </a:stretch>
        </p:blipFill>
        <p:spPr bwMode="auto">
          <a:xfrm>
            <a:off x="323850" y="3429000"/>
            <a:ext cx="1223963" cy="17399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9940" name="ZoneTexte 4"/>
          <p:cNvSpPr txBox="1">
            <a:spLocks noChangeArrowheads="1"/>
          </p:cNvSpPr>
          <p:nvPr/>
        </p:nvSpPr>
        <p:spPr bwMode="auto">
          <a:xfrm>
            <a:off x="1979613" y="1916113"/>
            <a:ext cx="71643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fr-BE" sz="2800" u="sng"/>
              <a:t>Symptomatic stroke </a:t>
            </a:r>
            <a:r>
              <a:rPr lang="fr-BE" sz="2800"/>
              <a:t>	6 % (3 cases)</a:t>
            </a:r>
          </a:p>
          <a:p>
            <a:pPr eaLnBrk="1" hangingPunct="1"/>
            <a:endParaRPr lang="fr-BE" sz="2800"/>
          </a:p>
          <a:p>
            <a:pPr eaLnBrk="1" hangingPunct="1"/>
            <a:r>
              <a:rPr lang="fr-BE" sz="2800" u="sng"/>
              <a:t>Delays</a:t>
            </a:r>
            <a:r>
              <a:rPr lang="fr-BE" sz="2800"/>
              <a:t>			8 months</a:t>
            </a:r>
          </a:p>
          <a:p>
            <a:pPr eaLnBrk="1" hangingPunct="1"/>
            <a:r>
              <a:rPr lang="fr-BE" sz="2800"/>
              <a:t>				2 months </a:t>
            </a:r>
          </a:p>
          <a:p>
            <a:pPr eaLnBrk="1" hangingPunct="1"/>
            <a:r>
              <a:rPr lang="fr-BE" sz="2800"/>
              <a:t>				Direct after TAVI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71550" y="2276475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Vascular </a:t>
            </a:r>
            <a:r>
              <a:rPr lang="fr-BE" sz="2400" dirty="0" err="1"/>
              <a:t>access</a:t>
            </a:r>
            <a:endParaRPr lang="fr-BE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71550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Embolism</a:t>
            </a:r>
            <a:endParaRPr lang="fr-BE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932363" y="2276475"/>
            <a:ext cx="33845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pericardial</a:t>
            </a:r>
            <a:r>
              <a:rPr lang="fr-BE" sz="2400" dirty="0"/>
              <a:t> </a:t>
            </a:r>
            <a:r>
              <a:rPr lang="fr-BE" sz="2400" dirty="0"/>
              <a:t>collection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932363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Valvular </a:t>
            </a:r>
            <a:r>
              <a:rPr lang="fr-BE" sz="2400" dirty="0" err="1"/>
              <a:t>regurgitation</a:t>
            </a:r>
            <a:endParaRPr lang="fr-BE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932363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Aorta</a:t>
            </a:r>
            <a:r>
              <a:rPr lang="fr-BE" sz="2400" dirty="0"/>
              <a:t> dissection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71550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Conduction </a:t>
            </a:r>
            <a:r>
              <a:rPr lang="fr-BE" sz="2400" dirty="0" err="1"/>
              <a:t>deficit</a:t>
            </a:r>
            <a:endParaRPr lang="fr-BE" sz="2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71550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Contrast</a:t>
            </a:r>
            <a:r>
              <a:rPr lang="fr-BE" sz="2400" dirty="0"/>
              <a:t> agents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932363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213" y="692150"/>
            <a:ext cx="3743325" cy="496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4787900" y="3284538"/>
            <a:ext cx="3744913" cy="3673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165850"/>
            <a:ext cx="92868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  <p:pic>
        <p:nvPicPr>
          <p:cNvPr id="41988" name="Image 1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8" b="50000"/>
          <a:stretch>
            <a:fillRect/>
          </a:stretch>
        </p:blipFill>
        <p:spPr bwMode="auto">
          <a:xfrm>
            <a:off x="214313" y="1355725"/>
            <a:ext cx="4000500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Image 1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8" b="50000"/>
          <a:stretch>
            <a:fillRect/>
          </a:stretch>
        </p:blipFill>
        <p:spPr bwMode="auto">
          <a:xfrm>
            <a:off x="4786313" y="1285875"/>
            <a:ext cx="40528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351837" cy="674687"/>
          </a:xfrm>
        </p:spPr>
        <p:txBody>
          <a:bodyPr/>
          <a:lstStyle/>
          <a:p>
            <a:pPr algn="ctr" eaLnBrk="1" hangingPunct="1"/>
            <a:r>
              <a:rPr lang="en-US" sz="2400" smtClean="0">
                <a:latin typeface="Arial" pitchFamily="34" charset="0"/>
                <a:cs typeface="Arial" pitchFamily="34" charset="0"/>
              </a:rPr>
              <a:t>30-Day Adverse Events*</a:t>
            </a:r>
            <a:br>
              <a:rPr lang="en-US" sz="2400" smtClean="0">
                <a:latin typeface="Arial" pitchFamily="34" charset="0"/>
                <a:cs typeface="Arial" pitchFamily="34" charset="0"/>
              </a:rPr>
            </a:br>
            <a:r>
              <a:rPr lang="en-US" sz="2400" smtClean="0">
                <a:latin typeface="Arial" pitchFamily="34" charset="0"/>
                <a:cs typeface="Arial" pitchFamily="34" charset="0"/>
              </a:rPr>
              <a:t>(Site Reported &amp; Non-adjudicated)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3B9AFD3-499A-4D43-808E-6B71FFDC581E}" type="slidenum">
              <a:rPr lang="en-GB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</a:rPr>
              <a:pPr eaLnBrk="1" hangingPunct="1"/>
              <a:t>38</a:t>
            </a:fld>
            <a:endParaRPr lang="en-GB" smtClean="0">
              <a:solidFill>
                <a:srgbClr val="FFFFFF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77343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ZoneTexte 5"/>
          <p:cNvSpPr txBox="1">
            <a:spLocks noChangeArrowheads="1"/>
          </p:cNvSpPr>
          <p:nvPr/>
        </p:nvSpPr>
        <p:spPr bwMode="auto">
          <a:xfrm>
            <a:off x="5724525" y="6308725"/>
            <a:ext cx="2951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/>
              <a:t>Euro PCR 2009</a:t>
            </a:r>
          </a:p>
        </p:txBody>
      </p:sp>
      <p:sp>
        <p:nvSpPr>
          <p:cNvPr id="7" name="Cadre 6"/>
          <p:cNvSpPr/>
          <p:nvPr/>
        </p:nvSpPr>
        <p:spPr>
          <a:xfrm>
            <a:off x="684213" y="2133600"/>
            <a:ext cx="7632700" cy="1008063"/>
          </a:xfrm>
          <a:prstGeom prst="frame">
            <a:avLst>
              <a:gd name="adj1" fmla="val 3802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6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1219200" cy="698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Valve Vertical"/>
          <p:cNvPicPr>
            <a:picLocks noChangeAspect="1" noChangeArrowheads="1"/>
          </p:cNvPicPr>
          <p:nvPr/>
        </p:nvPicPr>
        <p:blipFill>
          <a:blip r:embed="rId4"/>
          <a:srcRect b="2339"/>
          <a:stretch>
            <a:fillRect/>
          </a:stretch>
        </p:blipFill>
        <p:spPr bwMode="auto">
          <a:xfrm>
            <a:off x="323850" y="3429000"/>
            <a:ext cx="1223963" cy="17399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763713" y="476250"/>
            <a:ext cx="73802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/>
              <a:t>	</a:t>
            </a:r>
            <a:r>
              <a:rPr lang="en-US" sz="3200" u="sng"/>
              <a:t>Tamponade </a:t>
            </a:r>
            <a:r>
              <a:rPr lang="en-US" sz="3200"/>
              <a:t>	2 cases</a:t>
            </a:r>
          </a:p>
          <a:p>
            <a:endParaRPr lang="en-US" sz="3200"/>
          </a:p>
          <a:p>
            <a:endParaRPr lang="en-US" sz="3200"/>
          </a:p>
          <a:p>
            <a:endParaRPr lang="en-US" sz="3200"/>
          </a:p>
          <a:p>
            <a:pPr lvl="1">
              <a:buFontTx/>
              <a:buChar char="-"/>
            </a:pPr>
            <a:r>
              <a:rPr lang="en-US" sz="2800"/>
              <a:t>ventricular perforation by the temporary pacing lead </a:t>
            </a:r>
            <a:r>
              <a:rPr lang="en-US" sz="2000"/>
              <a:t>(First day after TAVI)</a:t>
            </a:r>
          </a:p>
          <a:p>
            <a:pPr lvl="1">
              <a:buFontTx/>
              <a:buChar char="-"/>
            </a:pPr>
            <a:endParaRPr lang="en-US" sz="2000"/>
          </a:p>
          <a:p>
            <a:pPr lvl="1">
              <a:buFontTx/>
              <a:buChar char="-"/>
            </a:pPr>
            <a:r>
              <a:rPr lang="en-US" sz="2800"/>
              <a:t>compressive inflammatory exsudative collection </a:t>
            </a:r>
            <a:r>
              <a:rPr lang="en-US" sz="2000"/>
              <a:t>(48 hours after TAVI)</a:t>
            </a:r>
            <a:endParaRPr lang="fr-B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6" t="31541" r="15543" b="34091"/>
          <a:stretch>
            <a:fillRect/>
          </a:stretch>
        </p:blipFill>
        <p:spPr bwMode="auto">
          <a:xfrm>
            <a:off x="1239838" y="0"/>
            <a:ext cx="678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71550" y="2276475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Vascular </a:t>
            </a:r>
            <a:r>
              <a:rPr lang="fr-BE" sz="2400" dirty="0" err="1"/>
              <a:t>access</a:t>
            </a:r>
            <a:endParaRPr lang="fr-BE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71550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Embolism</a:t>
            </a:r>
            <a:endParaRPr lang="fr-BE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932363" y="2276475"/>
            <a:ext cx="33845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pericardial</a:t>
            </a:r>
            <a:r>
              <a:rPr lang="fr-BE" sz="2400" dirty="0"/>
              <a:t> </a:t>
            </a:r>
            <a:r>
              <a:rPr lang="fr-BE" sz="2400" dirty="0"/>
              <a:t>collection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932363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Valvular </a:t>
            </a:r>
            <a:r>
              <a:rPr lang="fr-BE" sz="2400" dirty="0" err="1"/>
              <a:t>regurgitation</a:t>
            </a:r>
            <a:endParaRPr lang="fr-BE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932363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Aorta</a:t>
            </a:r>
            <a:r>
              <a:rPr lang="fr-BE" sz="2400" dirty="0"/>
              <a:t> dissection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71550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Conduction </a:t>
            </a:r>
            <a:r>
              <a:rPr lang="fr-BE" sz="2400" dirty="0" err="1"/>
              <a:t>deficit</a:t>
            </a:r>
            <a:endParaRPr lang="fr-BE" sz="2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71550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Contrast</a:t>
            </a:r>
            <a:r>
              <a:rPr lang="fr-BE" sz="2400" dirty="0"/>
              <a:t> agents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932363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213" y="692150"/>
            <a:ext cx="3743325" cy="496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4787900" y="765175"/>
            <a:ext cx="3744913" cy="2519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4932363" y="4581525"/>
            <a:ext cx="3743325" cy="2519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oneTexte 25"/>
          <p:cNvSpPr txBox="1">
            <a:spLocks noChangeArrowheads="1"/>
          </p:cNvSpPr>
          <p:nvPr/>
        </p:nvSpPr>
        <p:spPr bwMode="auto">
          <a:xfrm>
            <a:off x="0" y="48402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Surcharge pulmonaire - OAP</a:t>
            </a:r>
            <a:endParaRPr lang="fr-BE">
              <a:latin typeface="Trebuchet MS" pitchFamily="34" charset="0"/>
            </a:endParaRPr>
          </a:p>
        </p:txBody>
      </p:sp>
      <p:sp>
        <p:nvSpPr>
          <p:cNvPr id="46083" name="ZoneTexte 23"/>
          <p:cNvSpPr txBox="1">
            <a:spLocks noChangeArrowheads="1"/>
          </p:cNvSpPr>
          <p:nvPr/>
        </p:nvSpPr>
        <p:spPr bwMode="auto">
          <a:xfrm>
            <a:off x="0" y="29670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Risque fuite paravalvulaire</a:t>
            </a:r>
          </a:p>
        </p:txBody>
      </p:sp>
      <p:pic>
        <p:nvPicPr>
          <p:cNvPr id="46084" name="Image 9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6237288"/>
            <a:ext cx="928688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ZoneTexte 5"/>
          <p:cNvSpPr txBox="1">
            <a:spLocks noChangeArrowheads="1"/>
          </p:cNvSpPr>
          <p:nvPr/>
        </p:nvSpPr>
        <p:spPr bwMode="auto">
          <a:xfrm>
            <a:off x="0" y="11668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2400">
                <a:latin typeface="Trebuchet MS" pitchFamily="34" charset="0"/>
              </a:rPr>
              <a:t>Position aortique – Implant expansible</a:t>
            </a:r>
          </a:p>
        </p:txBody>
      </p:sp>
      <p:sp>
        <p:nvSpPr>
          <p:cNvPr id="13" name="Flèche vers le bas 12"/>
          <p:cNvSpPr/>
          <p:nvPr/>
        </p:nvSpPr>
        <p:spPr>
          <a:xfrm>
            <a:off x="4430713" y="1993900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6087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  <p:sp>
        <p:nvSpPr>
          <p:cNvPr id="28" name="Flèche vers le bas 27"/>
          <p:cNvSpPr/>
          <p:nvPr/>
        </p:nvSpPr>
        <p:spPr>
          <a:xfrm>
            <a:off x="4429125" y="3867150"/>
            <a:ext cx="285750" cy="71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pic>
        <p:nvPicPr>
          <p:cNvPr id="4608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t="29295" r="32671" b="24400"/>
          <a:stretch>
            <a:fillRect/>
          </a:stretch>
        </p:blipFill>
        <p:spPr bwMode="auto">
          <a:xfrm>
            <a:off x="971550" y="836613"/>
            <a:ext cx="74009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0" name="ZoneTexte 10"/>
          <p:cNvSpPr txBox="1">
            <a:spLocks noChangeArrowheads="1"/>
          </p:cNvSpPr>
          <p:nvPr/>
        </p:nvSpPr>
        <p:spPr bwMode="auto">
          <a:xfrm>
            <a:off x="3708400" y="6381750"/>
            <a:ext cx="489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/>
              <a:t>Martin B. Leon, TCT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uée 2"/>
          <p:cNvSpPr/>
          <p:nvPr/>
        </p:nvSpPr>
        <p:spPr>
          <a:xfrm>
            <a:off x="0" y="2492375"/>
            <a:ext cx="9144000" cy="720725"/>
          </a:xfrm>
          <a:prstGeom prst="donut">
            <a:avLst>
              <a:gd name="adj" fmla="val 7364"/>
            </a:avLst>
          </a:prstGeom>
          <a:solidFill>
            <a:srgbClr val="FF006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484438" y="735013"/>
            <a:ext cx="4121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BE" sz="2400"/>
              <a:t>Edwards TAVI Complications</a:t>
            </a:r>
          </a:p>
        </p:txBody>
      </p:sp>
      <p:graphicFrame>
        <p:nvGraphicFramePr>
          <p:cNvPr id="6" name="Group 72"/>
          <p:cNvGraphicFramePr>
            <a:graphicFrameLocks noGrp="1"/>
          </p:cNvGraphicFramePr>
          <p:nvPr/>
        </p:nvGraphicFramePr>
        <p:xfrm>
          <a:off x="179388" y="1595438"/>
          <a:ext cx="8778875" cy="3994150"/>
        </p:xfrm>
        <a:graphic>
          <a:graphicData uri="http://schemas.openxmlformats.org/drawingml/2006/table">
            <a:tbl>
              <a:tblPr/>
              <a:tblGrid>
                <a:gridCol w="2146614"/>
                <a:gridCol w="1181346"/>
                <a:gridCol w="1384809"/>
                <a:gridCol w="1469980"/>
                <a:gridCol w="1250746"/>
                <a:gridCol w="1345379"/>
              </a:tblGrid>
              <a:tr h="635000">
                <a:tc>
                  <a:txBody>
                    <a:bodyPr/>
                    <a:lstStyle/>
                    <a:p>
                      <a:pPr marL="800100" marR="0" lvl="0" indent="-800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               </a:t>
                      </a:r>
                    </a:p>
                  </a:txBody>
                  <a:tcPr marL="91441" marR="91441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POOLED*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(503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SOURCE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(1038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VANCOUVER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(250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PARIS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(75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CA-Multictr</a:t>
                      </a:r>
                      <a:b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</a:rPr>
                        <a:t>(339 pts)</a:t>
                      </a:r>
                    </a:p>
                  </a:txBody>
                  <a:tcPr marL="91441" marR="91441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39536E"/>
                        </a:gs>
                        <a:gs pos="100000">
                          <a:srgbClr val="39536E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Vascular (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maj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)**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13.1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 &gt;2+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Stroke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New Pacemaker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5.5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5.3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4.9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Renal Failure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8.7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4.2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Coronary Obstr (%)</a:t>
                      </a: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1" marR="91441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57" name="ZoneTexte 6"/>
          <p:cNvSpPr txBox="1">
            <a:spLocks noChangeArrowheads="1"/>
          </p:cNvSpPr>
          <p:nvPr/>
        </p:nvSpPr>
        <p:spPr bwMode="auto">
          <a:xfrm>
            <a:off x="3779838" y="6381750"/>
            <a:ext cx="489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/>
              <a:t>Martin B. Leon, TCT 2009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Valve Vertical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862263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Espace réservé du contenu 2"/>
          <p:cNvSpPr>
            <a:spLocks noGrp="1"/>
          </p:cNvSpPr>
          <p:nvPr>
            <p:ph idx="4294967295"/>
          </p:nvPr>
        </p:nvSpPr>
        <p:spPr>
          <a:xfrm>
            <a:off x="3962400" y="1066800"/>
            <a:ext cx="4800600" cy="51816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sz="2000" b="1" smtClean="0">
              <a:latin typeface="Arial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2400" b="1" smtClean="0">
                <a:latin typeface="Arial" pitchFamily="34" charset="0"/>
              </a:rPr>
              <a:t>With differing circumferential dimensions: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endParaRPr lang="en-US" sz="2400" b="1" smtClean="0">
              <a:latin typeface="Arial" pitchFamily="34" charset="0"/>
            </a:endParaRPr>
          </a:p>
          <a:p>
            <a:pPr lvl="1"/>
            <a:r>
              <a:rPr lang="en-US" sz="2000" smtClean="0">
                <a:solidFill>
                  <a:schemeClr val="tx1"/>
                </a:solidFill>
                <a:latin typeface="Arial" pitchFamily="34" charset="0"/>
              </a:rPr>
              <a:t>Largest dimension for ascending aorta contact</a:t>
            </a:r>
          </a:p>
          <a:p>
            <a:pPr lvl="1"/>
            <a:endParaRPr lang="en-US" sz="2000" smtClean="0">
              <a:solidFill>
                <a:schemeClr val="tx1"/>
              </a:solidFill>
              <a:latin typeface="Arial" pitchFamily="34" charset="0"/>
            </a:endParaRPr>
          </a:p>
          <a:p>
            <a:pPr lvl="1">
              <a:buFontTx/>
              <a:buNone/>
            </a:pP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  <a:p>
            <a:pPr lvl="1"/>
            <a:r>
              <a:rPr lang="en-US" sz="2000" smtClean="0">
                <a:solidFill>
                  <a:schemeClr val="tx1"/>
                </a:solidFill>
                <a:latin typeface="Arial" pitchFamily="34" charset="0"/>
              </a:rPr>
              <a:t>Smallest dimension to preserve coronary blood flow</a:t>
            </a:r>
          </a:p>
          <a:p>
            <a:pPr lvl="1">
              <a:buFontTx/>
              <a:buNone/>
            </a:pPr>
            <a:endParaRPr lang="en-US" sz="1200" smtClean="0">
              <a:solidFill>
                <a:schemeClr val="tx1"/>
              </a:solidFill>
              <a:latin typeface="Arial" pitchFamily="34" charset="0"/>
            </a:endParaRPr>
          </a:p>
          <a:p>
            <a:pPr lvl="1"/>
            <a:r>
              <a:rPr lang="en-US" sz="2000" smtClean="0">
                <a:solidFill>
                  <a:schemeClr val="tx1"/>
                </a:solidFill>
                <a:latin typeface="Arial" pitchFamily="34" charset="0"/>
              </a:rPr>
              <a:t>Flared intra-annular dimension adapting to a range of annulus sizes</a:t>
            </a:r>
          </a:p>
        </p:txBody>
      </p:sp>
      <p:sp>
        <p:nvSpPr>
          <p:cNvPr id="48132" name="Espace réservé du contenu 2"/>
          <p:cNvSpPr>
            <a:spLocks/>
          </p:cNvSpPr>
          <p:nvPr/>
        </p:nvSpPr>
        <p:spPr bwMode="auto">
          <a:xfrm>
            <a:off x="228600" y="1676400"/>
            <a:ext cx="419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endParaRPr lang="fr-FR" sz="2400">
              <a:solidFill>
                <a:schemeClr val="bg1"/>
              </a:solidFill>
            </a:endParaRPr>
          </a:p>
        </p:txBody>
      </p:sp>
      <p:sp>
        <p:nvSpPr>
          <p:cNvPr id="48133" name="AutoShape 13"/>
          <p:cNvSpPr>
            <a:spLocks noChangeArrowheads="1"/>
          </p:cNvSpPr>
          <p:nvPr/>
        </p:nvSpPr>
        <p:spPr bwMode="auto">
          <a:xfrm>
            <a:off x="2362200" y="5257800"/>
            <a:ext cx="228600" cy="762000"/>
          </a:xfrm>
          <a:prstGeom prst="up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8134" name="Rectangle 14"/>
          <p:cNvSpPr>
            <a:spLocks noChangeArrowheads="1"/>
          </p:cNvSpPr>
          <p:nvPr/>
        </p:nvSpPr>
        <p:spPr bwMode="auto">
          <a:xfrm>
            <a:off x="2489200" y="5715000"/>
            <a:ext cx="1089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Blood flow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48135" name="AutoShape 16"/>
          <p:cNvSpPr>
            <a:spLocks noChangeArrowheads="1"/>
          </p:cNvSpPr>
          <p:nvPr/>
        </p:nvSpPr>
        <p:spPr bwMode="auto">
          <a:xfrm>
            <a:off x="990600" y="2438400"/>
            <a:ext cx="2590800" cy="485775"/>
          </a:xfrm>
          <a:prstGeom prst="leftRightArrow">
            <a:avLst>
              <a:gd name="adj1" fmla="val 50000"/>
              <a:gd name="adj2" fmla="val 10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48136" name="AutoShape 17"/>
          <p:cNvSpPr>
            <a:spLocks noChangeArrowheads="1"/>
          </p:cNvSpPr>
          <p:nvPr/>
        </p:nvSpPr>
        <p:spPr bwMode="auto">
          <a:xfrm>
            <a:off x="1704975" y="3857625"/>
            <a:ext cx="1371600" cy="485775"/>
          </a:xfrm>
          <a:prstGeom prst="leftRightArrow">
            <a:avLst>
              <a:gd name="adj1" fmla="val 50000"/>
              <a:gd name="adj2" fmla="val 5647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48137" name="AutoShape 29"/>
          <p:cNvSpPr>
            <a:spLocks noChangeArrowheads="1"/>
          </p:cNvSpPr>
          <p:nvPr/>
        </p:nvSpPr>
        <p:spPr bwMode="auto">
          <a:xfrm>
            <a:off x="1600200" y="4648200"/>
            <a:ext cx="1600200" cy="485775"/>
          </a:xfrm>
          <a:prstGeom prst="leftRightArrow">
            <a:avLst>
              <a:gd name="adj1" fmla="val 50000"/>
              <a:gd name="adj2" fmla="val 65882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rgbClr val="FF9900"/>
              </a:solidFill>
            </a:endParaRPr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0" y="2286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r-FR" sz="3200" b="1"/>
              <a:t>Self-Expanding Multi-Level Frame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6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1219200" cy="698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Valve Vertical"/>
          <p:cNvPicPr>
            <a:picLocks noChangeAspect="1" noChangeArrowheads="1"/>
          </p:cNvPicPr>
          <p:nvPr/>
        </p:nvPicPr>
        <p:blipFill>
          <a:blip r:embed="rId4"/>
          <a:srcRect b="2339"/>
          <a:stretch>
            <a:fillRect/>
          </a:stretch>
        </p:blipFill>
        <p:spPr bwMode="auto">
          <a:xfrm>
            <a:off x="323850" y="3429000"/>
            <a:ext cx="1223963" cy="17399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268538" y="2276475"/>
          <a:ext cx="5903912" cy="1984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7971"/>
                <a:gridCol w="1967971"/>
                <a:gridCol w="1967971"/>
              </a:tblGrid>
              <a:tr h="1066517">
                <a:tc>
                  <a:txBody>
                    <a:bodyPr/>
                    <a:lstStyle/>
                    <a:p>
                      <a:pPr algn="ctr"/>
                      <a:endParaRPr lang="fr-BE" sz="3200" dirty="0"/>
                    </a:p>
                  </a:txBody>
                  <a:tcPr marL="91428" marR="91428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dirty="0" err="1" smtClean="0"/>
                        <a:t>After</a:t>
                      </a:r>
                      <a:r>
                        <a:rPr lang="fr-BE" sz="3200" dirty="0" smtClean="0"/>
                        <a:t> TAVI</a:t>
                      </a:r>
                      <a:endParaRPr lang="fr-BE" sz="3200" dirty="0"/>
                    </a:p>
                  </a:txBody>
                  <a:tcPr marL="91428" marR="91428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dirty="0" smtClean="0"/>
                        <a:t>1 </a:t>
                      </a:r>
                      <a:r>
                        <a:rPr lang="fr-BE" sz="3200" dirty="0" err="1" smtClean="0"/>
                        <a:t>month</a:t>
                      </a:r>
                      <a:endParaRPr lang="fr-BE" sz="3200" dirty="0"/>
                    </a:p>
                  </a:txBody>
                  <a:tcPr marL="91428" marR="91428" marT="45708" marB="45708" anchor="ctr"/>
                </a:tc>
              </a:tr>
              <a:tr h="917858">
                <a:tc>
                  <a:txBody>
                    <a:bodyPr/>
                    <a:lstStyle/>
                    <a:p>
                      <a:pPr algn="ctr"/>
                      <a:r>
                        <a:rPr lang="fr-BE" sz="3200" dirty="0" smtClean="0">
                          <a:solidFill>
                            <a:schemeClr val="bg1"/>
                          </a:solidFill>
                        </a:rPr>
                        <a:t>AR &gt;2</a:t>
                      </a:r>
                      <a:endParaRPr lang="fr-BE" sz="32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08" marB="45708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dirty="0" smtClean="0"/>
                        <a:t>6,5%</a:t>
                      </a:r>
                      <a:endParaRPr lang="fr-BE" sz="3200" dirty="0"/>
                    </a:p>
                  </a:txBody>
                  <a:tcPr marL="91428" marR="91428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3200" dirty="0" smtClean="0"/>
                        <a:t>3 %</a:t>
                      </a:r>
                      <a:endParaRPr lang="fr-BE" sz="3200" dirty="0"/>
                    </a:p>
                  </a:txBody>
                  <a:tcPr marL="91428" marR="91428" marT="45708" marB="45708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971550" y="2276475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Vascular </a:t>
            </a:r>
            <a:r>
              <a:rPr lang="fr-BE" sz="2400" dirty="0" err="1"/>
              <a:t>access</a:t>
            </a:r>
            <a:endParaRPr lang="fr-BE" sz="24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971550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Embolism</a:t>
            </a:r>
            <a:endParaRPr lang="fr-BE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4932363" y="2276475"/>
            <a:ext cx="3384550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pericardial</a:t>
            </a:r>
            <a:r>
              <a:rPr lang="fr-BE" sz="2400" dirty="0"/>
              <a:t> </a:t>
            </a:r>
            <a:r>
              <a:rPr lang="fr-BE" sz="2400" dirty="0"/>
              <a:t>collection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932363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Valvular </a:t>
            </a:r>
            <a:r>
              <a:rPr lang="fr-BE" sz="2400" dirty="0" err="1"/>
              <a:t>regurgitation</a:t>
            </a:r>
            <a:endParaRPr lang="fr-BE" sz="24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932363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Aorta</a:t>
            </a:r>
            <a:r>
              <a:rPr lang="fr-BE" sz="2400" dirty="0"/>
              <a:t> dissection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71550" y="1052513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Conduction </a:t>
            </a:r>
            <a:r>
              <a:rPr lang="fr-BE" sz="2400" dirty="0" err="1"/>
              <a:t>deficit</a:t>
            </a:r>
            <a:endParaRPr lang="fr-BE" sz="24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71550" y="3500438"/>
            <a:ext cx="3384550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 err="1"/>
              <a:t>Contrast</a:t>
            </a:r>
            <a:r>
              <a:rPr lang="fr-BE" sz="2400" dirty="0"/>
              <a:t> agents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932363" y="4724400"/>
            <a:ext cx="338455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sz="2400" dirty="0"/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4213" y="692150"/>
            <a:ext cx="3743325" cy="496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4787900" y="765175"/>
            <a:ext cx="3744913" cy="3671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4" t="18900" r="23518" b="14951"/>
          <a:stretch>
            <a:fillRect/>
          </a:stretch>
        </p:blipFill>
        <p:spPr bwMode="auto">
          <a:xfrm>
            <a:off x="817563" y="836613"/>
            <a:ext cx="7570787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6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1219200" cy="698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Valve Vertical"/>
          <p:cNvPicPr>
            <a:picLocks noChangeAspect="1" noChangeArrowheads="1"/>
          </p:cNvPicPr>
          <p:nvPr/>
        </p:nvPicPr>
        <p:blipFill>
          <a:blip r:embed="rId4"/>
          <a:srcRect b="2339"/>
          <a:stretch>
            <a:fillRect/>
          </a:stretch>
        </p:blipFill>
        <p:spPr bwMode="auto">
          <a:xfrm>
            <a:off x="323850" y="3429000"/>
            <a:ext cx="1223963" cy="1739900"/>
          </a:xfrm>
          <a:prstGeom prst="rect">
            <a:avLst/>
          </a:prstGeom>
          <a:noFill/>
          <a:ln w="9525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2228" name="ZoneTexte 3"/>
          <p:cNvSpPr txBox="1">
            <a:spLocks noChangeArrowheads="1"/>
          </p:cNvSpPr>
          <p:nvPr/>
        </p:nvSpPr>
        <p:spPr bwMode="auto">
          <a:xfrm>
            <a:off x="1979613" y="476250"/>
            <a:ext cx="67691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3200" u="sng"/>
              <a:t>Mortality</a:t>
            </a:r>
          </a:p>
          <a:p>
            <a:pPr algn="ctr" eaLnBrk="1" hangingPunct="1"/>
            <a:endParaRPr lang="fr-BE" sz="3200" u="sng"/>
          </a:p>
          <a:p>
            <a:pPr algn="ctr" eaLnBrk="1" hangingPunct="1"/>
            <a:endParaRPr lang="fr-BE" sz="3200" u="sng"/>
          </a:p>
          <a:p>
            <a:pPr algn="ctr" eaLnBrk="1" hangingPunct="1"/>
            <a:endParaRPr lang="fr-BE" sz="3200" u="sng"/>
          </a:p>
          <a:p>
            <a:pPr eaLnBrk="1" hangingPunct="1"/>
            <a:r>
              <a:rPr lang="fr-BE" sz="3200"/>
              <a:t>	1 month 		2%</a:t>
            </a:r>
          </a:p>
          <a:p>
            <a:pPr eaLnBrk="1" hangingPunct="1"/>
            <a:endParaRPr lang="fr-BE" sz="3200"/>
          </a:p>
          <a:p>
            <a:pPr eaLnBrk="1" hangingPunct="1"/>
            <a:r>
              <a:rPr lang="fr-BE" sz="3200"/>
              <a:t>	1 year 		13 %</a:t>
            </a:r>
          </a:p>
          <a:p>
            <a:pPr eaLnBrk="1" hangingPunct="1"/>
            <a:endParaRPr lang="fr-BE" sz="3200"/>
          </a:p>
          <a:p>
            <a:pPr eaLnBrk="1" hangingPunct="1"/>
            <a:r>
              <a:rPr lang="fr-BE" sz="3200"/>
              <a:t>	2 years 		17%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7032"/>
          </a:xfrm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TAVI</a:t>
            </a:r>
            <a:b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The PARTNER trial</a:t>
            </a:r>
            <a:endParaRPr lang="fr-BE" sz="3800" dirty="0">
              <a:ln w="50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251" name="ZoneTexte 7"/>
          <p:cNvSpPr txBox="1">
            <a:spLocks noChangeArrowheads="1"/>
          </p:cNvSpPr>
          <p:nvPr/>
        </p:nvSpPr>
        <p:spPr bwMode="auto">
          <a:xfrm>
            <a:off x="2857500" y="6143625"/>
            <a:ext cx="5929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Marie Erpicum – Perfusionniste </a:t>
            </a:r>
          </a:p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Département de chirurgie cardiovasculaire et thoracique - CHU de Liège</a:t>
            </a:r>
          </a:p>
          <a:p>
            <a:pPr algn="ctr" eaLnBrk="1" hangingPunct="1"/>
            <a:r>
              <a:rPr lang="fr-BE" sz="1000" b="1" i="1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fr-BE" sz="100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1" hangingPunct="1"/>
            <a:endParaRPr lang="fr-BE">
              <a:latin typeface="Trebuchet M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7032"/>
          </a:xfrm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TAVI</a:t>
            </a:r>
            <a:b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r-BE" sz="4800" dirty="0" err="1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Two</a:t>
            </a: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BE" sz="4800" dirty="0" err="1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different</a:t>
            </a: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types of valves</a:t>
            </a:r>
            <a:endParaRPr lang="fr-BE" sz="3800" dirty="0">
              <a:ln w="50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243" name="ZoneTexte 7"/>
          <p:cNvSpPr txBox="1">
            <a:spLocks noChangeArrowheads="1"/>
          </p:cNvSpPr>
          <p:nvPr/>
        </p:nvSpPr>
        <p:spPr bwMode="auto">
          <a:xfrm>
            <a:off x="2857500" y="6143625"/>
            <a:ext cx="5929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Marie Erpicum – Perfusionniste </a:t>
            </a:r>
          </a:p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Département de chirurgie cardiovasculaire et thoracique - CHU de Liège</a:t>
            </a:r>
          </a:p>
          <a:p>
            <a:pPr algn="ctr" eaLnBrk="1" hangingPunct="1"/>
            <a:r>
              <a:rPr lang="fr-BE" sz="1000" b="1" i="1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fr-BE" sz="100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1" hangingPunct="1"/>
            <a:endParaRPr lang="fr-BE">
              <a:latin typeface="Trebuchet M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1763713" y="1190625"/>
            <a:ext cx="7380287" cy="547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BE"/>
              <a:t>	</a:t>
            </a:r>
          </a:p>
          <a:p>
            <a:pPr>
              <a:buFont typeface="Wingdings" pitchFamily="2" charset="2"/>
              <a:buChar char="v"/>
            </a:pPr>
            <a:r>
              <a:rPr lang="fr-BE" sz="2400">
                <a:latin typeface="Trebuchet MS" pitchFamily="34" charset="0"/>
              </a:rPr>
              <a:t> </a:t>
            </a:r>
            <a:r>
              <a:rPr lang="fr-BE" sz="2200">
                <a:latin typeface="Trebuchet MS" pitchFamily="34" charset="0"/>
              </a:rPr>
              <a:t>1-year mortality </a:t>
            </a:r>
          </a:p>
          <a:p>
            <a:pPr lvl="1">
              <a:buFont typeface="Arial" pitchFamily="34" charset="0"/>
              <a:buChar char="•"/>
            </a:pPr>
            <a:r>
              <a:rPr lang="fr-BE" sz="2200">
                <a:latin typeface="Trebuchet MS" pitchFamily="34" charset="0"/>
              </a:rPr>
              <a:t>30.7% for TAVI </a:t>
            </a:r>
          </a:p>
          <a:p>
            <a:pPr lvl="1">
              <a:buFont typeface="Arial" pitchFamily="34" charset="0"/>
              <a:buChar char="•"/>
            </a:pPr>
            <a:r>
              <a:rPr lang="fr-BE" sz="2200">
                <a:latin typeface="Trebuchet MS" pitchFamily="34" charset="0"/>
              </a:rPr>
              <a:t>50.7% for standard therapy (p&lt;0.001).</a:t>
            </a:r>
          </a:p>
          <a:p>
            <a:endParaRPr lang="fr-BE" sz="220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BE" sz="2200">
                <a:latin typeface="Trebuchet MS" pitchFamily="34" charset="0"/>
              </a:rPr>
              <a:t> NYHA class III or IV at 1-year </a:t>
            </a:r>
          </a:p>
          <a:p>
            <a:pPr lvl="1">
              <a:buFont typeface="Arial" pitchFamily="34" charset="0"/>
              <a:buChar char="•"/>
            </a:pPr>
            <a:r>
              <a:rPr lang="fr-BE" sz="2200">
                <a:latin typeface="Trebuchet MS" pitchFamily="34" charset="0"/>
              </a:rPr>
              <a:t>25.2% for TAVI </a:t>
            </a:r>
          </a:p>
          <a:p>
            <a:pPr lvl="1">
              <a:buFont typeface="Arial" pitchFamily="34" charset="0"/>
              <a:buChar char="•"/>
            </a:pPr>
            <a:r>
              <a:rPr lang="fr-BE" sz="2200">
                <a:latin typeface="Trebuchet MS" pitchFamily="34" charset="0"/>
              </a:rPr>
              <a:t>58.0% for standard therapy (p&lt;0.001).</a:t>
            </a:r>
          </a:p>
          <a:p>
            <a:endParaRPr lang="fr-BE" sz="220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BE" sz="2200">
                <a:latin typeface="Trebuchet MS" pitchFamily="34" charset="0"/>
              </a:rPr>
              <a:t> Major vascular complications </a:t>
            </a:r>
          </a:p>
          <a:p>
            <a:pPr lvl="1">
              <a:buFont typeface="Arial" pitchFamily="34" charset="0"/>
              <a:buChar char="•"/>
            </a:pPr>
            <a:r>
              <a:rPr lang="fr-BE" sz="2200">
                <a:latin typeface="Trebuchet MS" pitchFamily="34" charset="0"/>
              </a:rPr>
              <a:t>16.8% for TAVI </a:t>
            </a:r>
          </a:p>
          <a:p>
            <a:pPr lvl="1">
              <a:buFont typeface="Arial" pitchFamily="34" charset="0"/>
              <a:buChar char="•"/>
            </a:pPr>
            <a:r>
              <a:rPr lang="fr-BE" sz="2200">
                <a:latin typeface="Trebuchet MS" pitchFamily="34" charset="0"/>
              </a:rPr>
              <a:t>1.1% for standard therapy (p &lt; 0.001).  </a:t>
            </a:r>
          </a:p>
          <a:p>
            <a:endParaRPr lang="fr-BE" sz="2200">
              <a:latin typeface="Trebuchet MS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fr-BE" sz="2200">
                <a:latin typeface="Trebuchet MS" pitchFamily="34" charset="0"/>
              </a:rPr>
              <a:t> 30-day stroke </a:t>
            </a:r>
          </a:p>
          <a:p>
            <a:pPr lvl="1">
              <a:buFont typeface="Arial" pitchFamily="34" charset="0"/>
              <a:buChar char="•"/>
            </a:pPr>
            <a:r>
              <a:rPr lang="fr-BE" sz="2200">
                <a:latin typeface="Trebuchet MS" pitchFamily="34" charset="0"/>
              </a:rPr>
              <a:t>5.0% for TAVI </a:t>
            </a:r>
          </a:p>
          <a:p>
            <a:pPr lvl="1">
              <a:buFont typeface="Arial" pitchFamily="34" charset="0"/>
              <a:buChar char="•"/>
            </a:pPr>
            <a:r>
              <a:rPr lang="fr-BE" sz="2200">
                <a:latin typeface="Trebuchet MS" pitchFamily="34" charset="0"/>
              </a:rPr>
              <a:t>1.1% for standard therapy (p=0.06).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83985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4000" b="1" dirty="0" err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Cohort</a:t>
            </a:r>
            <a:r>
              <a:rPr lang="fr-BE" sz="4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 B:</a:t>
            </a:r>
            <a:r>
              <a:rPr lang="fr-BE" sz="32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fr-BE" sz="2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TAVI versus "standard </a:t>
            </a:r>
            <a:r>
              <a:rPr lang="fr-BE" sz="2000" b="1" dirty="0" err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therapy</a:t>
            </a:r>
            <a:r>
              <a:rPr lang="fr-BE" sz="2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" </a:t>
            </a:r>
            <a:r>
              <a:rPr lang="fr-BE" sz="2000" b="1" dirty="0" err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including</a:t>
            </a:r>
            <a:r>
              <a:rPr lang="fr-BE" sz="2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</a:rPr>
              <a:t> BAV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2268538" y="1844675"/>
            <a:ext cx="2016125" cy="0"/>
          </a:xfrm>
          <a:prstGeom prst="line">
            <a:avLst/>
          </a:prstGeom>
          <a:ln w="28575">
            <a:solidFill>
              <a:srgbClr val="0CD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195513" y="3213100"/>
            <a:ext cx="3455987" cy="0"/>
          </a:xfrm>
          <a:prstGeom prst="line">
            <a:avLst/>
          </a:prstGeom>
          <a:ln w="28575">
            <a:solidFill>
              <a:srgbClr val="0CD00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124075" y="4581525"/>
            <a:ext cx="36718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195513" y="5876925"/>
            <a:ext cx="1800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717032"/>
          </a:xfrm>
          <a:ln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BE" sz="4800" dirty="0" err="1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Thank</a:t>
            </a:r>
            <a:r>
              <a:rPr lang="fr-BE" sz="4800" dirty="0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fr-BE" sz="4800" dirty="0" err="1" smtClean="0">
                <a:ln w="500">
                  <a:solidFill>
                    <a:srgbClr val="0070C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you</a:t>
            </a:r>
            <a:endParaRPr lang="fr-BE" sz="3800" dirty="0">
              <a:ln w="500">
                <a:solidFill>
                  <a:srgbClr val="0070C0"/>
                </a:solidFill>
              </a:ln>
              <a:solidFill>
                <a:srgbClr val="00B0F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9395" name="Image 6" descr="logo_chu-coul-peti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516563"/>
            <a:ext cx="1722438" cy="987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ZoneTexte 7"/>
          <p:cNvSpPr txBox="1">
            <a:spLocks noChangeArrowheads="1"/>
          </p:cNvSpPr>
          <p:nvPr/>
        </p:nvSpPr>
        <p:spPr bwMode="auto">
          <a:xfrm>
            <a:off x="2857500" y="6143625"/>
            <a:ext cx="592931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Marie Erpicum – Perfusionniste </a:t>
            </a:r>
          </a:p>
          <a:p>
            <a:pPr algn="ctr" eaLnBrk="1" hangingPunct="1"/>
            <a:r>
              <a:rPr lang="fr-BE" sz="1200" b="1" i="1">
                <a:solidFill>
                  <a:schemeClr val="bg1"/>
                </a:solidFill>
                <a:latin typeface="Trebuchet MS" pitchFamily="34" charset="0"/>
              </a:rPr>
              <a:t>Département de chirurgie cardiovasculaire et thoracique - CHU de Liège</a:t>
            </a:r>
          </a:p>
          <a:p>
            <a:pPr algn="ctr" eaLnBrk="1" hangingPunct="1"/>
            <a:r>
              <a:rPr lang="fr-BE" sz="1000" b="1" i="1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fr-BE" sz="1000">
              <a:solidFill>
                <a:schemeClr val="bg1"/>
              </a:solidFill>
              <a:latin typeface="Trebuchet MS" pitchFamily="34" charset="0"/>
            </a:endParaRPr>
          </a:p>
          <a:p>
            <a:pPr algn="ctr" eaLnBrk="1" hangingPunct="1"/>
            <a:endParaRPr lang="fr-BE">
              <a:latin typeface="Trebuchet MS" pitchFamily="34" charset="0"/>
            </a:endParaRPr>
          </a:p>
        </p:txBody>
      </p:sp>
      <p:sp>
        <p:nvSpPr>
          <p:cNvPr id="59397" name="ZoneTexte 4"/>
          <p:cNvSpPr txBox="1">
            <a:spLocks noChangeArrowheads="1"/>
          </p:cNvSpPr>
          <p:nvPr/>
        </p:nvSpPr>
        <p:spPr bwMode="auto">
          <a:xfrm>
            <a:off x="2843213" y="5589588"/>
            <a:ext cx="59769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fr-BE" sz="1600"/>
              <a:t>Marie Erpicum</a:t>
            </a:r>
          </a:p>
          <a:p>
            <a:pPr algn="r" eaLnBrk="1" hangingPunct="1"/>
            <a:r>
              <a:rPr lang="fr-BE" sz="1600"/>
              <a:t>Perfusionnist</a:t>
            </a:r>
          </a:p>
          <a:p>
            <a:pPr algn="r" eaLnBrk="1" hangingPunct="1"/>
            <a:r>
              <a:rPr lang="fr-BE" sz="1600"/>
              <a:t>Cardiovascular &amp; Thoracic surgery department</a:t>
            </a:r>
          </a:p>
          <a:p>
            <a:pPr algn="r" eaLnBrk="1" hangingPunct="1"/>
            <a:r>
              <a:rPr lang="fr-BE" sz="1600"/>
              <a:t>CHU of Liege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96963" y="1325563"/>
            <a:ext cx="7681912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endParaRPr lang="en-US" sz="2400"/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b="1"/>
          </a:p>
          <a:p>
            <a:pPr marL="342900" indent="-342900">
              <a:spcBef>
                <a:spcPct val="20000"/>
              </a:spcBef>
              <a:buFont typeface="Wingdings" pitchFamily="2" charset="2"/>
              <a:buBlip>
                <a:blip r:embed="rId3"/>
              </a:buBlip>
            </a:pPr>
            <a:endParaRPr lang="en-US" b="1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endParaRPr lang="en-US" sz="240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12900"/>
            <a:ext cx="3816350" cy="462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73213"/>
            <a:ext cx="3586162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SAPIE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341438"/>
            <a:ext cx="475297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Line 9"/>
          <p:cNvSpPr>
            <a:spLocks noChangeShapeType="1"/>
          </p:cNvSpPr>
          <p:nvPr/>
        </p:nvSpPr>
        <p:spPr bwMode="auto">
          <a:xfrm flipH="1">
            <a:off x="3635375" y="3886200"/>
            <a:ext cx="457200" cy="274638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/>
          </a:p>
        </p:txBody>
      </p:sp>
      <p:sp>
        <p:nvSpPr>
          <p:cNvPr id="26635" name="Rectangle 2"/>
          <p:cNvSpPr>
            <a:spLocks noChangeArrowheads="1"/>
          </p:cNvSpPr>
          <p:nvPr/>
        </p:nvSpPr>
        <p:spPr bwMode="auto">
          <a:xfrm>
            <a:off x="0" y="142852"/>
            <a:ext cx="91440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e-DE" sz="3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Edwards SAPIEN™ THV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28600" y="2687638"/>
            <a:ext cx="861060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/>
              <a:t>The first human implant was performed in 2002</a:t>
            </a:r>
            <a:br>
              <a:rPr lang="en-US" sz="2000"/>
            </a:br>
            <a:endParaRPr lang="en-US" sz="2000"/>
          </a:p>
          <a:p>
            <a:pPr>
              <a:buFont typeface="Arial" pitchFamily="34" charset="0"/>
              <a:buChar char="•"/>
            </a:pPr>
            <a:r>
              <a:rPr lang="en-US" sz="2000"/>
              <a:t>The initial prosthesis developed by Cribier was made of equine pericardium</a:t>
            </a:r>
            <a:br>
              <a:rPr lang="en-US" sz="2000"/>
            </a:br>
            <a:endParaRPr lang="en-US" sz="2000"/>
          </a:p>
          <a:p>
            <a:pPr>
              <a:buFont typeface="Arial" pitchFamily="34" charset="0"/>
              <a:buChar char="•"/>
            </a:pPr>
            <a:r>
              <a:rPr lang="en-US" sz="2000"/>
              <a:t>The currently used Edwards PAV, is a tri-leaflet bioprosthesis that is made of bovine pericardium</a:t>
            </a:r>
            <a:br>
              <a:rPr lang="en-US" sz="2000"/>
            </a:br>
            <a:endParaRPr lang="en-US" sz="2000"/>
          </a:p>
          <a:p>
            <a:pPr>
              <a:buFont typeface="Arial" pitchFamily="34" charset="0"/>
              <a:buChar char="•"/>
            </a:pPr>
            <a:r>
              <a:rPr lang="en-US" sz="2000"/>
              <a:t>Two different dimensions 23 and 26 mm, that can be advanced trough a 22F or a 24F percutaneous sheath</a:t>
            </a:r>
            <a:br>
              <a:rPr lang="en-US" sz="2000"/>
            </a:br>
            <a:endParaRPr lang="en-US" sz="200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1475"/>
            <a:ext cx="41767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00034" y="142852"/>
            <a:ext cx="8143900" cy="857256"/>
          </a:xfrm>
          <a:prstGeom prst="rect">
            <a:avLst/>
          </a:prstGeom>
        </p:spPr>
        <p:txBody>
          <a:bodyPr lIns="45720" tIns="0" rIns="4572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3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CoreValve Revalving</a:t>
            </a:r>
            <a:r>
              <a:rPr lang="fr-BE" sz="3800" b="1" baseline="30000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+mn-lt"/>
                <a:cs typeface="+mn-cs"/>
              </a:rPr>
              <a:t>® </a:t>
            </a:r>
            <a:r>
              <a:rPr lang="fr-BE" sz="3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(</a:t>
            </a:r>
            <a:r>
              <a:rPr lang="fr-BE" sz="3800" b="1" dirty="0" err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Medtronic</a:t>
            </a:r>
            <a:r>
              <a:rPr lang="fr-BE" sz="38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latin typeface="+mj-lt"/>
                <a:ea typeface="+mj-ea"/>
                <a:cs typeface="+mj-cs"/>
              </a:rPr>
              <a:t>)</a:t>
            </a:r>
            <a:endParaRPr lang="fr-BE" sz="3800" b="1" baseline="30000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5" name="ZoneTexte 24"/>
          <p:cNvSpPr txBox="1">
            <a:spLocks noChangeArrowheads="1"/>
          </p:cNvSpPr>
          <p:nvPr/>
        </p:nvSpPr>
        <p:spPr bwMode="auto">
          <a:xfrm>
            <a:off x="0" y="33575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BE">
              <a:latin typeface="Trebuchet MS" pitchFamily="34" charset="0"/>
            </a:endParaRPr>
          </a:p>
        </p:txBody>
      </p:sp>
      <p:pic>
        <p:nvPicPr>
          <p:cNvPr id="6" name="Image 5" descr="corevalv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3" t="62556"/>
          <a:stretch>
            <a:fillRect/>
          </a:stretch>
        </p:blipFill>
        <p:spPr bwMode="auto">
          <a:xfrm>
            <a:off x="2357438" y="928688"/>
            <a:ext cx="4224337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 descr="corevalv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7" t="24886" b="39726"/>
          <a:stretch>
            <a:fillRect/>
          </a:stretch>
        </p:blipFill>
        <p:spPr bwMode="auto">
          <a:xfrm>
            <a:off x="2571750" y="1214438"/>
            <a:ext cx="4000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2" descr="Valve Vertical"/>
          <p:cNvPicPr>
            <a:picLocks noChangeAspect="1" noChangeArrowheads="1"/>
          </p:cNvPicPr>
          <p:nvPr/>
        </p:nvPicPr>
        <p:blipFill>
          <a:blip r:embed="rId4"/>
          <a:srcRect b="2339"/>
          <a:stretch>
            <a:fillRect/>
          </a:stretch>
        </p:blipFill>
        <p:spPr bwMode="auto">
          <a:xfrm>
            <a:off x="2700338" y="1030288"/>
            <a:ext cx="3743325" cy="53197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8600" y="1490663"/>
            <a:ext cx="58674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7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47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347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47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47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7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	Single layer porcine pericardium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	Tissue valve sutured to frame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	Tri-leaflet configuration</a:t>
            </a:r>
            <a:endParaRPr lang="en-US" sz="2400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	Skirt 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2400"/>
              <a:t> primary function = sealing</a:t>
            </a:r>
          </a:p>
          <a:p>
            <a:pPr lvl="2">
              <a:spcBef>
                <a:spcPct val="20000"/>
              </a:spcBef>
              <a:buFontTx/>
              <a:buChar char="•"/>
            </a:pPr>
            <a:r>
              <a:rPr lang="en-US" sz="2400"/>
              <a:t> scalloped for flow dynamics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	Designed for transcatheter delivery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/>
              <a:t>   Two sizes accommodate 90% of 	patients </a:t>
            </a:r>
          </a:p>
        </p:txBody>
      </p:sp>
      <p:pic>
        <p:nvPicPr>
          <p:cNvPr id="14339" name="Picture 4" descr="Valve Vertic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3208338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Personnalisé 2">
      <a:dk1>
        <a:sysClr val="windowText" lastClr="000000"/>
      </a:dk1>
      <a:lt1>
        <a:sysClr val="window" lastClr="FFFFFF"/>
      </a:lt1>
      <a:dk2>
        <a:srgbClr val="7F7F7F"/>
      </a:dk2>
      <a:lt2>
        <a:srgbClr val="59A9F2"/>
      </a:lt2>
      <a:accent1>
        <a:srgbClr val="0B5394"/>
      </a:accent1>
      <a:accent2>
        <a:srgbClr val="59A9F2"/>
      </a:accent2>
      <a:accent3>
        <a:srgbClr val="90C6F6"/>
      </a:accent3>
      <a:accent4>
        <a:srgbClr val="C7E2FA"/>
      </a:accent4>
      <a:accent5>
        <a:srgbClr val="59A9F2"/>
      </a:accent5>
      <a:accent6>
        <a:srgbClr val="90C6F6"/>
      </a:accent6>
      <a:hlink>
        <a:srgbClr val="C7E2FA"/>
      </a:hlink>
      <a:folHlink>
        <a:srgbClr val="0070C0"/>
      </a:folHlink>
    </a:clrScheme>
    <a:fontScheme name="Urbai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11636</TotalTime>
  <Words>940</Words>
  <Application>Microsoft Office PowerPoint</Application>
  <PresentationFormat>Affichage à l'écran (4:3)</PresentationFormat>
  <Paragraphs>452</Paragraphs>
  <Slides>54</Slides>
  <Notes>54</Notes>
  <HiddenSlides>4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63" baseType="lpstr">
      <vt:lpstr>Arial</vt:lpstr>
      <vt:lpstr>Trebuchet MS</vt:lpstr>
      <vt:lpstr>Georgia</vt:lpstr>
      <vt:lpstr>Wingdings 2</vt:lpstr>
      <vt:lpstr>Calibri</vt:lpstr>
      <vt:lpstr>Wingdings</vt:lpstr>
      <vt:lpstr>ヒラギノ角ゴ Pro W3</vt:lpstr>
      <vt:lpstr>MS PGothic</vt:lpstr>
      <vt:lpstr>Urbain</vt:lpstr>
      <vt:lpstr>Transcatheter Aortic Valve Implantation</vt:lpstr>
      <vt:lpstr>Présentation PowerPoint</vt:lpstr>
      <vt:lpstr>Présentation PowerPoint</vt:lpstr>
      <vt:lpstr>Présentation PowerPoint</vt:lpstr>
      <vt:lpstr>TAVI  Two different types of valves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TAVI  Actual indications</vt:lpstr>
      <vt:lpstr>Présentation PowerPoint</vt:lpstr>
      <vt:lpstr>Présentation PowerPoint</vt:lpstr>
      <vt:lpstr>TAVI  Risks and results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30-Day Adverse Events* (Site Reported &amp; Non-adjudicated)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TAVI  The PARTNER trial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Implantation Percutanée  de Valve Aortique  au CHU de LIEGE</dc:title>
  <dc:creator>Marie</dc:creator>
  <cp:lastModifiedBy>CHU-Liege</cp:lastModifiedBy>
  <cp:revision>450</cp:revision>
  <dcterms:created xsi:type="dcterms:W3CDTF">2010-05-08T15:52:12Z</dcterms:created>
  <dcterms:modified xsi:type="dcterms:W3CDTF">2012-01-02T14:24:22Z</dcterms:modified>
</cp:coreProperties>
</file>