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51" d="100"/>
          <a:sy n="51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28CB52-61F9-4D30-8BB2-BD89D4DE20BE}" type="datetimeFigureOut">
              <a:rPr lang="fr-BE" smtClean="0"/>
              <a:pPr/>
              <a:t>2/10/2011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27B48F-18BD-4685-AF18-7164BEFDB38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Garamond" pitchFamily="18" charset="0"/>
              </a:rPr>
              <a:t>Análise semiótica das relações entre imagens e discursos em </a:t>
            </a:r>
            <a:r>
              <a:rPr lang="pt-BR" sz="3600" b="1" dirty="0" smtClean="0">
                <a:latin typeface="Garamond" pitchFamily="18" charset="0"/>
              </a:rPr>
              <a:t>astrofísica</a:t>
            </a:r>
            <a:endParaRPr lang="fr-BE" sz="3600" dirty="0">
              <a:latin typeface="Garamond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2304256"/>
          </a:xfrm>
        </p:spPr>
        <p:txBody>
          <a:bodyPr/>
          <a:lstStyle/>
          <a:p>
            <a:r>
              <a:rPr lang="fr-BE" sz="2400" dirty="0" smtClean="0">
                <a:solidFill>
                  <a:schemeClr val="tx1"/>
                </a:solidFill>
                <a:latin typeface="Garamond" pitchFamily="18" charset="0"/>
              </a:rPr>
              <a:t>Lionel </a:t>
            </a:r>
            <a:r>
              <a:rPr lang="fr-BE" sz="2400" dirty="0" err="1" smtClean="0">
                <a:solidFill>
                  <a:schemeClr val="tx1"/>
                </a:solidFill>
                <a:latin typeface="Garamond" pitchFamily="18" charset="0"/>
              </a:rPr>
              <a:t>Sturnack</a:t>
            </a:r>
            <a:endParaRPr lang="fr-BE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r>
              <a:rPr lang="fr-BE" sz="2200" dirty="0" smtClean="0">
                <a:latin typeface="Garamond" pitchFamily="18" charset="0"/>
              </a:rPr>
              <a:t>Université de Liège – </a:t>
            </a:r>
            <a:r>
              <a:rPr lang="fr-BE" sz="2200" dirty="0" err="1" smtClean="0">
                <a:latin typeface="Garamond" pitchFamily="18" charset="0"/>
              </a:rPr>
              <a:t>Universidade</a:t>
            </a:r>
            <a:r>
              <a:rPr lang="fr-BE" sz="2200" dirty="0" smtClean="0">
                <a:latin typeface="Garamond" pitchFamily="18" charset="0"/>
              </a:rPr>
              <a:t> de São Paulo</a:t>
            </a:r>
            <a:endParaRPr lang="fr-BE" sz="2200" dirty="0">
              <a:latin typeface="Garamond" pitchFamily="18" charset="0"/>
            </a:endParaRPr>
          </a:p>
        </p:txBody>
      </p:sp>
      <p:pic>
        <p:nvPicPr>
          <p:cNvPr id="1026" name="Picture 2" descr="C:\Users\Lionel\Downloads\Charte et LOGO WBI\LOGO-WBI_gris&amp;rou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09120"/>
            <a:ext cx="2369840" cy="129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200" i="1" dirty="0" err="1" smtClean="0">
                <a:latin typeface="Garamond" pitchFamily="18" charset="0"/>
              </a:rPr>
              <a:t>Qual</a:t>
            </a:r>
            <a:r>
              <a:rPr lang="fr-BE" sz="3200" i="1" dirty="0">
                <a:latin typeface="Garamond" pitchFamily="18" charset="0"/>
              </a:rPr>
              <a:t> </a:t>
            </a:r>
            <a:r>
              <a:rPr lang="fr-BE" sz="3200" i="1" dirty="0" smtClean="0">
                <a:latin typeface="Garamond" pitchFamily="18" charset="0"/>
              </a:rPr>
              <a:t>é </a:t>
            </a:r>
            <a:r>
              <a:rPr lang="fr-BE" sz="3200" i="1" dirty="0" err="1" smtClean="0">
                <a:latin typeface="Garamond" pitchFamily="18" charset="0"/>
              </a:rPr>
              <a:t>científica</a:t>
            </a:r>
            <a:r>
              <a:rPr lang="fr-BE" sz="3200" i="1" dirty="0" smtClean="0">
                <a:latin typeface="Garamond" pitchFamily="18" charset="0"/>
              </a:rPr>
              <a:t> ?</a:t>
            </a:r>
            <a:endParaRPr lang="fr-BE" sz="3200" i="1" dirty="0">
              <a:latin typeface="Garamond" pitchFamily="18" charset="0"/>
            </a:endParaRPr>
          </a:p>
        </p:txBody>
      </p:sp>
      <p:pic>
        <p:nvPicPr>
          <p:cNvPr id="5" name="Espace réservé du contenu 4" descr="Chandra 1 (NGC 282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7034"/>
            <a:ext cx="3657600" cy="2758331"/>
          </a:xfrm>
        </p:spPr>
      </p:pic>
      <p:pic>
        <p:nvPicPr>
          <p:cNvPr id="6" name="Espace réservé du contenu 5" descr="Vue d'artiste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79672" y="2590619"/>
            <a:ext cx="3439005" cy="2591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sz="3200" dirty="0">
              <a:latin typeface="Garamond" pitchFamily="18" charset="0"/>
            </a:endParaRPr>
          </a:p>
        </p:txBody>
      </p:sp>
      <p:pic>
        <p:nvPicPr>
          <p:cNvPr id="5" name="Espace réservé du contenu 4" descr="Chandra 2 (NGC 281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3657600" cy="2842915"/>
          </a:xfrm>
        </p:spPr>
      </p:pic>
      <p:pic>
        <p:nvPicPr>
          <p:cNvPr id="6" name="Espace réservé du contenu 5" descr="Chandra 3 (NGC 281 data)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038600" cy="2911119"/>
          </a:xfrm>
        </p:spPr>
      </p:pic>
      <p:sp>
        <p:nvSpPr>
          <p:cNvPr id="7" name="Rectangle 6"/>
          <p:cNvSpPr/>
          <p:nvPr/>
        </p:nvSpPr>
        <p:spPr>
          <a:xfrm>
            <a:off x="0" y="648866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http://chandra.harvard.edu/photo/2011/ngc281/</a:t>
            </a:r>
            <a:endParaRPr lang="fr-BE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fr-BE" sz="3200" i="1" dirty="0" err="1" smtClean="0">
                <a:latin typeface="Garamond" pitchFamily="18" charset="0"/>
              </a:rPr>
              <a:t>Scientific</a:t>
            </a:r>
            <a:r>
              <a:rPr lang="fr-BE" sz="3200" i="1" dirty="0" smtClean="0">
                <a:latin typeface="Garamond" pitchFamily="18" charset="0"/>
              </a:rPr>
              <a:t> American </a:t>
            </a:r>
            <a:r>
              <a:rPr lang="fr-BE" sz="3200" i="1" dirty="0" err="1" smtClean="0">
                <a:latin typeface="Garamond" pitchFamily="18" charset="0"/>
              </a:rPr>
              <a:t>Brasil</a:t>
            </a:r>
            <a:endParaRPr lang="fr-BE" sz="3200" i="1" dirty="0">
              <a:latin typeface="Garamond" pitchFamily="18" charset="0"/>
            </a:endParaRPr>
          </a:p>
        </p:txBody>
      </p:sp>
      <p:pic>
        <p:nvPicPr>
          <p:cNvPr id="4" name="Espace réservé du contenu 3" descr="scientificamericanbrasi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340768"/>
            <a:ext cx="4608512" cy="4223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fr-BE" sz="3200" i="1" dirty="0" err="1" smtClean="0">
                <a:latin typeface="Garamond" pitchFamily="18" charset="0"/>
              </a:rPr>
              <a:t>Astronomy</a:t>
            </a:r>
            <a:r>
              <a:rPr lang="fr-BE" sz="3200" i="1" dirty="0" smtClean="0">
                <a:latin typeface="Garamond" pitchFamily="18" charset="0"/>
              </a:rPr>
              <a:t> &amp; </a:t>
            </a:r>
            <a:r>
              <a:rPr lang="fr-BE" sz="3200" i="1" dirty="0" err="1" smtClean="0">
                <a:latin typeface="Garamond" pitchFamily="18" charset="0"/>
              </a:rPr>
              <a:t>Astrophysics</a:t>
            </a:r>
            <a:endParaRPr lang="fr-BE" sz="3200" i="1" dirty="0">
              <a:latin typeface="Garamond" pitchFamily="18" charset="0"/>
            </a:endParaRPr>
          </a:p>
        </p:txBody>
      </p:sp>
      <p:pic>
        <p:nvPicPr>
          <p:cNvPr id="6" name="Espace réservé du contenu 5" descr="HE 0450 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8" y="2555668"/>
            <a:ext cx="4791744" cy="2962689"/>
          </a:xfrm>
        </p:spPr>
      </p:pic>
      <p:sp>
        <p:nvSpPr>
          <p:cNvPr id="7" name="Rectangle 6"/>
          <p:cNvSpPr/>
          <p:nvPr/>
        </p:nvSpPr>
        <p:spPr>
          <a:xfrm>
            <a:off x="0" y="6488668"/>
            <a:ext cx="897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i="1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http</a:t>
            </a:r>
            <a:r>
              <a:rPr lang="fr-BE" i="1" dirty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://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orbi.ulg.ac.be/bitstream/2268/6674/1/aa8725-07.pdf</a:t>
            </a:r>
            <a:endParaRPr lang="fr-BE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fr-BE" sz="3200" i="1" dirty="0" err="1" smtClean="0">
                <a:latin typeface="Garamond" pitchFamily="18" charset="0"/>
              </a:rPr>
              <a:t>Astronomy</a:t>
            </a:r>
            <a:r>
              <a:rPr lang="fr-BE" sz="3200" i="1" dirty="0" smtClean="0">
                <a:latin typeface="Garamond" pitchFamily="18" charset="0"/>
              </a:rPr>
              <a:t> &amp; </a:t>
            </a:r>
            <a:r>
              <a:rPr lang="fr-BE" sz="3200" i="1" dirty="0" err="1" smtClean="0">
                <a:latin typeface="Garamond" pitchFamily="18" charset="0"/>
              </a:rPr>
              <a:t>Astrophysics</a:t>
            </a:r>
            <a:endParaRPr lang="fr-BE" sz="3200" i="1" dirty="0">
              <a:latin typeface="Garamond" pitchFamily="18" charset="0"/>
            </a:endParaRPr>
          </a:p>
        </p:txBody>
      </p:sp>
      <p:pic>
        <p:nvPicPr>
          <p:cNvPr id="5" name="Espace réservé du contenu 4" descr="HE 04(à 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528392" cy="3272092"/>
          </a:xfrm>
        </p:spPr>
      </p:pic>
      <p:pic>
        <p:nvPicPr>
          <p:cNvPr id="9" name="Image 8" descr="HE 0450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21088"/>
            <a:ext cx="3699298" cy="2205178"/>
          </a:xfrm>
          <a:prstGeom prst="rect">
            <a:avLst/>
          </a:prstGeom>
        </p:spPr>
      </p:pic>
      <p:pic>
        <p:nvPicPr>
          <p:cNvPr id="10" name="Image 9" descr="HE 0450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916832"/>
            <a:ext cx="3946452" cy="4392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88668"/>
            <a:ext cx="897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i="1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http</a:t>
            </a:r>
            <a:r>
              <a:rPr lang="fr-BE" i="1" dirty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://</a:t>
            </a:r>
            <a:r>
              <a:rPr lang="fr-BE" i="1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orbi.ulg.ac.be/bitstream/2268/6674/1/aa8725-07.pdf</a:t>
            </a:r>
            <a:endParaRPr lang="fr-BE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800" i="1" dirty="0" smtClean="0">
                <a:latin typeface="Garamond" pitchFamily="18" charset="0"/>
              </a:rPr>
              <a:t>Aladin </a:t>
            </a:r>
            <a:r>
              <a:rPr lang="fr-BE" sz="2800" i="1" dirty="0" err="1" smtClean="0">
                <a:latin typeface="Garamond" pitchFamily="18" charset="0"/>
              </a:rPr>
              <a:t>Sky</a:t>
            </a:r>
            <a:r>
              <a:rPr lang="fr-BE" sz="2800" i="1" dirty="0" smtClean="0">
                <a:latin typeface="Garamond" pitchFamily="18" charset="0"/>
              </a:rPr>
              <a:t> Atlas </a:t>
            </a:r>
            <a:r>
              <a:rPr lang="fr-BE" sz="2400" dirty="0" smtClean="0">
                <a:latin typeface="Garamond" pitchFamily="18" charset="0"/>
              </a:rPr>
              <a:t>(Centre de Données astronomiques de Strasbourg – CDS)</a:t>
            </a:r>
            <a:endParaRPr lang="fr-BE" sz="2400" dirty="0">
              <a:latin typeface="Garamond" pitchFamily="18" charset="0"/>
            </a:endParaRPr>
          </a:p>
        </p:txBody>
      </p:sp>
      <p:pic>
        <p:nvPicPr>
          <p:cNvPr id="4" name="Espace réservé du contenu 3" descr="Aladin sky atlas 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0812" y="1688772"/>
            <a:ext cx="5020376" cy="4696481"/>
          </a:xfrm>
        </p:spPr>
      </p:pic>
      <p:sp>
        <p:nvSpPr>
          <p:cNvPr id="5" name="Rectangle 4"/>
          <p:cNvSpPr/>
          <p:nvPr/>
        </p:nvSpPr>
        <p:spPr>
          <a:xfrm>
            <a:off x="0" y="6488668"/>
            <a:ext cx="3572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http://aladin.u-strasbg.fr/aladin.gml</a:t>
            </a:r>
            <a:endParaRPr lang="fr-BE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800" i="1" dirty="0" smtClean="0">
                <a:latin typeface="Garamond" pitchFamily="18" charset="0"/>
              </a:rPr>
              <a:t>Aladin </a:t>
            </a:r>
            <a:r>
              <a:rPr lang="fr-BE" sz="2800" i="1" dirty="0" err="1" smtClean="0">
                <a:latin typeface="Garamond" pitchFamily="18" charset="0"/>
              </a:rPr>
              <a:t>Sky</a:t>
            </a:r>
            <a:r>
              <a:rPr lang="fr-BE" sz="2800" i="1" dirty="0" smtClean="0">
                <a:latin typeface="Garamond" pitchFamily="18" charset="0"/>
              </a:rPr>
              <a:t> Atlas </a:t>
            </a:r>
            <a:r>
              <a:rPr lang="fr-BE" sz="2400" dirty="0" smtClean="0">
                <a:latin typeface="Garamond" pitchFamily="18" charset="0"/>
              </a:rPr>
              <a:t>(Centre de Données astronomiques de Strasbourg – CDS)</a:t>
            </a:r>
            <a:endParaRPr lang="fr-BE" sz="2400" dirty="0"/>
          </a:p>
        </p:txBody>
      </p:sp>
      <p:pic>
        <p:nvPicPr>
          <p:cNvPr id="4" name="Espace réservé du contenu 3" descr="Aladin sky atlas 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1285" y="1679246"/>
            <a:ext cx="5039429" cy="4715533"/>
          </a:xfrm>
        </p:spPr>
      </p:pic>
      <p:sp>
        <p:nvSpPr>
          <p:cNvPr id="6" name="Rectangle 5"/>
          <p:cNvSpPr/>
          <p:nvPr/>
        </p:nvSpPr>
        <p:spPr>
          <a:xfrm>
            <a:off x="0" y="6488668"/>
            <a:ext cx="3572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http://aladin.u-strasbg.fr/aladin.gml</a:t>
            </a:r>
            <a:endParaRPr lang="fr-BE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800" i="1" dirty="0" smtClean="0">
                <a:latin typeface="Garamond" pitchFamily="18" charset="0"/>
              </a:rPr>
              <a:t>Aladin </a:t>
            </a:r>
            <a:r>
              <a:rPr lang="fr-BE" sz="2800" i="1" dirty="0" err="1" smtClean="0">
                <a:latin typeface="Garamond" pitchFamily="18" charset="0"/>
              </a:rPr>
              <a:t>Sky</a:t>
            </a:r>
            <a:r>
              <a:rPr lang="fr-BE" sz="2800" i="1" dirty="0" smtClean="0">
                <a:latin typeface="Garamond" pitchFamily="18" charset="0"/>
              </a:rPr>
              <a:t> Atlas </a:t>
            </a:r>
            <a:r>
              <a:rPr lang="fr-BE" sz="2400" dirty="0" smtClean="0">
                <a:latin typeface="Garamond" pitchFamily="18" charset="0"/>
              </a:rPr>
              <a:t>(Centre de Données astronomiques de Strasbourg – CDS)</a:t>
            </a:r>
            <a:endParaRPr lang="fr-BE" sz="2400" dirty="0"/>
          </a:p>
        </p:txBody>
      </p:sp>
      <p:pic>
        <p:nvPicPr>
          <p:cNvPr id="4" name="Espace réservé du contenu 3" descr="Aladin sky atlas 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8223" y="1600200"/>
            <a:ext cx="7105553" cy="4873625"/>
          </a:xfrm>
        </p:spPr>
      </p:pic>
      <p:sp>
        <p:nvSpPr>
          <p:cNvPr id="5" name="Rectangle 4"/>
          <p:cNvSpPr/>
          <p:nvPr/>
        </p:nvSpPr>
        <p:spPr>
          <a:xfrm>
            <a:off x="0" y="6488668"/>
            <a:ext cx="3572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http://aladin.u-strasbg.fr/aladin.gml</a:t>
            </a:r>
            <a:endParaRPr lang="fr-BE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800" i="1" dirty="0" smtClean="0">
                <a:latin typeface="Garamond" pitchFamily="18" charset="0"/>
              </a:rPr>
              <a:t>Aladin </a:t>
            </a:r>
            <a:r>
              <a:rPr lang="fr-BE" sz="2800" i="1" dirty="0" err="1" smtClean="0">
                <a:latin typeface="Garamond" pitchFamily="18" charset="0"/>
              </a:rPr>
              <a:t>Sky</a:t>
            </a:r>
            <a:r>
              <a:rPr lang="fr-BE" sz="2800" i="1" dirty="0" smtClean="0">
                <a:latin typeface="Garamond" pitchFamily="18" charset="0"/>
              </a:rPr>
              <a:t> Atlas </a:t>
            </a:r>
            <a:r>
              <a:rPr lang="fr-BE" sz="2400" dirty="0" smtClean="0">
                <a:latin typeface="Garamond" pitchFamily="18" charset="0"/>
              </a:rPr>
              <a:t>(Centre de Données astronomiques de Strasbourg – CDS)</a:t>
            </a:r>
            <a:endParaRPr lang="fr-BE" sz="2400" dirty="0"/>
          </a:p>
        </p:txBody>
      </p:sp>
      <p:pic>
        <p:nvPicPr>
          <p:cNvPr id="4" name="Espace réservé du contenu 3" descr="Aladin sky atlas 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61759" y="1726877"/>
            <a:ext cx="5058481" cy="4620270"/>
          </a:xfrm>
        </p:spPr>
      </p:pic>
      <p:sp>
        <p:nvSpPr>
          <p:cNvPr id="5" name="Rectangle 4"/>
          <p:cNvSpPr/>
          <p:nvPr/>
        </p:nvSpPr>
        <p:spPr>
          <a:xfrm>
            <a:off x="0" y="6488668"/>
            <a:ext cx="3572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http://aladin.u-strasbg.fr/aladin.gml</a:t>
            </a:r>
            <a:endParaRPr lang="fr-BE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800" i="1" dirty="0" smtClean="0">
                <a:latin typeface="Garamond" pitchFamily="18" charset="0"/>
              </a:rPr>
              <a:t>Aladin </a:t>
            </a:r>
            <a:r>
              <a:rPr lang="fr-BE" sz="2800" i="1" dirty="0" err="1" smtClean="0">
                <a:latin typeface="Garamond" pitchFamily="18" charset="0"/>
              </a:rPr>
              <a:t>Sky</a:t>
            </a:r>
            <a:r>
              <a:rPr lang="fr-BE" sz="2800" i="1" dirty="0" smtClean="0">
                <a:latin typeface="Garamond" pitchFamily="18" charset="0"/>
              </a:rPr>
              <a:t> Atlas </a:t>
            </a:r>
            <a:r>
              <a:rPr lang="fr-BE" sz="2400" dirty="0" smtClean="0">
                <a:latin typeface="Garamond" pitchFamily="18" charset="0"/>
              </a:rPr>
              <a:t>(Centre de Données astronomiques de Strasbourg – CDS)</a:t>
            </a:r>
            <a:endParaRPr lang="fr-BE" sz="2400" dirty="0"/>
          </a:p>
        </p:txBody>
      </p:sp>
      <p:pic>
        <p:nvPicPr>
          <p:cNvPr id="5" name="Espace réservé du contenu 4" descr="Aladin sky atlas 5,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62102"/>
            <a:ext cx="3657600" cy="3448195"/>
          </a:xfrm>
        </p:spPr>
      </p:pic>
      <p:pic>
        <p:nvPicPr>
          <p:cNvPr id="6" name="Espace réservé du contenu 5" descr="Aladin sky atlas 5,2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168869"/>
            <a:ext cx="3657600" cy="3434661"/>
          </a:xfrm>
        </p:spPr>
      </p:pic>
      <p:sp>
        <p:nvSpPr>
          <p:cNvPr id="7" name="Rectangle 6"/>
          <p:cNvSpPr/>
          <p:nvPr/>
        </p:nvSpPr>
        <p:spPr>
          <a:xfrm>
            <a:off x="0" y="6488668"/>
            <a:ext cx="3572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rPr>
              <a:t>http://aladin.u-strasbg.fr/aladin.gml</a:t>
            </a:r>
            <a:endParaRPr lang="fr-BE" dirty="0">
              <a:solidFill>
                <a:schemeClr val="bg1">
                  <a:lumMod val="6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123</Words>
  <Application>Microsoft Office PowerPoint</Application>
  <PresentationFormat>Affichage à l'écran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Oriel</vt:lpstr>
      <vt:lpstr>Análise semiótica das relações entre imagens e discursos em astrofísica</vt:lpstr>
      <vt:lpstr>Scientific American Brasil</vt:lpstr>
      <vt:lpstr>Astronomy &amp; Astrophysics</vt:lpstr>
      <vt:lpstr>Astronomy &amp; Astrophysics</vt:lpstr>
      <vt:lpstr>Aladin Sky Atlas (Centre de Données astronomiques de Strasbourg – CDS)</vt:lpstr>
      <vt:lpstr>Aladin Sky Atlas (Centre de Données astronomiques de Strasbourg – CDS)</vt:lpstr>
      <vt:lpstr>Aladin Sky Atlas (Centre de Données astronomiques de Strasbourg – CDS)</vt:lpstr>
      <vt:lpstr>Aladin Sky Atlas (Centre de Données astronomiques de Strasbourg – CDS)</vt:lpstr>
      <vt:lpstr>Aladin Sky Atlas (Centre de Données astronomiques de Strasbourg – CDS)</vt:lpstr>
      <vt:lpstr>Qual é científica ?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semiótica das relações entre imagens e discursos em astrofísica</dc:title>
  <dc:creator>Windows User</dc:creator>
  <cp:lastModifiedBy>Windows User</cp:lastModifiedBy>
  <cp:revision>29</cp:revision>
  <dcterms:created xsi:type="dcterms:W3CDTF">2011-09-29T15:54:27Z</dcterms:created>
  <dcterms:modified xsi:type="dcterms:W3CDTF">2011-10-02T20:25:14Z</dcterms:modified>
</cp:coreProperties>
</file>