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7"/>
  </p:notesMasterIdLst>
  <p:sldIdLst>
    <p:sldId id="259" r:id="rId2"/>
    <p:sldId id="260" r:id="rId3"/>
    <p:sldId id="261" r:id="rId4"/>
    <p:sldId id="262" r:id="rId5"/>
    <p:sldId id="263" r:id="rId6"/>
    <p:sldId id="264" r:id="rId7"/>
    <p:sldId id="265" r:id="rId8"/>
    <p:sldId id="266" r:id="rId9"/>
    <p:sldId id="267" r:id="rId10"/>
    <p:sldId id="268" r:id="rId11"/>
    <p:sldId id="269" r:id="rId12"/>
    <p:sldId id="465" r:id="rId13"/>
    <p:sldId id="463" r:id="rId14"/>
    <p:sldId id="462" r:id="rId15"/>
    <p:sldId id="464" r:id="rId16"/>
    <p:sldId id="467" r:id="rId17"/>
    <p:sldId id="270" r:id="rId18"/>
    <p:sldId id="466"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9144000" cy="6858000" type="screen4x3"/>
  <p:notesSz cx="6794500" cy="9921875"/>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3399"/>
    <a:srgbClr val="000066"/>
    <a:srgbClr val="003300"/>
    <a:srgbClr val="FF9900"/>
    <a:srgbClr val="0099FF"/>
    <a:srgbClr val="FF66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2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200"/>
            </a:lvl1pPr>
          </a:lstStyle>
          <a:p>
            <a:endParaRPr lang="fr-FR"/>
          </a:p>
        </p:txBody>
      </p:sp>
      <p:sp>
        <p:nvSpPr>
          <p:cNvPr id="115715"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200"/>
            </a:lvl1pPr>
          </a:lstStyle>
          <a:p>
            <a:endParaRPr lang="fr-FR"/>
          </a:p>
        </p:txBody>
      </p:sp>
      <p:sp>
        <p:nvSpPr>
          <p:cNvPr id="115716" name="Rectangle 4"/>
          <p:cNvSpPr>
            <a:spLocks noGrp="1" noRot="1" noChangeAspect="1" noChangeArrowheads="1" noTextEdit="1"/>
          </p:cNvSpPr>
          <p:nvPr>
            <p:ph type="sldImg" idx="2"/>
          </p:nvPr>
        </p:nvSpPr>
        <p:spPr bwMode="auto">
          <a:xfrm>
            <a:off x="917575" y="744538"/>
            <a:ext cx="4960938" cy="3721100"/>
          </a:xfrm>
          <a:prstGeom prst="rect">
            <a:avLst/>
          </a:prstGeom>
          <a:noFill/>
          <a:ln w="9525">
            <a:solidFill>
              <a:srgbClr val="000000"/>
            </a:solidFill>
            <a:miter lim="800000"/>
            <a:headEnd/>
            <a:tailEnd/>
          </a:ln>
          <a:effectLst/>
        </p:spPr>
      </p:sp>
      <p:sp>
        <p:nvSpPr>
          <p:cNvPr id="115717" name="Rectangle 5"/>
          <p:cNvSpPr>
            <a:spLocks noGrp="1" noChangeArrowheads="1"/>
          </p:cNvSpPr>
          <p:nvPr>
            <p:ph type="body" sz="quarter" idx="3"/>
          </p:nvPr>
        </p:nvSpPr>
        <p:spPr bwMode="auto">
          <a:xfrm>
            <a:off x="679450" y="4713288"/>
            <a:ext cx="5435600" cy="4465637"/>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15718" name="Rectangle 6"/>
          <p:cNvSpPr>
            <a:spLocks noGrp="1" noChangeArrowheads="1"/>
          </p:cNvSpPr>
          <p:nvPr>
            <p:ph type="ftr" sz="quarter" idx="4"/>
          </p:nvPr>
        </p:nvSpPr>
        <p:spPr bwMode="auto">
          <a:xfrm>
            <a:off x="0" y="9423400"/>
            <a:ext cx="2944813" cy="496888"/>
          </a:xfrm>
          <a:prstGeom prst="rect">
            <a:avLst/>
          </a:prstGeom>
          <a:noFill/>
          <a:ln w="9525">
            <a:noFill/>
            <a:miter lim="800000"/>
            <a:headEnd/>
            <a:tailEnd/>
          </a:ln>
          <a:effectLst/>
        </p:spPr>
        <p:txBody>
          <a:bodyPr vert="horz" wrap="square" lIns="91436" tIns="45718" rIns="91436" bIns="45718" numCol="1" anchor="b" anchorCtr="0" compatLnSpc="1">
            <a:prstTxWarp prst="textNoShape">
              <a:avLst/>
            </a:prstTxWarp>
          </a:bodyPr>
          <a:lstStyle>
            <a:lvl1pPr>
              <a:defRPr sz="1200"/>
            </a:lvl1pPr>
          </a:lstStyle>
          <a:p>
            <a:endParaRPr lang="fr-FR"/>
          </a:p>
        </p:txBody>
      </p:sp>
      <p:sp>
        <p:nvSpPr>
          <p:cNvPr id="115719" name="Rectangle 7"/>
          <p:cNvSpPr>
            <a:spLocks noGrp="1" noChangeArrowheads="1"/>
          </p:cNvSpPr>
          <p:nvPr>
            <p:ph type="sldNum" sz="quarter" idx="5"/>
          </p:nvPr>
        </p:nvSpPr>
        <p:spPr bwMode="auto">
          <a:xfrm>
            <a:off x="3848100" y="9423400"/>
            <a:ext cx="2944813" cy="496888"/>
          </a:xfrm>
          <a:prstGeom prst="rect">
            <a:avLst/>
          </a:prstGeom>
          <a:noFill/>
          <a:ln w="9525">
            <a:noFill/>
            <a:miter lim="800000"/>
            <a:headEnd/>
            <a:tailEnd/>
          </a:ln>
          <a:effectLst/>
        </p:spPr>
        <p:txBody>
          <a:bodyPr vert="horz" wrap="square" lIns="91436" tIns="45718" rIns="91436" bIns="45718" numCol="1" anchor="b" anchorCtr="0" compatLnSpc="1">
            <a:prstTxWarp prst="textNoShape">
              <a:avLst/>
            </a:prstTxWarp>
          </a:bodyPr>
          <a:lstStyle>
            <a:lvl1pPr algn="r">
              <a:defRPr sz="1200"/>
            </a:lvl1pPr>
          </a:lstStyle>
          <a:p>
            <a:fld id="{2E6541A1-66B0-4E88-843F-78F535BF2E58}" type="slidenum">
              <a:rPr lang="fr-FR"/>
              <a:pPr/>
              <a:t>‹#›</a:t>
            </a:fld>
            <a:endParaRPr lang="fr-FR"/>
          </a:p>
        </p:txBody>
      </p:sp>
    </p:spTree>
    <p:extLst>
      <p:ext uri="{BB962C8B-B14F-4D97-AF65-F5344CB8AC3E}">
        <p14:creationId xmlns:p14="http://schemas.microsoft.com/office/powerpoint/2010/main" val="5523905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C5712-4745-4607-8518-1C30BCCA9300}" type="slidenum">
              <a:rPr lang="fr-FR"/>
              <a:pPr/>
              <a:t>1</a:t>
            </a:fld>
            <a:endParaRPr lang="fr-FR"/>
          </a:p>
        </p:txBody>
      </p:sp>
      <p:sp>
        <p:nvSpPr>
          <p:cNvPr id="471042" name="Rectangle 2"/>
          <p:cNvSpPr>
            <a:spLocks noGrp="1" noRot="1" noChangeAspect="1" noChangeArrowheads="1" noTextEdit="1"/>
          </p:cNvSpPr>
          <p:nvPr>
            <p:ph type="sldImg"/>
          </p:nvPr>
        </p:nvSpPr>
        <p:spPr>
          <a:xfrm>
            <a:off x="930275" y="750888"/>
            <a:ext cx="4940300" cy="3705225"/>
          </a:xfrm>
          <a:ln/>
        </p:spPr>
      </p:sp>
      <p:sp>
        <p:nvSpPr>
          <p:cNvPr id="471043"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93E4D3-889D-4442-B2C6-BACEDFA76986}" type="slidenum">
              <a:rPr lang="fr-FR"/>
              <a:pPr/>
              <a:t>10</a:t>
            </a:fld>
            <a:endParaRPr lang="fr-FR"/>
          </a:p>
        </p:txBody>
      </p:sp>
      <p:sp>
        <p:nvSpPr>
          <p:cNvPr id="489474"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89475"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F6D587-A15B-4DD3-B538-E7BF9C45106B}" type="slidenum">
              <a:rPr lang="fr-FR"/>
              <a:pPr/>
              <a:t>11</a:t>
            </a:fld>
            <a:endParaRPr lang="fr-FR"/>
          </a:p>
        </p:txBody>
      </p:sp>
      <p:sp>
        <p:nvSpPr>
          <p:cNvPr id="491522" name="Rectangle 2"/>
          <p:cNvSpPr>
            <a:spLocks noGrp="1" noRot="1" noChangeAspect="1" noChangeArrowheads="1" noTextEdit="1"/>
          </p:cNvSpPr>
          <p:nvPr>
            <p:ph type="sldImg"/>
          </p:nvPr>
        </p:nvSpPr>
        <p:spPr>
          <a:xfrm>
            <a:off x="930275" y="750888"/>
            <a:ext cx="4940300" cy="3705225"/>
          </a:xfrm>
          <a:ln/>
        </p:spPr>
      </p:sp>
      <p:sp>
        <p:nvSpPr>
          <p:cNvPr id="491523"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1CEA9-4AF7-4BFC-A9A9-BB42369E3DFB}" type="slidenum">
              <a:rPr lang="fr-FR"/>
              <a:pPr/>
              <a:t>17</a:t>
            </a:fld>
            <a:endParaRPr lang="fr-FR"/>
          </a:p>
        </p:txBody>
      </p:sp>
      <p:sp>
        <p:nvSpPr>
          <p:cNvPr id="493570"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93571"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6516-D03C-4742-BD83-DE423FF7BDE2}" type="slidenum">
              <a:rPr lang="fr-FR"/>
              <a:pPr/>
              <a:t>19</a:t>
            </a:fld>
            <a:endParaRPr lang="fr-FR"/>
          </a:p>
        </p:txBody>
      </p:sp>
      <p:sp>
        <p:nvSpPr>
          <p:cNvPr id="49561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9561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E9418-D22C-4368-A16D-12EEC4898CB0}" type="slidenum">
              <a:rPr lang="fr-FR"/>
              <a:pPr/>
              <a:t>20</a:t>
            </a:fld>
            <a:endParaRPr lang="fr-FR"/>
          </a:p>
        </p:txBody>
      </p:sp>
      <p:sp>
        <p:nvSpPr>
          <p:cNvPr id="497666" name="Rectangle 2"/>
          <p:cNvSpPr>
            <a:spLocks noGrp="1" noRot="1" noChangeAspect="1" noChangeArrowheads="1" noTextEdit="1"/>
          </p:cNvSpPr>
          <p:nvPr>
            <p:ph type="sldImg"/>
          </p:nvPr>
        </p:nvSpPr>
        <p:spPr>
          <a:xfrm>
            <a:off x="930275" y="750888"/>
            <a:ext cx="4940300" cy="3705225"/>
          </a:xfrm>
          <a:ln/>
        </p:spPr>
      </p:sp>
      <p:sp>
        <p:nvSpPr>
          <p:cNvPr id="497667"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4440D-DB9A-43A4-92F8-40A2F726FF22}" type="slidenum">
              <a:rPr lang="fr-FR"/>
              <a:pPr/>
              <a:t>21</a:t>
            </a:fld>
            <a:endParaRPr lang="fr-FR"/>
          </a:p>
        </p:txBody>
      </p:sp>
      <p:sp>
        <p:nvSpPr>
          <p:cNvPr id="499714"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99715"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5D4CA-3A1B-44F2-902F-8F5CD0921236}" type="slidenum">
              <a:rPr lang="fr-FR"/>
              <a:pPr/>
              <a:t>22</a:t>
            </a:fld>
            <a:endParaRPr lang="fr-FR"/>
          </a:p>
        </p:txBody>
      </p:sp>
      <p:sp>
        <p:nvSpPr>
          <p:cNvPr id="501762" name="Rectangle 2"/>
          <p:cNvSpPr>
            <a:spLocks noGrp="1" noRot="1" noChangeAspect="1" noChangeArrowheads="1" noTextEdit="1"/>
          </p:cNvSpPr>
          <p:nvPr>
            <p:ph type="sldImg"/>
          </p:nvPr>
        </p:nvSpPr>
        <p:spPr>
          <a:xfrm>
            <a:off x="930275" y="750888"/>
            <a:ext cx="4940300" cy="3705225"/>
          </a:xfrm>
          <a:ln/>
        </p:spPr>
      </p:sp>
      <p:sp>
        <p:nvSpPr>
          <p:cNvPr id="501763"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C9ACA-4537-402E-BEDE-E3217D9F5D01}" type="slidenum">
              <a:rPr lang="fr-FR"/>
              <a:pPr/>
              <a:t>23</a:t>
            </a:fld>
            <a:endParaRPr lang="fr-FR"/>
          </a:p>
        </p:txBody>
      </p:sp>
      <p:sp>
        <p:nvSpPr>
          <p:cNvPr id="503810" name="Rectangle 2"/>
          <p:cNvSpPr>
            <a:spLocks noGrp="1" noRot="1" noChangeAspect="1" noChangeArrowheads="1" noTextEdit="1"/>
          </p:cNvSpPr>
          <p:nvPr>
            <p:ph type="sldImg"/>
          </p:nvPr>
        </p:nvSpPr>
        <p:spPr>
          <a:xfrm>
            <a:off x="930275" y="750888"/>
            <a:ext cx="4940300" cy="3705225"/>
          </a:xfrm>
          <a:ln/>
        </p:spPr>
      </p:sp>
      <p:sp>
        <p:nvSpPr>
          <p:cNvPr id="503811"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9406C-FD31-4807-A4E8-BE2CC509AD76}" type="slidenum">
              <a:rPr lang="fr-FR"/>
              <a:pPr/>
              <a:t>24</a:t>
            </a:fld>
            <a:endParaRPr lang="fr-FR"/>
          </a:p>
        </p:txBody>
      </p:sp>
      <p:sp>
        <p:nvSpPr>
          <p:cNvPr id="50585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0585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1A0E5-6C23-4953-B4C4-D31E1196E74F}" type="slidenum">
              <a:rPr lang="fr-FR"/>
              <a:pPr/>
              <a:t>25</a:t>
            </a:fld>
            <a:endParaRPr lang="fr-FR"/>
          </a:p>
        </p:txBody>
      </p:sp>
      <p:sp>
        <p:nvSpPr>
          <p:cNvPr id="507906"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07907"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64D3F8-9A27-4F7A-8F95-44B4889D099E}" type="slidenum">
              <a:rPr lang="fr-FR"/>
              <a:pPr/>
              <a:t>2</a:t>
            </a:fld>
            <a:endParaRPr lang="fr-FR"/>
          </a:p>
        </p:txBody>
      </p:sp>
      <p:sp>
        <p:nvSpPr>
          <p:cNvPr id="473090"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73091"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85CAE-2FDF-4306-B35F-CFEDDDA66144}" type="slidenum">
              <a:rPr lang="fr-FR"/>
              <a:pPr/>
              <a:t>26</a:t>
            </a:fld>
            <a:endParaRPr lang="fr-FR"/>
          </a:p>
        </p:txBody>
      </p:sp>
      <p:sp>
        <p:nvSpPr>
          <p:cNvPr id="509954"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09955"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E700B-E292-4747-AE00-E07A6934FE97}" type="slidenum">
              <a:rPr lang="fr-FR"/>
              <a:pPr/>
              <a:t>27</a:t>
            </a:fld>
            <a:endParaRPr lang="fr-FR"/>
          </a:p>
        </p:txBody>
      </p:sp>
      <p:sp>
        <p:nvSpPr>
          <p:cNvPr id="512002" name="Rectangle 2"/>
          <p:cNvSpPr>
            <a:spLocks noGrp="1" noRot="1" noChangeAspect="1" noChangeArrowheads="1" noTextEdit="1"/>
          </p:cNvSpPr>
          <p:nvPr>
            <p:ph type="sldImg"/>
          </p:nvPr>
        </p:nvSpPr>
        <p:spPr>
          <a:xfrm>
            <a:off x="930275" y="750888"/>
            <a:ext cx="4940300" cy="3705225"/>
          </a:xfrm>
          <a:ln/>
        </p:spPr>
      </p:sp>
      <p:sp>
        <p:nvSpPr>
          <p:cNvPr id="512003" name="Rectangle 3"/>
          <p:cNvSpPr>
            <a:spLocks noGrp="1" noChangeArrowheads="1"/>
          </p:cNvSpPr>
          <p:nvPr>
            <p:ph type="body" idx="1"/>
          </p:nvPr>
        </p:nvSpPr>
        <p:spPr>
          <a:xfrm>
            <a:off x="906463" y="4711700"/>
            <a:ext cx="4981575" cy="4465638"/>
          </a:xfrm>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C90AF-365F-4549-9AE1-9E4888DB1D21}" type="slidenum">
              <a:rPr lang="fr-FR"/>
              <a:pPr/>
              <a:t>28</a:t>
            </a:fld>
            <a:endParaRPr lang="fr-FR"/>
          </a:p>
        </p:txBody>
      </p:sp>
      <p:sp>
        <p:nvSpPr>
          <p:cNvPr id="514050"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14051"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3C3BD-F641-4902-8B7A-D1E152684070}" type="slidenum">
              <a:rPr lang="fr-FR"/>
              <a:pPr/>
              <a:t>29</a:t>
            </a:fld>
            <a:endParaRPr lang="fr-FR"/>
          </a:p>
        </p:txBody>
      </p:sp>
      <p:sp>
        <p:nvSpPr>
          <p:cNvPr id="51609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1609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4FE7A-7774-4467-97E8-379A2DDAC78E}" type="slidenum">
              <a:rPr lang="fr-FR"/>
              <a:pPr/>
              <a:t>30</a:t>
            </a:fld>
            <a:endParaRPr lang="fr-FR"/>
          </a:p>
        </p:txBody>
      </p:sp>
      <p:sp>
        <p:nvSpPr>
          <p:cNvPr id="518146"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18147"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69D07-76F2-4112-A707-243B1369A506}" type="slidenum">
              <a:rPr lang="fr-FR"/>
              <a:pPr/>
              <a:t>31</a:t>
            </a:fld>
            <a:endParaRPr lang="fr-FR"/>
          </a:p>
        </p:txBody>
      </p:sp>
      <p:sp>
        <p:nvSpPr>
          <p:cNvPr id="520194"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20195"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28C3E-6E31-406A-9182-42EA72DDAD9F}" type="slidenum">
              <a:rPr lang="fr-FR"/>
              <a:pPr/>
              <a:t>32</a:t>
            </a:fld>
            <a:endParaRPr lang="fr-FR"/>
          </a:p>
        </p:txBody>
      </p:sp>
      <p:sp>
        <p:nvSpPr>
          <p:cNvPr id="522242"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22243"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25C38-F920-45BC-B59A-EB121F9D63C7}" type="slidenum">
              <a:rPr lang="fr-FR"/>
              <a:pPr/>
              <a:t>33</a:t>
            </a:fld>
            <a:endParaRPr lang="fr-FR"/>
          </a:p>
        </p:txBody>
      </p:sp>
      <p:sp>
        <p:nvSpPr>
          <p:cNvPr id="524290"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24291"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D62A9-8FC0-4E23-A258-F5EA46807350}" type="slidenum">
              <a:rPr lang="fr-FR"/>
              <a:pPr/>
              <a:t>34</a:t>
            </a:fld>
            <a:endParaRPr lang="fr-FR"/>
          </a:p>
        </p:txBody>
      </p:sp>
      <p:sp>
        <p:nvSpPr>
          <p:cNvPr id="52633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2633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AEE3C-B3C3-4050-99F1-A2B696DA305B}" type="slidenum">
              <a:rPr lang="fr-FR"/>
              <a:pPr/>
              <a:t>35</a:t>
            </a:fld>
            <a:endParaRPr lang="fr-FR"/>
          </a:p>
        </p:txBody>
      </p:sp>
      <p:sp>
        <p:nvSpPr>
          <p:cNvPr id="528386"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528387"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3AA06-E270-49DD-ADA4-92C15D9CBAEE}" type="slidenum">
              <a:rPr lang="fr-FR"/>
              <a:pPr/>
              <a:t>3</a:t>
            </a:fld>
            <a:endParaRPr lang="fr-FR"/>
          </a:p>
        </p:txBody>
      </p:sp>
      <p:sp>
        <p:nvSpPr>
          <p:cNvPr id="47513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7513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16AB6-E7BB-4770-BEE0-806091569B0D}" type="slidenum">
              <a:rPr lang="fr-FR"/>
              <a:pPr/>
              <a:t>4</a:t>
            </a:fld>
            <a:endParaRPr lang="fr-FR"/>
          </a:p>
        </p:txBody>
      </p:sp>
      <p:sp>
        <p:nvSpPr>
          <p:cNvPr id="477186"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77187"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85811-7C6D-496E-8FF6-12FCEE74D0DA}" type="slidenum">
              <a:rPr lang="fr-FR"/>
              <a:pPr/>
              <a:t>5</a:t>
            </a:fld>
            <a:endParaRPr lang="fr-FR"/>
          </a:p>
        </p:txBody>
      </p:sp>
      <p:sp>
        <p:nvSpPr>
          <p:cNvPr id="479234"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79235"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55645-EE26-414B-A131-4787AC2898B1}" type="slidenum">
              <a:rPr lang="fr-FR"/>
              <a:pPr/>
              <a:t>6</a:t>
            </a:fld>
            <a:endParaRPr lang="fr-FR"/>
          </a:p>
        </p:txBody>
      </p:sp>
      <p:sp>
        <p:nvSpPr>
          <p:cNvPr id="481282"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81283"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100B27-FF51-4C0C-B3F1-6479BBC2EF94}" type="slidenum">
              <a:rPr lang="fr-FR"/>
              <a:pPr/>
              <a:t>7</a:t>
            </a:fld>
            <a:endParaRPr lang="fr-FR"/>
          </a:p>
        </p:txBody>
      </p:sp>
      <p:sp>
        <p:nvSpPr>
          <p:cNvPr id="483330"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83331"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2A503-7085-47FE-9216-DBC3DCE2B3F2}" type="slidenum">
              <a:rPr lang="fr-FR"/>
              <a:pPr/>
              <a:t>8</a:t>
            </a:fld>
            <a:endParaRPr lang="fr-FR"/>
          </a:p>
        </p:txBody>
      </p:sp>
      <p:sp>
        <p:nvSpPr>
          <p:cNvPr id="485378"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85379"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68AFF-3D4D-4E0B-9B1A-E39ECB95B1D8}" type="slidenum">
              <a:rPr lang="fr-FR"/>
              <a:pPr/>
              <a:t>9</a:t>
            </a:fld>
            <a:endParaRPr lang="fr-FR"/>
          </a:p>
        </p:txBody>
      </p:sp>
      <p:sp>
        <p:nvSpPr>
          <p:cNvPr id="487426" name="Rectangle 2"/>
          <p:cNvSpPr>
            <a:spLocks noGrp="1" noRot="1" noChangeAspect="1" noChangeArrowheads="1" noTextEdit="1"/>
          </p:cNvSpPr>
          <p:nvPr>
            <p:ph type="sldImg"/>
          </p:nvPr>
        </p:nvSpPr>
        <p:spPr>
          <a:xfrm>
            <a:off x="930275" y="750888"/>
            <a:ext cx="4940300" cy="3705225"/>
          </a:xfrm>
          <a:ln w="12700" cap="flat">
            <a:solidFill>
              <a:schemeClr val="tx1"/>
            </a:solidFill>
          </a:ln>
        </p:spPr>
      </p:sp>
      <p:sp>
        <p:nvSpPr>
          <p:cNvPr id="487427" name="Rectangle 3"/>
          <p:cNvSpPr>
            <a:spLocks noGrp="1" noChangeArrowheads="1"/>
          </p:cNvSpPr>
          <p:nvPr>
            <p:ph type="body" idx="1"/>
          </p:nvPr>
        </p:nvSpPr>
        <p:spPr>
          <a:xfrm>
            <a:off x="906463" y="4711700"/>
            <a:ext cx="4981575" cy="4465638"/>
          </a:xfrm>
          <a:ln/>
        </p:spPr>
        <p:txBody>
          <a:bodyPr lIns="92075" tIns="46038" rIns="92075" bIns="46038"/>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F2EBA0E-EAF2-44A1-A999-4E8F310F2686}" type="slidenum">
              <a:rPr lang="fr-F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99BBA536-EC95-4475-B31B-0A1AAFF317C6}" type="slidenum">
              <a:rPr lang="fr-F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05D2B853-E164-4AD6-BB7D-15ACEEBAF12D}" type="slidenum">
              <a:rPr lang="fr-F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fld id="{984CECBC-641C-43A6-BD2B-D8E7668B4144}" type="slidenum">
              <a:rPr lang="fr-F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457200" y="6245225"/>
            <a:ext cx="2133600" cy="47625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p:spPr>
        <p:txBody>
          <a:bodyPr/>
          <a:lstStyle>
            <a:lvl1pPr>
              <a:defRPr/>
            </a:lvl1pPr>
          </a:lstStyle>
          <a:p>
            <a:fld id="{E1769533-5E18-46DD-8DFB-07145EFEE676}" type="slidenum">
              <a:rPr lang="fr-F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fld id="{B0790817-177D-4730-97BB-10E2679EA94D}"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7397AD9-F7DE-400D-80B4-6AFE180B92BF}"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861AB4B-C1AD-4B48-9FCE-DC9F691B09EC}" type="slidenum">
              <a:rPr lang="fr-F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13699074-60D0-44DD-8B67-F65040007B73}" type="slidenum">
              <a:rPr lang="fr-F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53174FA9-03B2-4E7B-B12B-5F3A49B115AA}" type="slidenum">
              <a:rPr lang="fr-F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AE6BD9C1-9225-4685-AA8E-F0A5233CF8D0}" type="slidenum">
              <a:rPr lang="fr-F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C5682740-19C0-48F5-9BBB-72F29923EA8D}" type="slidenum">
              <a:rPr lang="fr-F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EF177F3D-2C8E-48E7-B186-5E196244A7F0}" type="slidenum">
              <a:rPr lang="fr-F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79ADB746-3996-44C4-8539-6B3D2681AA7B}" type="slidenum">
              <a:rPr lang="fr-F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F79D645-CB86-4F76-8F40-13E33CCF3665}"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3.bin"/><Relationship Id="rId5" Type="http://schemas.openxmlformats.org/officeDocument/2006/relationships/image" Target="../media/image14.wmf"/><Relationship Id="rId6" Type="http://schemas.openxmlformats.org/officeDocument/2006/relationships/oleObject" Target="../embeddings/oleObject4.bin"/><Relationship Id="rId7"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2.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317500" y="998538"/>
            <a:ext cx="8509000" cy="2016125"/>
          </a:xfrm>
          <a:noFill/>
          <a:ln/>
        </p:spPr>
        <p:txBody>
          <a:bodyPr lIns="92075" tIns="46038" rIns="92075" bIns="46038"/>
          <a:lstStyle/>
          <a:p>
            <a:r>
              <a:rPr lang="fr-BE" sz="2800"/>
              <a:t>Par définition, </a:t>
            </a:r>
            <a:r>
              <a:rPr lang="fr-BE" sz="2800">
                <a:solidFill>
                  <a:schemeClr val="accent2"/>
                </a:solidFill>
              </a:rPr>
              <a:t>l’</a:t>
            </a:r>
            <a:r>
              <a:rPr lang="fr-BE" sz="2800" b="1">
                <a:solidFill>
                  <a:schemeClr val="accent2"/>
                </a:solidFill>
              </a:rPr>
              <a:t>évaluation sensorielle</a:t>
            </a:r>
            <a:r>
              <a:rPr lang="fr-BE" sz="2800"/>
              <a:t> implique une intervention active de l’homme, donc la mise en jeu d’un ensemble de mécanismes qui font qu’un stimulus de nature matérielle engendre des sensations qui, atteignant le niveau de la conscience, deviennent des perceptions </a:t>
            </a:r>
          </a:p>
        </p:txBody>
      </p:sp>
      <p:sp>
        <p:nvSpPr>
          <p:cNvPr id="470019" name="Rectangle 3"/>
          <p:cNvSpPr>
            <a:spLocks noGrp="1" noChangeArrowheads="1"/>
          </p:cNvSpPr>
          <p:nvPr>
            <p:ph type="body" sz="half" idx="1"/>
          </p:nvPr>
        </p:nvSpPr>
        <p:spPr>
          <a:xfrm>
            <a:off x="328613" y="3708400"/>
            <a:ext cx="3810000" cy="1627188"/>
          </a:xfrm>
          <a:noFill/>
          <a:ln/>
        </p:spPr>
        <p:txBody>
          <a:bodyPr lIns="92075" tIns="46038" rIns="92075" bIns="46038"/>
          <a:lstStyle/>
          <a:p>
            <a:r>
              <a:rPr lang="fr-BE"/>
              <a:t>Quel est le produit préféré?</a:t>
            </a:r>
            <a:br>
              <a:rPr lang="fr-BE"/>
            </a:br>
            <a:r>
              <a:rPr lang="fr-BE"/>
              <a:t/>
            </a:r>
            <a:br>
              <a:rPr lang="fr-BE"/>
            </a:br>
            <a:r>
              <a:rPr lang="fr-BE"/>
              <a:t/>
            </a:r>
            <a:br>
              <a:rPr lang="fr-BE"/>
            </a:br>
            <a:r>
              <a:rPr lang="fr-BE" b="1">
                <a:solidFill>
                  <a:srgbClr val="FF9900"/>
                </a:solidFill>
              </a:rPr>
              <a:t>Approche hédonique</a:t>
            </a:r>
          </a:p>
        </p:txBody>
      </p:sp>
      <p:sp>
        <p:nvSpPr>
          <p:cNvPr id="470020" name="Rectangle 4"/>
          <p:cNvSpPr>
            <a:spLocks noGrp="1" noChangeArrowheads="1"/>
          </p:cNvSpPr>
          <p:nvPr>
            <p:ph type="body" sz="half" idx="2"/>
          </p:nvPr>
        </p:nvSpPr>
        <p:spPr>
          <a:xfrm>
            <a:off x="4706938" y="3709988"/>
            <a:ext cx="3810000" cy="1835150"/>
          </a:xfrm>
          <a:noFill/>
          <a:ln/>
        </p:spPr>
        <p:txBody>
          <a:bodyPr lIns="92075" tIns="46038" rIns="92075" bIns="46038"/>
          <a:lstStyle/>
          <a:p>
            <a:r>
              <a:rPr lang="fr-BE"/>
              <a:t>Ces produits sont-ils sensoriellement différents?</a:t>
            </a:r>
            <a:br>
              <a:rPr lang="fr-BE"/>
            </a:br>
            <a:r>
              <a:rPr lang="fr-BE"/>
              <a:t/>
            </a:r>
            <a:br>
              <a:rPr lang="fr-BE"/>
            </a:br>
            <a:r>
              <a:rPr lang="fr-BE" b="1">
                <a:solidFill>
                  <a:srgbClr val="FF9900"/>
                </a:solidFill>
              </a:rPr>
              <a:t>Approche analytique</a:t>
            </a:r>
          </a:p>
        </p:txBody>
      </p:sp>
      <p:sp>
        <p:nvSpPr>
          <p:cNvPr id="470021" name="Rectangle 5"/>
          <p:cNvSpPr>
            <a:spLocks noChangeArrowheads="1"/>
          </p:cNvSpPr>
          <p:nvPr/>
        </p:nvSpPr>
        <p:spPr bwMode="auto">
          <a:xfrm>
            <a:off x="323850" y="608013"/>
            <a:ext cx="8558213" cy="2786062"/>
          </a:xfrm>
          <a:prstGeom prst="rect">
            <a:avLst/>
          </a:prstGeom>
          <a:noFill/>
          <a:ln w="12700">
            <a:solidFill>
              <a:schemeClr val="tx1"/>
            </a:solidFill>
            <a:miter lim="800000"/>
            <a:headEnd/>
            <a:tailEnd/>
          </a:ln>
          <a:effectLst/>
        </p:spPr>
        <p:txBody>
          <a:bodyPr wrap="none" anchor="ctr"/>
          <a:lstStyle/>
          <a:p>
            <a:endParaRPr lang="fr-FR"/>
          </a:p>
        </p:txBody>
      </p:sp>
      <p:sp>
        <p:nvSpPr>
          <p:cNvPr id="470022" name="Line 6"/>
          <p:cNvSpPr>
            <a:spLocks noChangeShapeType="1"/>
          </p:cNvSpPr>
          <p:nvPr/>
        </p:nvSpPr>
        <p:spPr bwMode="auto">
          <a:xfrm>
            <a:off x="4392613" y="3579813"/>
            <a:ext cx="0" cy="2441575"/>
          </a:xfrm>
          <a:prstGeom prst="line">
            <a:avLst/>
          </a:prstGeom>
          <a:noFill/>
          <a:ln w="12700">
            <a:solidFill>
              <a:schemeClr val="tx1"/>
            </a:solidFill>
            <a:round/>
            <a:headEnd type="none" w="sm" len="sm"/>
            <a:tailEnd type="none" w="sm" len="sm"/>
          </a:ln>
          <a:effectLst/>
        </p:spPr>
        <p:txBody>
          <a:bodyPr wrap="none" anchor="ct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L’odorat (1)</a:t>
            </a:r>
          </a:p>
        </p:txBody>
      </p:sp>
      <p:sp>
        <p:nvSpPr>
          <p:cNvPr id="488451" name="Rectangle 3"/>
          <p:cNvSpPr>
            <a:spLocks noGrp="1" noChangeArrowheads="1"/>
          </p:cNvSpPr>
          <p:nvPr>
            <p:ph type="body" idx="1"/>
          </p:nvPr>
        </p:nvSpPr>
        <p:spPr>
          <a:noFill/>
          <a:ln/>
        </p:spPr>
        <p:txBody>
          <a:bodyPr lIns="92075" tIns="46038" rIns="92075" bIns="46038"/>
          <a:lstStyle/>
          <a:p>
            <a:pPr eaLnBrk="0" hangingPunct="0"/>
            <a:r>
              <a:rPr lang="fr-BE"/>
              <a:t>Organe : le nez</a:t>
            </a:r>
          </a:p>
          <a:p>
            <a:pPr eaLnBrk="0" hangingPunct="0"/>
            <a:r>
              <a:rPr lang="fr-BE"/>
              <a:t>Cellules réceptrices : cellules ciliées des fosses nasales</a:t>
            </a:r>
          </a:p>
          <a:p>
            <a:pPr eaLnBrk="0" hangingPunct="0"/>
            <a:r>
              <a:rPr lang="fr-BE"/>
              <a:t>Nature du stimulus : molécule en phase gazeuse</a:t>
            </a:r>
          </a:p>
          <a:p>
            <a:pPr eaLnBrk="0" hangingPunct="0"/>
            <a:r>
              <a:rPr lang="fr-BE"/>
              <a:t>Nature de l’information : odeur, arôme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AS1"/>
          <p:cNvPicPr>
            <a:picLocks noChangeAspect="1" noChangeArrowheads="1"/>
          </p:cNvPicPr>
          <p:nvPr/>
        </p:nvPicPr>
        <p:blipFill>
          <a:blip r:embed="rId3" cstate="print"/>
          <a:srcRect/>
          <a:stretch>
            <a:fillRect/>
          </a:stretch>
        </p:blipFill>
        <p:spPr bwMode="auto">
          <a:xfrm>
            <a:off x="2341563" y="1125538"/>
            <a:ext cx="4451350" cy="4538662"/>
          </a:xfrm>
          <a:prstGeom prst="rect">
            <a:avLst/>
          </a:prstGeom>
          <a:noFill/>
        </p:spPr>
      </p:pic>
      <p:sp>
        <p:nvSpPr>
          <p:cNvPr id="490499" name="Text Box 3"/>
          <p:cNvSpPr txBox="1">
            <a:spLocks noChangeArrowheads="1"/>
          </p:cNvSpPr>
          <p:nvPr/>
        </p:nvSpPr>
        <p:spPr bwMode="auto">
          <a:xfrm>
            <a:off x="1474788" y="566102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Perception directe et voie rétronasale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28-09-2010 21;01;56.JPG"/>
          <p:cNvPicPr>
            <a:picLocks noChangeAspect="1"/>
          </p:cNvPicPr>
          <p:nvPr/>
        </p:nvPicPr>
        <p:blipFill>
          <a:blip r:embed="rId2" cstate="print"/>
          <a:srcRect l="49666" t="65505" r="10143" b="13495"/>
          <a:stretch>
            <a:fillRect/>
          </a:stretch>
        </p:blipFill>
        <p:spPr>
          <a:xfrm>
            <a:off x="1864499" y="1484784"/>
            <a:ext cx="5443805" cy="38884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8-09-2010 20;56;20.JPG"/>
          <p:cNvPicPr>
            <a:picLocks noChangeAspect="1"/>
          </p:cNvPicPr>
          <p:nvPr/>
        </p:nvPicPr>
        <p:blipFill>
          <a:blip r:embed="rId2" cstate="print"/>
          <a:srcRect l="8374" t="13251" r="45391" b="39500"/>
          <a:stretch>
            <a:fillRect/>
          </a:stretch>
        </p:blipFill>
        <p:spPr>
          <a:xfrm>
            <a:off x="2483768" y="436167"/>
            <a:ext cx="4203979" cy="58731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28-09-2010 20;54;03.JPG"/>
          <p:cNvPicPr>
            <a:picLocks noChangeAspect="1"/>
          </p:cNvPicPr>
          <p:nvPr/>
        </p:nvPicPr>
        <p:blipFill>
          <a:blip r:embed="rId2" cstate="print"/>
          <a:srcRect l="38517" t="45800" r="11244" b="14301"/>
          <a:stretch>
            <a:fillRect/>
          </a:stretch>
        </p:blipFill>
        <p:spPr>
          <a:xfrm>
            <a:off x="2699792" y="1163834"/>
            <a:ext cx="3744416" cy="40653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8-09-2010 20;59;15.JPG"/>
          <p:cNvPicPr>
            <a:picLocks noChangeAspect="1"/>
          </p:cNvPicPr>
          <p:nvPr/>
        </p:nvPicPr>
        <p:blipFill>
          <a:blip r:embed="rId2" cstate="print"/>
          <a:srcRect l="34211" t="19550" r="15551" b="13251"/>
          <a:stretch>
            <a:fillRect/>
          </a:stretch>
        </p:blipFill>
        <p:spPr>
          <a:xfrm>
            <a:off x="2871104" y="480787"/>
            <a:ext cx="3384376" cy="61885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8-09-2010 21;01;56.JPG"/>
          <p:cNvPicPr>
            <a:picLocks noChangeAspect="1"/>
          </p:cNvPicPr>
          <p:nvPr/>
        </p:nvPicPr>
        <p:blipFill>
          <a:blip r:embed="rId2" cstate="print"/>
          <a:srcRect l="11077" t="13128" r="50394" b="70072"/>
          <a:stretch>
            <a:fillRect/>
          </a:stretch>
        </p:blipFill>
        <p:spPr>
          <a:xfrm>
            <a:off x="2143444" y="1700808"/>
            <a:ext cx="4832116" cy="28803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L’odorat (2)</a:t>
            </a:r>
          </a:p>
        </p:txBody>
      </p:sp>
      <p:sp>
        <p:nvSpPr>
          <p:cNvPr id="492547" name="Rectangle 3"/>
          <p:cNvSpPr>
            <a:spLocks noGrp="1" noChangeArrowheads="1"/>
          </p:cNvSpPr>
          <p:nvPr>
            <p:ph type="body" idx="1"/>
          </p:nvPr>
        </p:nvSpPr>
        <p:spPr>
          <a:noFill/>
          <a:ln/>
        </p:spPr>
        <p:txBody>
          <a:bodyPr lIns="92075" tIns="46038" rIns="92075" bIns="46038"/>
          <a:lstStyle/>
          <a:p>
            <a:pPr eaLnBrk="0" hangingPunct="0"/>
            <a:r>
              <a:rPr lang="fr-BE"/>
              <a:t>Seuils absolus de perception</a:t>
            </a:r>
          </a:p>
        </p:txBody>
      </p:sp>
      <p:pic>
        <p:nvPicPr>
          <p:cNvPr id="492548" name="Picture 4" descr="as4"/>
          <p:cNvPicPr>
            <a:picLocks noChangeAspect="1" noChangeArrowheads="1"/>
          </p:cNvPicPr>
          <p:nvPr/>
        </p:nvPicPr>
        <p:blipFill>
          <a:blip r:embed="rId3" cstate="print"/>
          <a:srcRect/>
          <a:stretch>
            <a:fillRect/>
          </a:stretch>
        </p:blipFill>
        <p:spPr bwMode="auto">
          <a:xfrm>
            <a:off x="1382713" y="2852738"/>
            <a:ext cx="6470650" cy="309721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28-09-2010 21;01;56.JPG"/>
          <p:cNvPicPr>
            <a:picLocks noChangeAspect="1"/>
          </p:cNvPicPr>
          <p:nvPr/>
        </p:nvPicPr>
        <p:blipFill>
          <a:blip r:embed="rId2" cstate="print"/>
          <a:srcRect l="49606" t="13128" r="14282" b="70072"/>
          <a:stretch>
            <a:fillRect/>
          </a:stretch>
        </p:blipFill>
        <p:spPr>
          <a:xfrm>
            <a:off x="1835696" y="1484784"/>
            <a:ext cx="5434709" cy="34563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L’odorat (3)</a:t>
            </a:r>
          </a:p>
        </p:txBody>
      </p:sp>
      <p:sp>
        <p:nvSpPr>
          <p:cNvPr id="494595" name="Rectangle 3"/>
          <p:cNvSpPr>
            <a:spLocks noGrp="1" noChangeArrowheads="1"/>
          </p:cNvSpPr>
          <p:nvPr>
            <p:ph type="body" idx="1"/>
          </p:nvPr>
        </p:nvSpPr>
        <p:spPr>
          <a:noFill/>
          <a:ln/>
        </p:spPr>
        <p:txBody>
          <a:bodyPr lIns="92075" tIns="46038" rIns="92075" bIns="46038"/>
          <a:lstStyle/>
          <a:p>
            <a:pPr eaLnBrk="0" hangingPunct="0"/>
            <a:r>
              <a:rPr lang="fr-BE"/>
              <a:t>Anosmie</a:t>
            </a:r>
          </a:p>
        </p:txBody>
      </p:sp>
      <p:pic>
        <p:nvPicPr>
          <p:cNvPr id="494596" name="Picture 4" descr="as5"/>
          <p:cNvPicPr>
            <a:picLocks noChangeAspect="1" noChangeArrowheads="1"/>
          </p:cNvPicPr>
          <p:nvPr/>
        </p:nvPicPr>
        <p:blipFill>
          <a:blip r:embed="rId3" cstate="print"/>
          <a:srcRect b="2560"/>
          <a:stretch>
            <a:fillRect/>
          </a:stretch>
        </p:blipFill>
        <p:spPr bwMode="auto">
          <a:xfrm>
            <a:off x="2144713" y="2889250"/>
            <a:ext cx="4737100" cy="329565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685800" y="1905000"/>
            <a:ext cx="7772400" cy="2667000"/>
          </a:xfrm>
          <a:noFill/>
          <a:ln/>
        </p:spPr>
        <p:txBody>
          <a:bodyPr lIns="92075" tIns="46038" rIns="92075" bIns="46038"/>
          <a:lstStyle/>
          <a:p>
            <a:pPr eaLnBrk="0" hangingPunct="0"/>
            <a:r>
              <a:rPr lang="fr-BE" b="1">
                <a:solidFill>
                  <a:schemeClr val="accent2"/>
                </a:solidFill>
              </a:rPr>
              <a:t>Physiologie sensorielle</a:t>
            </a:r>
            <a:endParaRPr lang="fr-B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AS6"/>
          <p:cNvPicPr>
            <a:picLocks noChangeAspect="1" noChangeArrowheads="1"/>
          </p:cNvPicPr>
          <p:nvPr/>
        </p:nvPicPr>
        <p:blipFill>
          <a:blip r:embed="rId3" cstate="print"/>
          <a:srcRect l="3226" t="11699" r="3763" b="28152"/>
          <a:stretch>
            <a:fillRect/>
          </a:stretch>
        </p:blipFill>
        <p:spPr bwMode="auto">
          <a:xfrm rot="21540000">
            <a:off x="315913" y="2132013"/>
            <a:ext cx="8483600" cy="2603500"/>
          </a:xfrm>
          <a:prstGeom prst="rect">
            <a:avLst/>
          </a:prstGeom>
          <a:noFill/>
        </p:spPr>
      </p:pic>
      <p:sp>
        <p:nvSpPr>
          <p:cNvPr id="496643" name="Text Box 3"/>
          <p:cNvSpPr txBox="1">
            <a:spLocks noChangeArrowheads="1"/>
          </p:cNvSpPr>
          <p:nvPr/>
        </p:nvSpPr>
        <p:spPr bwMode="auto">
          <a:xfrm>
            <a:off x="1474788" y="566102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Pourcentage d’anosmiques à différentes odeurs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L’odorat (4)</a:t>
            </a:r>
          </a:p>
        </p:txBody>
      </p:sp>
      <p:sp>
        <p:nvSpPr>
          <p:cNvPr id="498691" name="Rectangle 3"/>
          <p:cNvSpPr>
            <a:spLocks noGrp="1" noChangeArrowheads="1"/>
          </p:cNvSpPr>
          <p:nvPr>
            <p:ph type="body" idx="1"/>
          </p:nvPr>
        </p:nvSpPr>
        <p:spPr>
          <a:noFill/>
          <a:ln/>
        </p:spPr>
        <p:txBody>
          <a:bodyPr lIns="92075" tIns="46038" rIns="92075" bIns="46038"/>
          <a:lstStyle/>
          <a:p>
            <a:pPr eaLnBrk="0" hangingPunct="0"/>
            <a:r>
              <a:rPr lang="fr-BE"/>
              <a:t>La qualité des perceptions peut être améliorée en augmentant le flux d’air parcourant les fosses nasales = flairage</a:t>
            </a:r>
          </a:p>
          <a:p>
            <a:pPr eaLnBrk="0" hangingPunct="0"/>
            <a:r>
              <a:rPr lang="fr-BE"/>
              <a:t>Les molécules stimulantes sont nombreuses et très diverses : composés minéraux et organiques</a:t>
            </a:r>
          </a:p>
          <a:p>
            <a:pPr eaLnBrk="0" hangingPunct="0"/>
            <a:r>
              <a:rPr lang="fr-BE"/>
              <a:t>Les arômes naturels sont composés de  plusieurs molécules différentes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p:cNvPicPr>
            <a:picLocks noChangeAspect="1" noChangeArrowheads="1"/>
          </p:cNvPicPr>
          <p:nvPr/>
        </p:nvPicPr>
        <p:blipFill>
          <a:blip r:embed="rId3" cstate="print"/>
          <a:srcRect/>
          <a:stretch>
            <a:fillRect/>
          </a:stretch>
        </p:blipFill>
        <p:spPr bwMode="auto">
          <a:xfrm>
            <a:off x="896938" y="1266825"/>
            <a:ext cx="7413625" cy="4105275"/>
          </a:xfrm>
          <a:prstGeom prst="rect">
            <a:avLst/>
          </a:prstGeom>
          <a:noFill/>
          <a:ln w="9525">
            <a:noFill/>
            <a:miter lim="800000"/>
            <a:headEnd/>
            <a:tailEnd/>
          </a:ln>
        </p:spPr>
      </p:pic>
      <p:sp>
        <p:nvSpPr>
          <p:cNvPr id="500739" name="Text Box 3"/>
          <p:cNvSpPr txBox="1">
            <a:spLocks noChangeArrowheads="1"/>
          </p:cNvSpPr>
          <p:nvPr/>
        </p:nvSpPr>
        <p:spPr bwMode="auto">
          <a:xfrm>
            <a:off x="1187450" y="587057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Champ des odeurs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descr="AS2"/>
          <p:cNvPicPr>
            <a:picLocks noChangeAspect="1" noChangeArrowheads="1"/>
          </p:cNvPicPr>
          <p:nvPr/>
        </p:nvPicPr>
        <p:blipFill>
          <a:blip r:embed="rId3" cstate="print"/>
          <a:srcRect b="12256"/>
          <a:stretch>
            <a:fillRect/>
          </a:stretch>
        </p:blipFill>
        <p:spPr bwMode="auto">
          <a:xfrm>
            <a:off x="1547813" y="433388"/>
            <a:ext cx="5899150" cy="5300662"/>
          </a:xfrm>
          <a:prstGeom prst="rect">
            <a:avLst/>
          </a:prstGeom>
          <a:noFill/>
        </p:spPr>
      </p:pic>
      <p:sp>
        <p:nvSpPr>
          <p:cNvPr id="502787" name="Text Box 3"/>
          <p:cNvSpPr txBox="1">
            <a:spLocks noChangeArrowheads="1"/>
          </p:cNvSpPr>
          <p:nvPr/>
        </p:nvSpPr>
        <p:spPr bwMode="auto">
          <a:xfrm>
            <a:off x="1474788" y="609282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Roue des descripteurs d’odeurs/d’arômes (fromage)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Le toucher (1)</a:t>
            </a:r>
          </a:p>
        </p:txBody>
      </p:sp>
      <p:sp>
        <p:nvSpPr>
          <p:cNvPr id="504835" name="Rectangle 3"/>
          <p:cNvSpPr>
            <a:spLocks noGrp="1" noChangeArrowheads="1"/>
          </p:cNvSpPr>
          <p:nvPr>
            <p:ph type="body" idx="1"/>
          </p:nvPr>
        </p:nvSpPr>
        <p:spPr>
          <a:noFill/>
          <a:ln/>
        </p:spPr>
        <p:txBody>
          <a:bodyPr lIns="92075" tIns="46038" rIns="92075" bIns="46038"/>
          <a:lstStyle/>
          <a:p>
            <a:pPr eaLnBrk="0" hangingPunct="0"/>
            <a:r>
              <a:rPr lang="fr-BE"/>
              <a:t>Organe : Pas d’organe particulier,capteurs répartis dans tout le corps</a:t>
            </a:r>
          </a:p>
          <a:p>
            <a:pPr eaLnBrk="0" hangingPunct="0"/>
            <a:r>
              <a:rPr lang="fr-BE"/>
              <a:t>Cellules réceptrices : diverses</a:t>
            </a:r>
          </a:p>
          <a:p>
            <a:pPr eaLnBrk="0" hangingPunct="0"/>
            <a:r>
              <a:rPr lang="fr-BE"/>
              <a:t>Nature du stimulus : mécaniques, physiques et chimiques</a:t>
            </a:r>
          </a:p>
          <a:p>
            <a:pPr eaLnBrk="0" hangingPunct="0"/>
            <a:r>
              <a:rPr lang="fr-BE"/>
              <a:t>Nature de l’information : Résistance mécanique, caractéristiques de surface, irritant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Le toucher (2)</a:t>
            </a:r>
          </a:p>
        </p:txBody>
      </p:sp>
      <p:sp>
        <p:nvSpPr>
          <p:cNvPr id="506883" name="Rectangle 3"/>
          <p:cNvSpPr>
            <a:spLocks noGrp="1" noChangeArrowheads="1"/>
          </p:cNvSpPr>
          <p:nvPr>
            <p:ph type="body" idx="1"/>
          </p:nvPr>
        </p:nvSpPr>
        <p:spPr>
          <a:noFill/>
          <a:ln/>
        </p:spPr>
        <p:txBody>
          <a:bodyPr lIns="92075" tIns="46038" rIns="92075" bIns="46038"/>
          <a:lstStyle/>
          <a:p>
            <a:pPr eaLnBrk="0" hangingPunct="0"/>
            <a:r>
              <a:rPr lang="fr-BE"/>
              <a:t>Grande variété d’informations perçues</a:t>
            </a:r>
          </a:p>
          <a:p>
            <a:pPr eaLnBrk="0" hangingPunct="0"/>
            <a:r>
              <a:rPr lang="fr-BE"/>
              <a:t>Répartition inégale des cellules réceptrices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Le goût (1)</a:t>
            </a:r>
          </a:p>
        </p:txBody>
      </p:sp>
      <p:sp>
        <p:nvSpPr>
          <p:cNvPr id="508931" name="Rectangle 3"/>
          <p:cNvSpPr>
            <a:spLocks noGrp="1" noChangeArrowheads="1"/>
          </p:cNvSpPr>
          <p:nvPr>
            <p:ph type="body" idx="1"/>
          </p:nvPr>
        </p:nvSpPr>
        <p:spPr>
          <a:noFill/>
          <a:ln/>
        </p:spPr>
        <p:txBody>
          <a:bodyPr lIns="92075" tIns="46038" rIns="92075" bIns="46038"/>
          <a:lstStyle/>
          <a:p>
            <a:pPr eaLnBrk="0" hangingPunct="0"/>
            <a:r>
              <a:rPr lang="fr-BE"/>
              <a:t>Organe : la langue</a:t>
            </a:r>
          </a:p>
          <a:p>
            <a:pPr eaLnBrk="0" hangingPunct="0"/>
            <a:r>
              <a:rPr lang="fr-BE"/>
              <a:t>Cellules réceptrices : bourgeons du goût</a:t>
            </a:r>
          </a:p>
          <a:p>
            <a:pPr eaLnBrk="0" hangingPunct="0"/>
            <a:r>
              <a:rPr lang="fr-BE"/>
              <a:t>Nature du stimulus : molécules en solution</a:t>
            </a:r>
          </a:p>
          <a:p>
            <a:pPr eaLnBrk="0" hangingPunct="0"/>
            <a:r>
              <a:rPr lang="fr-BE"/>
              <a:t>Nature de l’information : le goût, mais aussi les propriétés de l ’aliment (sucré = énergie, amer = toxique)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p:cNvPicPr>
            <a:picLocks noChangeArrowheads="1"/>
          </p:cNvPicPr>
          <p:nvPr/>
        </p:nvPicPr>
        <p:blipFill>
          <a:blip r:embed="rId3" cstate="print"/>
          <a:srcRect b="22440"/>
          <a:stretch>
            <a:fillRect/>
          </a:stretch>
        </p:blipFill>
        <p:spPr bwMode="auto">
          <a:xfrm rot="21540000">
            <a:off x="2093913" y="1792288"/>
            <a:ext cx="4994275" cy="2955925"/>
          </a:xfrm>
          <a:prstGeom prst="rect">
            <a:avLst/>
          </a:prstGeom>
          <a:noFill/>
          <a:ln w="9525">
            <a:noFill/>
            <a:miter lim="800000"/>
            <a:headEnd/>
            <a:tailEnd/>
          </a:ln>
          <a:effectLst/>
        </p:spPr>
      </p:pic>
      <p:sp>
        <p:nvSpPr>
          <p:cNvPr id="510979" name="Text Box 3"/>
          <p:cNvSpPr txBox="1">
            <a:spLocks noChangeArrowheads="1"/>
          </p:cNvSpPr>
          <p:nvPr/>
        </p:nvSpPr>
        <p:spPr bwMode="auto">
          <a:xfrm>
            <a:off x="1258888" y="566102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Zones de perception de la langue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Le goût (2)</a:t>
            </a:r>
          </a:p>
        </p:txBody>
      </p:sp>
      <p:sp>
        <p:nvSpPr>
          <p:cNvPr id="513027" name="Rectangle 3"/>
          <p:cNvSpPr>
            <a:spLocks noGrp="1" noChangeArrowheads="1"/>
          </p:cNvSpPr>
          <p:nvPr>
            <p:ph type="body" idx="1"/>
          </p:nvPr>
        </p:nvSpPr>
        <p:spPr>
          <a:noFill/>
          <a:ln/>
        </p:spPr>
        <p:txBody>
          <a:bodyPr lIns="92075" tIns="46038" rIns="92075" bIns="46038"/>
          <a:lstStyle/>
          <a:p>
            <a:pPr eaLnBrk="0" hangingPunct="0"/>
            <a:r>
              <a:rPr lang="fr-BE"/>
              <a:t>Quatre goûts de base : sucré, salé, amer, acide</a:t>
            </a:r>
          </a:p>
          <a:p>
            <a:pPr eaLnBrk="0" hangingPunct="0"/>
            <a:r>
              <a:rPr lang="fr-BE"/>
              <a:t>Il existe d’autres goûts : métallique, umami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L’audition (1)</a:t>
            </a:r>
          </a:p>
        </p:txBody>
      </p:sp>
      <p:sp>
        <p:nvSpPr>
          <p:cNvPr id="515075" name="Rectangle 3"/>
          <p:cNvSpPr>
            <a:spLocks noGrp="1" noChangeArrowheads="1"/>
          </p:cNvSpPr>
          <p:nvPr>
            <p:ph type="body" idx="1"/>
          </p:nvPr>
        </p:nvSpPr>
        <p:spPr>
          <a:xfrm>
            <a:off x="457200" y="1711325"/>
            <a:ext cx="8229600" cy="4525963"/>
          </a:xfrm>
          <a:noFill/>
          <a:ln/>
        </p:spPr>
        <p:txBody>
          <a:bodyPr lIns="92075" tIns="46038" rIns="92075" bIns="46038"/>
          <a:lstStyle/>
          <a:p>
            <a:pPr eaLnBrk="0" hangingPunct="0"/>
            <a:r>
              <a:rPr lang="fr-BE"/>
              <a:t>Organe : l’oreille</a:t>
            </a:r>
          </a:p>
          <a:p>
            <a:pPr eaLnBrk="0" hangingPunct="0"/>
            <a:r>
              <a:rPr lang="fr-BE"/>
              <a:t>Cellules réceptrices : cellules de la cochlée</a:t>
            </a:r>
          </a:p>
          <a:p>
            <a:pPr eaLnBrk="0" hangingPunct="0"/>
            <a:r>
              <a:rPr lang="fr-BE"/>
              <a:t>Nature du stimulus : onde </a:t>
            </a:r>
          </a:p>
          <a:p>
            <a:pPr eaLnBrk="0" hangingPunct="0"/>
            <a:r>
              <a:rPr lang="fr-BE"/>
              <a:t>Nature de l’information : son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685800" y="609600"/>
            <a:ext cx="7772400" cy="4813300"/>
          </a:xfrm>
          <a:noFill/>
          <a:ln/>
        </p:spPr>
        <p:txBody>
          <a:bodyPr lIns="92075" tIns="46038" rIns="92075" bIns="46038"/>
          <a:lstStyle/>
          <a:p>
            <a:pPr eaLnBrk="0" hangingPunct="0"/>
            <a:r>
              <a:rPr lang="fr-BE" sz="3600"/>
              <a:t>Le schéma général du codage sensoriel est le même pour </a:t>
            </a:r>
            <a:br>
              <a:rPr lang="fr-BE" sz="3600"/>
            </a:br>
            <a:r>
              <a:rPr lang="fr-BE" sz="3600"/>
              <a:t>nos cinq sens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747713" y="609600"/>
            <a:ext cx="7772400" cy="1143000"/>
          </a:xfrm>
          <a:noFill/>
          <a:ln/>
        </p:spPr>
        <p:txBody>
          <a:bodyPr lIns="92075" tIns="46038" rIns="92075" bIns="46038"/>
          <a:lstStyle/>
          <a:p>
            <a:pPr eaLnBrk="0" hangingPunct="0"/>
            <a:r>
              <a:rPr lang="fr-BE" sz="3600">
                <a:solidFill>
                  <a:schemeClr val="accent2"/>
                </a:solidFill>
              </a:rPr>
              <a:t>L’audition (2)</a:t>
            </a:r>
          </a:p>
        </p:txBody>
      </p:sp>
      <p:sp>
        <p:nvSpPr>
          <p:cNvPr id="517123" name="Rectangle 3"/>
          <p:cNvSpPr>
            <a:spLocks noGrp="1" noChangeArrowheads="1"/>
          </p:cNvSpPr>
          <p:nvPr>
            <p:ph type="body" idx="1"/>
          </p:nvPr>
        </p:nvSpPr>
        <p:spPr>
          <a:xfrm>
            <a:off x="863600" y="1981200"/>
            <a:ext cx="7772400" cy="4114800"/>
          </a:xfrm>
          <a:noFill/>
          <a:ln/>
        </p:spPr>
        <p:txBody>
          <a:bodyPr lIns="92075" tIns="46038" rIns="92075" bIns="46038"/>
          <a:lstStyle/>
          <a:p>
            <a:pPr eaLnBrk="0" hangingPunct="0"/>
            <a:r>
              <a:rPr lang="fr-BE"/>
              <a:t>Importance de l’ouïe dans l’appréciation du caractère croustillant des produits </a:t>
            </a:r>
          </a:p>
          <a:p>
            <a:pPr eaLnBrk="0" hangingPunct="0"/>
            <a:r>
              <a:rPr lang="fr-BE"/>
              <a:t>Certains produits associent leur nom à un son (Crisp, Crunch, Cracotte)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Conclusion</a:t>
            </a:r>
          </a:p>
        </p:txBody>
      </p:sp>
      <p:sp>
        <p:nvSpPr>
          <p:cNvPr id="519171" name="Rectangle 3"/>
          <p:cNvSpPr>
            <a:spLocks noGrp="1" noChangeArrowheads="1"/>
          </p:cNvSpPr>
          <p:nvPr>
            <p:ph type="body" idx="1"/>
          </p:nvPr>
        </p:nvSpPr>
        <p:spPr>
          <a:noFill/>
          <a:ln/>
        </p:spPr>
        <p:txBody>
          <a:bodyPr lIns="92075" tIns="46038" rIns="92075" bIns="46038"/>
          <a:lstStyle/>
          <a:p>
            <a:pPr eaLnBrk="0" hangingPunct="0"/>
            <a:r>
              <a:rPr lang="fr-BE"/>
              <a:t>Compte tenu de la grande diversité des stimulus, des sensations, et des termes qui les décrivent il est essentiel de passer par une phase d’apprentissage qui permettra au juge d’associer une sensation à son descripteur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7388" y="333375"/>
            <a:ext cx="7772400" cy="1143000"/>
          </a:xfrm>
          <a:noFill/>
          <a:ln/>
        </p:spPr>
        <p:txBody>
          <a:bodyPr lIns="92075" tIns="46038" rIns="92075" bIns="46038"/>
          <a:lstStyle/>
          <a:p>
            <a:pPr eaLnBrk="0" hangingPunct="0"/>
            <a:r>
              <a:rPr lang="fr-BE" sz="3600">
                <a:solidFill>
                  <a:schemeClr val="accent2"/>
                </a:solidFill>
              </a:rPr>
              <a:t>Intensité de la sensation</a:t>
            </a:r>
            <a:br>
              <a:rPr lang="fr-BE" sz="3600">
                <a:solidFill>
                  <a:schemeClr val="accent2"/>
                </a:solidFill>
              </a:rPr>
            </a:br>
            <a:r>
              <a:rPr lang="fr-BE" sz="3600">
                <a:solidFill>
                  <a:schemeClr val="accent2"/>
                </a:solidFill>
              </a:rPr>
              <a:t> et perception</a:t>
            </a:r>
          </a:p>
        </p:txBody>
      </p:sp>
      <p:graphicFrame>
        <p:nvGraphicFramePr>
          <p:cNvPr id="521219" name="Object 3"/>
          <p:cNvGraphicFramePr>
            <a:graphicFrameLocks/>
          </p:cNvGraphicFramePr>
          <p:nvPr/>
        </p:nvGraphicFramePr>
        <p:xfrm>
          <a:off x="1524000" y="1397000"/>
          <a:ext cx="6108700" cy="4076700"/>
        </p:xfrm>
        <a:graphic>
          <a:graphicData uri="http://schemas.openxmlformats.org/presentationml/2006/ole">
            <mc:AlternateContent xmlns:mc="http://schemas.openxmlformats.org/markup-compatibility/2006">
              <mc:Choice xmlns:v="urn:schemas-microsoft-com:vml" Requires="v">
                <p:oleObj spid="_x0000_s521227" name="PaperPort Document" r:id="rId4" imgW="6108480" imgH="4076640" progId="">
                  <p:embed/>
                </p:oleObj>
              </mc:Choice>
              <mc:Fallback>
                <p:oleObj name="PaperPort Document" r:id="rId4" imgW="6108480" imgH="4076640" progId="">
                  <p:embed/>
                  <p:pic>
                    <p:nvPicPr>
                      <p:cNvPr id="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97000"/>
                        <a:ext cx="61087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1220" name="Rectangle 4"/>
          <p:cNvSpPr>
            <a:spLocks noChangeArrowheads="1"/>
          </p:cNvSpPr>
          <p:nvPr/>
        </p:nvSpPr>
        <p:spPr bwMode="auto">
          <a:xfrm>
            <a:off x="889000" y="1773238"/>
            <a:ext cx="7694613" cy="4751387"/>
          </a:xfrm>
          <a:prstGeom prst="rect">
            <a:avLst/>
          </a:prstGeom>
          <a:noFill/>
          <a:ln w="12700">
            <a:solidFill>
              <a:schemeClr val="tx1"/>
            </a:solidFill>
            <a:miter lim="800000"/>
            <a:headEnd/>
            <a:tailEnd/>
          </a:ln>
          <a:effectLst/>
        </p:spPr>
        <p:txBody>
          <a:bodyPr wrap="none" anchor="ctr"/>
          <a:lstStyle/>
          <a:p>
            <a:endParaRPr lang="fr-FR"/>
          </a:p>
        </p:txBody>
      </p:sp>
      <p:graphicFrame>
        <p:nvGraphicFramePr>
          <p:cNvPr id="521221" name="Object 5"/>
          <p:cNvGraphicFramePr>
            <a:graphicFrameLocks/>
          </p:cNvGraphicFramePr>
          <p:nvPr/>
        </p:nvGraphicFramePr>
        <p:xfrm>
          <a:off x="1077913" y="1939925"/>
          <a:ext cx="7389812" cy="4368800"/>
        </p:xfrm>
        <a:graphic>
          <a:graphicData uri="http://schemas.openxmlformats.org/presentationml/2006/ole">
            <mc:AlternateContent xmlns:mc="http://schemas.openxmlformats.org/markup-compatibility/2006">
              <mc:Choice xmlns:v="urn:schemas-microsoft-com:vml" Requires="v">
                <p:oleObj spid="_x0000_s521228" name="Document" r:id="rId6" imgW="4232247" imgH="2501566" progId="Word.Document.8">
                  <p:embed/>
                </p:oleObj>
              </mc:Choice>
              <mc:Fallback>
                <p:oleObj name="Document" r:id="rId6" imgW="4232247" imgH="2501566" progId="Word.Document.8">
                  <p:embed/>
                  <p:pic>
                    <p:nvPicPr>
                      <p:cNvPr id="0"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913" y="1939925"/>
                        <a:ext cx="7389812"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Qualité de la perception</a:t>
            </a:r>
          </a:p>
        </p:txBody>
      </p:sp>
      <p:sp>
        <p:nvSpPr>
          <p:cNvPr id="523267" name="Rectangle 3"/>
          <p:cNvSpPr>
            <a:spLocks noGrp="1" noChangeArrowheads="1"/>
          </p:cNvSpPr>
          <p:nvPr>
            <p:ph type="body" idx="1"/>
          </p:nvPr>
        </p:nvSpPr>
        <p:spPr>
          <a:noFill/>
          <a:ln/>
        </p:spPr>
        <p:txBody>
          <a:bodyPr lIns="92075" tIns="46038" rIns="92075" bIns="46038"/>
          <a:lstStyle/>
          <a:p>
            <a:pPr eaLnBrk="0" hangingPunct="0"/>
            <a:r>
              <a:rPr lang="fr-BE"/>
              <a:t>Pour chaque individu on peut déterminer un seuil de perception et un seuil d’identification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922338" y="609600"/>
            <a:ext cx="7772400" cy="1143000"/>
          </a:xfrm>
          <a:noFill/>
          <a:ln/>
        </p:spPr>
        <p:txBody>
          <a:bodyPr lIns="92075" tIns="46038" rIns="92075" bIns="46038"/>
          <a:lstStyle/>
          <a:p>
            <a:pPr eaLnBrk="0" hangingPunct="0"/>
            <a:r>
              <a:rPr lang="fr-BE" sz="3600">
                <a:solidFill>
                  <a:schemeClr val="accent2"/>
                </a:solidFill>
              </a:rPr>
              <a:t>Variations interindividuelles</a:t>
            </a:r>
          </a:p>
        </p:txBody>
      </p:sp>
      <p:sp>
        <p:nvSpPr>
          <p:cNvPr id="525315" name="Rectangle 3"/>
          <p:cNvSpPr>
            <a:spLocks noGrp="1" noChangeArrowheads="1"/>
          </p:cNvSpPr>
          <p:nvPr>
            <p:ph type="body" idx="1"/>
          </p:nvPr>
        </p:nvSpPr>
        <p:spPr>
          <a:xfrm>
            <a:off x="954088" y="2101850"/>
            <a:ext cx="7772400" cy="4114800"/>
          </a:xfrm>
          <a:noFill/>
          <a:ln/>
        </p:spPr>
        <p:txBody>
          <a:bodyPr lIns="92075" tIns="46038" rIns="92075" bIns="46038"/>
          <a:lstStyle/>
          <a:p>
            <a:pPr eaLnBrk="0" hangingPunct="0"/>
            <a:r>
              <a:rPr lang="fr-BE"/>
              <a:t>Pour un même stimulus on constate des différences de perception d’un sujet à l’autre</a:t>
            </a:r>
          </a:p>
          <a:p>
            <a:pPr eaLnBrk="0" hangingPunct="0"/>
            <a:r>
              <a:rPr lang="fr-BE"/>
              <a:t>Pour un même sujet on constate des différences de perception selon la nature du stimulus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L’adaptation</a:t>
            </a:r>
          </a:p>
        </p:txBody>
      </p:sp>
      <p:sp>
        <p:nvSpPr>
          <p:cNvPr id="527363" name="Rectangle 3"/>
          <p:cNvSpPr>
            <a:spLocks noGrp="1" noChangeArrowheads="1"/>
          </p:cNvSpPr>
          <p:nvPr>
            <p:ph type="body" idx="1"/>
          </p:nvPr>
        </p:nvSpPr>
        <p:spPr>
          <a:noFill/>
          <a:ln/>
        </p:spPr>
        <p:txBody>
          <a:bodyPr lIns="92075" tIns="46038" rIns="92075" bIns="46038"/>
          <a:lstStyle/>
          <a:p>
            <a:pPr eaLnBrk="0" hangingPunct="0"/>
            <a:r>
              <a:rPr lang="fr-BE"/>
              <a:t>L’adaptation est la modification temporaire de l’acuité d’un organe sensoriel à la suite d’une stimulation continue ou répétée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noFill/>
          <a:ln/>
        </p:spPr>
        <p:txBody>
          <a:bodyPr lIns="92075" tIns="46038" rIns="92075" bIns="46038"/>
          <a:lstStyle/>
          <a:p>
            <a:pPr eaLnBrk="0" hangingPunct="0"/>
            <a:r>
              <a:rPr lang="fr-BE"/>
              <a:t> </a:t>
            </a:r>
          </a:p>
        </p:txBody>
      </p:sp>
      <p:graphicFrame>
        <p:nvGraphicFramePr>
          <p:cNvPr id="476163" name="Object 3"/>
          <p:cNvGraphicFramePr>
            <a:graphicFrameLocks/>
          </p:cNvGraphicFramePr>
          <p:nvPr/>
        </p:nvGraphicFramePr>
        <p:xfrm>
          <a:off x="887413" y="1382713"/>
          <a:ext cx="7448550" cy="4046537"/>
        </p:xfrm>
        <a:graphic>
          <a:graphicData uri="http://schemas.openxmlformats.org/presentationml/2006/ole">
            <mc:AlternateContent xmlns:mc="http://schemas.openxmlformats.org/markup-compatibility/2006">
              <mc:Choice xmlns:v="urn:schemas-microsoft-com:vml" Requires="v">
                <p:oleObj spid="_x0000_s476167" name="Document" r:id="rId4" imgW="5760720" imgH="3130200" progId="Word.Document.8">
                  <p:embed/>
                </p:oleObj>
              </mc:Choice>
              <mc:Fallback>
                <p:oleObj name="Document" r:id="rId4" imgW="5760720" imgH="3130200" progId="Word.Document.8">
                  <p:embed/>
                  <p:pic>
                    <p:nvPicPr>
                      <p:cNvPr id="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13" y="1382713"/>
                        <a:ext cx="7448550"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6164" name="Line 4"/>
          <p:cNvSpPr>
            <a:spLocks noChangeShapeType="1"/>
          </p:cNvSpPr>
          <p:nvPr/>
        </p:nvSpPr>
        <p:spPr bwMode="auto">
          <a:xfrm>
            <a:off x="852488" y="1374775"/>
            <a:ext cx="0" cy="3811588"/>
          </a:xfrm>
          <a:prstGeom prst="line">
            <a:avLst/>
          </a:prstGeom>
          <a:noFill/>
          <a:ln w="12700">
            <a:solidFill>
              <a:schemeClr val="tx1"/>
            </a:solidFill>
            <a:round/>
            <a:headEnd type="none" w="sm" len="sm"/>
            <a:tailEnd type="none" w="sm" len="sm"/>
          </a:ln>
          <a:effectLst/>
        </p:spPr>
        <p:txBody>
          <a:bodyPr wrap="none" anchor="ctr"/>
          <a:lstStyle/>
          <a:p>
            <a:endParaRPr lang="fr-FR"/>
          </a:p>
        </p:txBody>
      </p:sp>
      <p:sp>
        <p:nvSpPr>
          <p:cNvPr id="476165" name="Line 5"/>
          <p:cNvSpPr>
            <a:spLocks noChangeShapeType="1"/>
          </p:cNvSpPr>
          <p:nvPr/>
        </p:nvSpPr>
        <p:spPr bwMode="auto">
          <a:xfrm>
            <a:off x="8355013" y="1377950"/>
            <a:ext cx="0" cy="3811588"/>
          </a:xfrm>
          <a:prstGeom prst="line">
            <a:avLst/>
          </a:prstGeom>
          <a:noFill/>
          <a:ln w="12700">
            <a:solidFill>
              <a:schemeClr val="tx1"/>
            </a:solidFill>
            <a:round/>
            <a:headEnd type="none" w="sm" len="sm"/>
            <a:tailEnd type="none" w="sm" len="sm"/>
          </a:ln>
          <a:effectLst/>
        </p:spPr>
        <p:txBody>
          <a:bodyPr wrap="none" anchor="ctr"/>
          <a:lstStyle/>
          <a:p>
            <a:endParaRPr lang="fr-FR"/>
          </a:p>
        </p:txBody>
      </p:sp>
      <p:sp>
        <p:nvSpPr>
          <p:cNvPr id="476166" name="Text Box 6"/>
          <p:cNvSpPr txBox="1">
            <a:spLocks noChangeArrowheads="1"/>
          </p:cNvSpPr>
          <p:nvPr/>
        </p:nvSpPr>
        <p:spPr bwMode="auto">
          <a:xfrm>
            <a:off x="1331913" y="5661025"/>
            <a:ext cx="6553200" cy="366713"/>
          </a:xfrm>
          <a:prstGeom prst="rect">
            <a:avLst/>
          </a:prstGeom>
          <a:noFill/>
          <a:ln w="9525">
            <a:noFill/>
            <a:miter lim="800000"/>
            <a:headEnd/>
            <a:tailEnd/>
          </a:ln>
          <a:effectLst/>
        </p:spPr>
        <p:txBody>
          <a:bodyPr>
            <a:spAutoFit/>
          </a:bodyPr>
          <a:lstStyle/>
          <a:p>
            <a:pPr algn="ctr">
              <a:spcBef>
                <a:spcPct val="50000"/>
              </a:spcBef>
            </a:pPr>
            <a:r>
              <a:rPr lang="fr-FR" b="1">
                <a:solidFill>
                  <a:srgbClr val="FF9900"/>
                </a:solidFill>
              </a:rPr>
              <a:t>Codage sensoriel</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685800" y="609600"/>
            <a:ext cx="7772400" cy="2590800"/>
          </a:xfrm>
          <a:noFill/>
          <a:ln/>
        </p:spPr>
        <p:txBody>
          <a:bodyPr lIns="92075" tIns="46038" rIns="92075" bIns="46038"/>
          <a:lstStyle/>
          <a:p>
            <a:pPr eaLnBrk="0" hangingPunct="0"/>
            <a:r>
              <a:rPr lang="fr-BE" sz="3600"/>
              <a:t>Tous les sens interviennent durant la dégustation</a:t>
            </a:r>
          </a:p>
        </p:txBody>
      </p:sp>
      <p:graphicFrame>
        <p:nvGraphicFramePr>
          <p:cNvPr id="478211" name="Object 3"/>
          <p:cNvGraphicFramePr>
            <a:graphicFrameLocks/>
          </p:cNvGraphicFramePr>
          <p:nvPr/>
        </p:nvGraphicFramePr>
        <p:xfrm>
          <a:off x="1525588" y="2781300"/>
          <a:ext cx="6110287" cy="3432175"/>
        </p:xfrm>
        <a:graphic>
          <a:graphicData uri="http://schemas.openxmlformats.org/presentationml/2006/ole">
            <mc:AlternateContent xmlns:mc="http://schemas.openxmlformats.org/markup-compatibility/2006">
              <mc:Choice xmlns:v="urn:schemas-microsoft-com:vml" Requires="v">
                <p:oleObj spid="_x0000_s478215" name="PaperPort Document" r:id="rId4" imgW="6110280" imgH="3431880" progId="">
                  <p:embed/>
                </p:oleObj>
              </mc:Choice>
              <mc:Fallback>
                <p:oleObj name="PaperPort Document" r:id="rId4" imgW="6110280" imgH="3431880" progId="">
                  <p:embed/>
                  <p:pic>
                    <p:nvPicPr>
                      <p:cNvPr id="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2781300"/>
                        <a:ext cx="6110287"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685800" y="311150"/>
            <a:ext cx="7772400" cy="1143000"/>
          </a:xfrm>
          <a:noFill/>
          <a:ln/>
        </p:spPr>
        <p:txBody>
          <a:bodyPr lIns="92075" tIns="46038" rIns="92075" bIns="46038"/>
          <a:lstStyle/>
          <a:p>
            <a:pPr eaLnBrk="0" hangingPunct="0"/>
            <a:r>
              <a:rPr lang="fr-BE" sz="3600">
                <a:solidFill>
                  <a:schemeClr val="accent2"/>
                </a:solidFill>
              </a:rPr>
              <a:t>Avant la mise en bouche</a:t>
            </a:r>
          </a:p>
        </p:txBody>
      </p:sp>
      <p:sp>
        <p:nvSpPr>
          <p:cNvPr id="480259" name="Rectangle 3"/>
          <p:cNvSpPr>
            <a:spLocks noGrp="1" noChangeArrowheads="1"/>
          </p:cNvSpPr>
          <p:nvPr>
            <p:ph type="body" sz="half" idx="1"/>
          </p:nvPr>
        </p:nvSpPr>
        <p:spPr>
          <a:xfrm>
            <a:off x="685800" y="1593850"/>
            <a:ext cx="3810000" cy="4114800"/>
          </a:xfrm>
          <a:noFill/>
          <a:ln/>
        </p:spPr>
        <p:txBody>
          <a:bodyPr lIns="92075" tIns="46038" rIns="92075" bIns="46038"/>
          <a:lstStyle/>
          <a:p>
            <a:pPr eaLnBrk="0" hangingPunct="0"/>
            <a:r>
              <a:rPr lang="fr-BE"/>
              <a:t>Vue</a:t>
            </a:r>
            <a:br>
              <a:rPr lang="fr-BE"/>
            </a:br>
            <a:endParaRPr lang="fr-BE"/>
          </a:p>
          <a:p>
            <a:pPr eaLnBrk="0" hangingPunct="0"/>
            <a:r>
              <a:rPr lang="fr-BE"/>
              <a:t>Odorat</a:t>
            </a:r>
          </a:p>
          <a:p>
            <a:pPr eaLnBrk="0" hangingPunct="0"/>
            <a:r>
              <a:rPr lang="fr-BE"/>
              <a:t>Toucher</a:t>
            </a:r>
          </a:p>
        </p:txBody>
      </p:sp>
      <p:sp>
        <p:nvSpPr>
          <p:cNvPr id="480260" name="Rectangle 4"/>
          <p:cNvSpPr>
            <a:spLocks noGrp="1" noChangeArrowheads="1"/>
          </p:cNvSpPr>
          <p:nvPr>
            <p:ph type="body" sz="half" idx="2"/>
          </p:nvPr>
        </p:nvSpPr>
        <p:spPr>
          <a:xfrm>
            <a:off x="4648200" y="1535113"/>
            <a:ext cx="3810000" cy="4114800"/>
          </a:xfrm>
          <a:noFill/>
          <a:ln/>
        </p:spPr>
        <p:txBody>
          <a:bodyPr lIns="92075" tIns="46038" rIns="92075" bIns="46038"/>
          <a:lstStyle/>
          <a:p>
            <a:pPr eaLnBrk="0" hangingPunct="0"/>
            <a:r>
              <a:rPr lang="fr-BE"/>
              <a:t>Appréciation de la couleur, de la texture</a:t>
            </a:r>
          </a:p>
          <a:p>
            <a:pPr eaLnBrk="0" hangingPunct="0"/>
            <a:r>
              <a:rPr lang="fr-BE"/>
              <a:t>Par voie directe</a:t>
            </a:r>
          </a:p>
          <a:p>
            <a:pPr eaLnBrk="0" hangingPunct="0"/>
            <a:r>
              <a:rPr lang="fr-BE"/>
              <a:t>Appréciation de la texture : tendreté, caractéristiques de surface, ... </a:t>
            </a:r>
          </a:p>
        </p:txBody>
      </p:sp>
      <p:sp>
        <p:nvSpPr>
          <p:cNvPr id="480261" name="AutoShape 5"/>
          <p:cNvSpPr>
            <a:spLocks noChangeArrowheads="1"/>
          </p:cNvSpPr>
          <p:nvPr/>
        </p:nvSpPr>
        <p:spPr bwMode="auto">
          <a:xfrm>
            <a:off x="4043363" y="4954588"/>
            <a:ext cx="374650" cy="492125"/>
          </a:xfrm>
          <a:prstGeom prst="downArrow">
            <a:avLst>
              <a:gd name="adj1" fmla="val 50000"/>
              <a:gd name="adj2" fmla="val 65684"/>
            </a:avLst>
          </a:prstGeom>
          <a:solidFill>
            <a:schemeClr val="tx2"/>
          </a:solidFill>
          <a:ln w="12700">
            <a:solidFill>
              <a:schemeClr val="tx1"/>
            </a:solidFill>
            <a:miter lim="800000"/>
            <a:headEnd/>
            <a:tailEnd/>
          </a:ln>
          <a:effectLst/>
        </p:spPr>
        <p:txBody>
          <a:bodyPr wrap="none" anchor="ctr"/>
          <a:lstStyle/>
          <a:p>
            <a:endParaRPr lang="fr-FR"/>
          </a:p>
        </p:txBody>
      </p:sp>
      <p:sp>
        <p:nvSpPr>
          <p:cNvPr id="480262" name="Rectangle 6"/>
          <p:cNvSpPr>
            <a:spLocks noChangeArrowheads="1"/>
          </p:cNvSpPr>
          <p:nvPr/>
        </p:nvSpPr>
        <p:spPr bwMode="auto">
          <a:xfrm>
            <a:off x="2641600" y="5626100"/>
            <a:ext cx="3390900" cy="519113"/>
          </a:xfrm>
          <a:prstGeom prst="rect">
            <a:avLst/>
          </a:prstGeom>
          <a:noFill/>
          <a:ln w="9525">
            <a:noFill/>
            <a:miter lim="800000"/>
            <a:headEnd/>
            <a:tailEnd/>
          </a:ln>
          <a:effectLst/>
        </p:spPr>
        <p:txBody>
          <a:bodyPr wrap="none" lIns="92075" tIns="46038" rIns="92075" bIns="46038">
            <a:spAutoFit/>
          </a:bodyPr>
          <a:lstStyle/>
          <a:p>
            <a:r>
              <a:rPr lang="fr-BE" sz="2800" b="1">
                <a:solidFill>
                  <a:srgbClr val="FF3300"/>
                </a:solidFill>
              </a:rPr>
              <a:t>Rejet</a:t>
            </a:r>
            <a:r>
              <a:rPr lang="fr-BE" sz="2800" b="1"/>
              <a:t> / </a:t>
            </a:r>
            <a:r>
              <a:rPr lang="fr-BE" sz="2800" b="1">
                <a:solidFill>
                  <a:schemeClr val="folHlink"/>
                </a:solidFill>
              </a:rPr>
              <a:t>Acceptation</a:t>
            </a:r>
          </a:p>
        </p:txBody>
      </p:sp>
      <p:sp>
        <p:nvSpPr>
          <p:cNvPr id="480263" name="Rectangle 7"/>
          <p:cNvSpPr>
            <a:spLocks noChangeArrowheads="1"/>
          </p:cNvSpPr>
          <p:nvPr/>
        </p:nvSpPr>
        <p:spPr bwMode="auto">
          <a:xfrm>
            <a:off x="3503613" y="6134100"/>
            <a:ext cx="1412875" cy="519113"/>
          </a:xfrm>
          <a:prstGeom prst="rect">
            <a:avLst/>
          </a:prstGeom>
          <a:noFill/>
          <a:ln w="9525">
            <a:noFill/>
            <a:miter lim="800000"/>
            <a:headEnd/>
            <a:tailEnd/>
          </a:ln>
          <a:effectLst/>
        </p:spPr>
        <p:txBody>
          <a:bodyPr wrap="none" lIns="92075" tIns="46038" rIns="92075" bIns="46038">
            <a:spAutoFit/>
          </a:bodyPr>
          <a:lstStyle/>
          <a:p>
            <a:r>
              <a:rPr lang="fr-BE" sz="2800" b="1">
                <a:solidFill>
                  <a:srgbClr val="FF9900"/>
                </a:solidFill>
              </a:rPr>
              <a:t>Attente</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Après la mise en bouche</a:t>
            </a:r>
          </a:p>
        </p:txBody>
      </p:sp>
      <p:sp>
        <p:nvSpPr>
          <p:cNvPr id="482307" name="Rectangle 3"/>
          <p:cNvSpPr>
            <a:spLocks noGrp="1" noChangeArrowheads="1"/>
          </p:cNvSpPr>
          <p:nvPr>
            <p:ph type="body" sz="half" idx="1"/>
          </p:nvPr>
        </p:nvSpPr>
        <p:spPr>
          <a:xfrm>
            <a:off x="457200" y="1600200"/>
            <a:ext cx="4033838" cy="4525963"/>
          </a:xfrm>
          <a:noFill/>
          <a:ln/>
        </p:spPr>
        <p:txBody>
          <a:bodyPr lIns="92075" tIns="46038" rIns="92075" bIns="46038"/>
          <a:lstStyle/>
          <a:p>
            <a:pPr eaLnBrk="0" hangingPunct="0"/>
            <a:r>
              <a:rPr lang="fr-BE"/>
              <a:t>Goût</a:t>
            </a:r>
          </a:p>
          <a:p>
            <a:pPr eaLnBrk="0" hangingPunct="0"/>
            <a:r>
              <a:rPr lang="fr-BE"/>
              <a:t>Odorat</a:t>
            </a:r>
          </a:p>
          <a:p>
            <a:pPr eaLnBrk="0" hangingPunct="0"/>
            <a:r>
              <a:rPr lang="fr-BE"/>
              <a:t>Toucher</a:t>
            </a:r>
            <a:br>
              <a:rPr lang="fr-BE"/>
            </a:br>
            <a:endParaRPr lang="fr-BE"/>
          </a:p>
          <a:p>
            <a:pPr eaLnBrk="0" hangingPunct="0"/>
            <a:r>
              <a:rPr lang="fr-BE"/>
              <a:t>Ouïe</a:t>
            </a:r>
          </a:p>
        </p:txBody>
      </p:sp>
      <p:sp>
        <p:nvSpPr>
          <p:cNvPr id="482308" name="Rectangle 4"/>
          <p:cNvSpPr>
            <a:spLocks noGrp="1" noChangeArrowheads="1"/>
          </p:cNvSpPr>
          <p:nvPr>
            <p:ph type="body" sz="half" idx="2"/>
          </p:nvPr>
        </p:nvSpPr>
        <p:spPr>
          <a:xfrm>
            <a:off x="4652963" y="1600200"/>
            <a:ext cx="4033837" cy="4525963"/>
          </a:xfrm>
          <a:noFill/>
          <a:ln/>
        </p:spPr>
        <p:txBody>
          <a:bodyPr lIns="92075" tIns="46038" rIns="92075" bIns="46038"/>
          <a:lstStyle/>
          <a:p>
            <a:pPr eaLnBrk="0" hangingPunct="0"/>
            <a:r>
              <a:rPr lang="fr-BE"/>
              <a:t>4 goûts de base</a:t>
            </a:r>
          </a:p>
          <a:p>
            <a:pPr eaLnBrk="0" hangingPunct="0"/>
            <a:r>
              <a:rPr lang="fr-BE"/>
              <a:t>Par voie rétronasale</a:t>
            </a:r>
          </a:p>
          <a:p>
            <a:pPr eaLnBrk="0" hangingPunct="0"/>
            <a:r>
              <a:rPr lang="fr-BE"/>
              <a:t>Texture, température, irritant</a:t>
            </a:r>
          </a:p>
          <a:p>
            <a:pPr eaLnBrk="0" hangingPunct="0"/>
            <a:r>
              <a:rPr lang="fr-BE"/>
              <a:t>Texture (croquant)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noFill/>
          <a:ln/>
        </p:spPr>
        <p:txBody>
          <a:bodyPr lIns="92075" tIns="46038" rIns="92075" bIns="46038"/>
          <a:lstStyle/>
          <a:p>
            <a:pPr eaLnBrk="0" hangingPunct="0"/>
            <a:r>
              <a:rPr lang="fr-BE" sz="3600">
                <a:solidFill>
                  <a:schemeClr val="accent2"/>
                </a:solidFill>
              </a:rPr>
              <a:t>La vue (1)</a:t>
            </a:r>
          </a:p>
        </p:txBody>
      </p:sp>
      <p:sp>
        <p:nvSpPr>
          <p:cNvPr id="484355" name="Rectangle 3"/>
          <p:cNvSpPr>
            <a:spLocks noGrp="1" noChangeArrowheads="1"/>
          </p:cNvSpPr>
          <p:nvPr>
            <p:ph type="body" idx="1"/>
          </p:nvPr>
        </p:nvSpPr>
        <p:spPr>
          <a:xfrm>
            <a:off x="893763" y="1981200"/>
            <a:ext cx="7962900" cy="4114800"/>
          </a:xfrm>
          <a:noFill/>
          <a:ln/>
        </p:spPr>
        <p:txBody>
          <a:bodyPr lIns="92075" tIns="46038" rIns="92075" bIns="46038"/>
          <a:lstStyle/>
          <a:p>
            <a:pPr eaLnBrk="0" hangingPunct="0"/>
            <a:r>
              <a:rPr lang="fr-BE"/>
              <a:t>Organe : l’œil</a:t>
            </a:r>
          </a:p>
          <a:p>
            <a:pPr eaLnBrk="0" hangingPunct="0"/>
            <a:r>
              <a:rPr lang="fr-BE"/>
              <a:t>Cellules réceptrices : bâtonnets et cônes </a:t>
            </a:r>
            <a:br>
              <a:rPr lang="fr-BE"/>
            </a:br>
            <a:r>
              <a:rPr lang="fr-BE"/>
              <a:t>de la rétine</a:t>
            </a:r>
          </a:p>
          <a:p>
            <a:pPr eaLnBrk="0" hangingPunct="0"/>
            <a:r>
              <a:rPr lang="fr-BE"/>
              <a:t>Nature du stimulus : photon</a:t>
            </a:r>
          </a:p>
          <a:p>
            <a:pPr eaLnBrk="0" hangingPunct="0"/>
            <a:r>
              <a:rPr lang="fr-BE"/>
              <a:t>Nature de l’information : couleur, forme, mouvement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615950" y="115888"/>
            <a:ext cx="7772400" cy="1143000"/>
          </a:xfrm>
          <a:noFill/>
          <a:ln/>
        </p:spPr>
        <p:txBody>
          <a:bodyPr lIns="92075" tIns="46038" rIns="92075" bIns="46038"/>
          <a:lstStyle/>
          <a:p>
            <a:pPr eaLnBrk="0" hangingPunct="0"/>
            <a:r>
              <a:rPr lang="fr-BE" sz="3600">
                <a:solidFill>
                  <a:schemeClr val="accent2"/>
                </a:solidFill>
              </a:rPr>
              <a:t>La vue (2)</a:t>
            </a:r>
          </a:p>
        </p:txBody>
      </p:sp>
      <p:sp>
        <p:nvSpPr>
          <p:cNvPr id="486403" name="Rectangle 3"/>
          <p:cNvSpPr>
            <a:spLocks noGrp="1" noChangeArrowheads="1"/>
          </p:cNvSpPr>
          <p:nvPr>
            <p:ph type="body" idx="1"/>
          </p:nvPr>
        </p:nvSpPr>
        <p:spPr>
          <a:xfrm>
            <a:off x="954088" y="1268413"/>
            <a:ext cx="7772400" cy="4114800"/>
          </a:xfrm>
          <a:noFill/>
          <a:ln/>
        </p:spPr>
        <p:txBody>
          <a:bodyPr lIns="92075" tIns="46038" rIns="92075" bIns="46038"/>
          <a:lstStyle/>
          <a:p>
            <a:pPr eaLnBrk="0" hangingPunct="0"/>
            <a:r>
              <a:rPr lang="fr-BE"/>
              <a:t>40-80 % des informations  en provenance du monde extérieur nous parviennent par la vue</a:t>
            </a:r>
          </a:p>
          <a:p>
            <a:pPr eaLnBrk="0" hangingPunct="0"/>
            <a:r>
              <a:rPr lang="fr-BE"/>
              <a:t>Elle est sollicitée dans toutes nos activités</a:t>
            </a:r>
          </a:p>
          <a:p>
            <a:pPr eaLnBrk="0" hangingPunct="0"/>
            <a:r>
              <a:rPr lang="fr-BE"/>
              <a:t>Elle est la première à entrer en action quand le sujet se saisit d’un produit</a:t>
            </a:r>
          </a:p>
          <a:p>
            <a:pPr eaLnBrk="0" hangingPunct="0"/>
            <a:r>
              <a:rPr lang="fr-BE"/>
              <a:t>Elle est la seule à permettre une comparaison simultanée de plusieurs échantillons</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5085</TotalTime>
  <Words>631</Words>
  <Application>Microsoft Macintosh PowerPoint</Application>
  <PresentationFormat>Présentation à l'écran (4:3)</PresentationFormat>
  <Paragraphs>117</Paragraphs>
  <Slides>35</Slides>
  <Notes>29</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35</vt:i4>
      </vt:variant>
    </vt:vector>
  </HeadingPairs>
  <TitlesOfParts>
    <vt:vector size="38" baseType="lpstr">
      <vt:lpstr>Modèle par défaut</vt:lpstr>
      <vt:lpstr>Document</vt:lpstr>
      <vt:lpstr>PaperPort Document</vt:lpstr>
      <vt:lpstr>Par définition, l’évaluation sensorielle implique une intervention active de l’homme, donc la mise en jeu d’un ensemble de mécanismes qui font qu’un stimulus de nature matérielle engendre des sensations qui, atteignant le niveau de la conscience, deviennent des perceptions </vt:lpstr>
      <vt:lpstr>Physiologie sensorielle</vt:lpstr>
      <vt:lpstr>Le schéma général du codage sensoriel est le même pour  nos cinq sens</vt:lpstr>
      <vt:lpstr> </vt:lpstr>
      <vt:lpstr>Tous les sens interviennent durant la dégustation</vt:lpstr>
      <vt:lpstr>Avant la mise en bouche</vt:lpstr>
      <vt:lpstr>Après la mise en bouche</vt:lpstr>
      <vt:lpstr>La vue (1)</vt:lpstr>
      <vt:lpstr>La vue (2)</vt:lpstr>
      <vt:lpstr>L’odorat (1)</vt:lpstr>
      <vt:lpstr>Présentation PowerPoint</vt:lpstr>
      <vt:lpstr>Présentation PowerPoint</vt:lpstr>
      <vt:lpstr>Présentation PowerPoint</vt:lpstr>
      <vt:lpstr>Présentation PowerPoint</vt:lpstr>
      <vt:lpstr>Présentation PowerPoint</vt:lpstr>
      <vt:lpstr>Présentation PowerPoint</vt:lpstr>
      <vt:lpstr>L’odorat (2)</vt:lpstr>
      <vt:lpstr>Présentation PowerPoint</vt:lpstr>
      <vt:lpstr>L’odorat (3)</vt:lpstr>
      <vt:lpstr>Présentation PowerPoint</vt:lpstr>
      <vt:lpstr>L’odorat (4)</vt:lpstr>
      <vt:lpstr>Présentation PowerPoint</vt:lpstr>
      <vt:lpstr>Présentation PowerPoint</vt:lpstr>
      <vt:lpstr>Le toucher (1)</vt:lpstr>
      <vt:lpstr>Le toucher (2)</vt:lpstr>
      <vt:lpstr>Le goût (1)</vt:lpstr>
      <vt:lpstr>Présentation PowerPoint</vt:lpstr>
      <vt:lpstr>Le goût (2)</vt:lpstr>
      <vt:lpstr>L’audition (1)</vt:lpstr>
      <vt:lpstr>L’audition (2)</vt:lpstr>
      <vt:lpstr>Conclusion</vt:lpstr>
      <vt:lpstr>Intensité de la sensation  et perception</vt:lpstr>
      <vt:lpstr>Qualité de la perception</vt:lpstr>
      <vt:lpstr>Variations interindividuelles</vt:lpstr>
      <vt:lpstr>L’adaptation</vt:lpstr>
    </vt:vector>
  </TitlesOfParts>
  <Company>Techno IAA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Ingénierie des formulations</dc:title>
  <dc:creator>FUSAGX</dc:creator>
  <cp:lastModifiedBy>Christophe Blecker</cp:lastModifiedBy>
  <cp:revision>329</cp:revision>
  <dcterms:created xsi:type="dcterms:W3CDTF">2007-04-30T07:12:56Z</dcterms:created>
  <dcterms:modified xsi:type="dcterms:W3CDTF">2011-11-16T10:24:10Z</dcterms:modified>
</cp:coreProperties>
</file>